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5"/>
  </p:notesMasterIdLst>
  <p:sldIdLst>
    <p:sldId id="312" r:id="rId2"/>
    <p:sldId id="283" r:id="rId3"/>
    <p:sldId id="284" r:id="rId4"/>
    <p:sldId id="256" r:id="rId5"/>
    <p:sldId id="257" r:id="rId6"/>
    <p:sldId id="291" r:id="rId7"/>
    <p:sldId id="285" r:id="rId8"/>
    <p:sldId id="289" r:id="rId9"/>
    <p:sldId id="258" r:id="rId10"/>
    <p:sldId id="259" r:id="rId11"/>
    <p:sldId id="260" r:id="rId12"/>
    <p:sldId id="261" r:id="rId13"/>
    <p:sldId id="262" r:id="rId14"/>
    <p:sldId id="287" r:id="rId15"/>
    <p:sldId id="288" r:id="rId16"/>
    <p:sldId id="263" r:id="rId17"/>
    <p:sldId id="286" r:id="rId18"/>
    <p:sldId id="264" r:id="rId19"/>
    <p:sldId id="265" r:id="rId20"/>
    <p:sldId id="292" r:id="rId21"/>
    <p:sldId id="267" r:id="rId22"/>
    <p:sldId id="268" r:id="rId23"/>
    <p:sldId id="269" r:id="rId24"/>
    <p:sldId id="270" r:id="rId25"/>
    <p:sldId id="293" r:id="rId26"/>
    <p:sldId id="294" r:id="rId27"/>
    <p:sldId id="295" r:id="rId28"/>
    <p:sldId id="271" r:id="rId29"/>
    <p:sldId id="272" r:id="rId30"/>
    <p:sldId id="296" r:id="rId31"/>
    <p:sldId id="273" r:id="rId32"/>
    <p:sldId id="298" r:id="rId33"/>
    <p:sldId id="299" r:id="rId34"/>
    <p:sldId id="297" r:id="rId35"/>
    <p:sldId id="300" r:id="rId36"/>
    <p:sldId id="275" r:id="rId37"/>
    <p:sldId id="276" r:id="rId38"/>
    <p:sldId id="277" r:id="rId39"/>
    <p:sldId id="303" r:id="rId40"/>
    <p:sldId id="304" r:id="rId41"/>
    <p:sldId id="278" r:id="rId42"/>
    <p:sldId id="279" r:id="rId43"/>
    <p:sldId id="301" r:id="rId44"/>
    <p:sldId id="306" r:id="rId45"/>
    <p:sldId id="280" r:id="rId46"/>
    <p:sldId id="302" r:id="rId47"/>
    <p:sldId id="305" r:id="rId48"/>
    <p:sldId id="281" r:id="rId49"/>
    <p:sldId id="307" r:id="rId50"/>
    <p:sldId id="308" r:id="rId51"/>
    <p:sldId id="309" r:id="rId52"/>
    <p:sldId id="310" r:id="rId53"/>
    <p:sldId id="311" r:id="rId5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1" d="100"/>
          <a:sy n="71" d="100"/>
        </p:scale>
        <p:origin x="-1272" y="5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0E7A5CA-BD39-4B0A-ADA5-B2F08CCECAD3}" type="datetimeFigureOut">
              <a:rPr lang="en-US" smtClean="0"/>
              <a:pPr/>
              <a:t>8/5/2021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05EA46B-5578-45AB-AB5D-4D2BF728C533}" type="slidenum">
              <a:rPr lang="en-US" smtClean="0"/>
              <a:pPr/>
              <a:t>‹#›</a:t>
            </a:fld>
            <a:endParaRPr lang="en-US"/>
          </a:p>
        </p:txBody>
      </p:sp>
    </p:spTree>
    <p:extLst>
      <p:ext uri="{BB962C8B-B14F-4D97-AF65-F5344CB8AC3E}">
        <p14:creationId xmlns:p14="http://schemas.microsoft.com/office/powerpoint/2010/main" xmlns="" val="3565654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05EA46B-5578-45AB-AB5D-4D2BF728C533}" type="slidenum">
              <a:rPr lang="en-US" smtClean="0"/>
              <a:pPr/>
              <a:t>25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15C0D90-0B39-48C1-B59B-DEC52D89F9E1}" type="datetimeFigureOut">
              <a:rPr lang="en-US" smtClean="0"/>
              <a:pPr/>
              <a:t>8/5/2021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63704F-2C79-480C-A08A-4D8C7294F7CF}" type="slidenum">
              <a:rPr lang="en-US" smtClean="0"/>
              <a:pPr/>
              <a:t>‹#›</a:t>
            </a:fld>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15C0D90-0B39-48C1-B59B-DEC52D89F9E1}" type="datetimeFigureOut">
              <a:rPr lang="en-US" smtClean="0"/>
              <a:pPr/>
              <a:t>8/5/2021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63704F-2C79-480C-A08A-4D8C7294F7CF}" type="slidenum">
              <a:rPr lang="en-US" smtClean="0"/>
              <a:pPr/>
              <a:t>‹#›</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15C0D90-0B39-48C1-B59B-DEC52D89F9E1}" type="datetimeFigureOut">
              <a:rPr lang="en-US" smtClean="0"/>
              <a:pPr/>
              <a:t>8/5/2021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63704F-2C79-480C-A08A-4D8C7294F7CF}" type="slidenum">
              <a:rPr lang="en-US" smtClean="0"/>
              <a:pPr/>
              <a:t>‹#›</a:t>
            </a:fld>
            <a:endParaRPr 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8DE311-D8A6-4E80-91F4-D2E72041FB32}" type="datetimeFigureOut">
              <a:rPr lang="en-US" smtClean="0"/>
              <a:pPr/>
              <a:t>8/5/2021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8A05CB-EDB5-4F6A-BE99-8B7CF105F293}" type="slidenum">
              <a:rPr lang="en-US" smtClean="0"/>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lvl1pPr>
              <a:buNone/>
              <a:defRPr sz="2000"/>
            </a:lvl1pPr>
            <a:lvl2pPr>
              <a:buNone/>
              <a:defRPr sz="2000"/>
            </a:lvl2pPr>
            <a:lvl3pPr>
              <a:buNone/>
              <a:defRPr sz="2000"/>
            </a:lvl3pPr>
            <a:lvl4pPr>
              <a:buNone/>
              <a:defRPr sz="2000"/>
            </a:lvl4pPr>
            <a:lvl5pPr>
              <a:buFont typeface="Arial" pitchFamily="34" charset="0"/>
              <a:buNone/>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E15C0D90-0B39-48C1-B59B-DEC52D89F9E1}" type="datetimeFigureOut">
              <a:rPr lang="en-US" smtClean="0"/>
              <a:pPr/>
              <a:t>8/5/2021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63704F-2C79-480C-A08A-4D8C7294F7CF}" type="slidenum">
              <a:rPr lang="en-US" smtClean="0"/>
              <a:pPr/>
              <a:t>‹#›</a:t>
            </a:fld>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10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2" dur="1000" fill="hold"/>
                                        <p:tgtEl>
                                          <p:spTgt spid="3">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10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6" dur="1000" fill="hold"/>
                                        <p:tgtEl>
                                          <p:spTgt spid="3">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10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0" dur="1000" fill="hold"/>
                                        <p:tgtEl>
                                          <p:spTgt spid="3">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10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4" dur="10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2" presetClass="entr" presetSubtype="8" fill="hold" nodeType="click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1000" fill="hold"/>
                        <p:tgtEl>
                          <p:spTgt spid="3"/>
                        </p:tgtEl>
                        <p:attrNameLst>
                          <p:attrName>ppt_x</p:attrName>
                        </p:attrNameLst>
                      </p:cBhvr>
                      <p:tavLst>
                        <p:tav tm="0">
                          <p:val>
                            <p:strVal val="0-#ppt_w/2"/>
                          </p:val>
                        </p:tav>
                        <p:tav tm="100000">
                          <p:val>
                            <p:strVal val="#ppt_x"/>
                          </p:val>
                        </p:tav>
                      </p:tavLst>
                    </p:anim>
                    <p:anim calcmode="lin" valueType="num">
                      <p:cBhvr additive="base">
                        <p:cTn dur="1000" fill="hold"/>
                        <p:tgtEl>
                          <p:spTgt spid="3"/>
                        </p:tgtEl>
                        <p:attrNameLst>
                          <p:attrName>ppt_y</p:attrName>
                        </p:attrNameLst>
                      </p:cBhvr>
                      <p:tavLst>
                        <p:tav tm="0">
                          <p:val>
                            <p:strVal val="#ppt_y"/>
                          </p:val>
                        </p:tav>
                        <p:tav tm="100000">
                          <p:val>
                            <p:strVal val="#ppt_y"/>
                          </p:val>
                        </p:tav>
                      </p:tavLst>
                    </p:anim>
                  </p:childTnLst>
                </p:cTn>
              </p:par>
            </p:tnLst>
          </p:tmpl>
          <p:tmpl lvl="2">
            <p:tnLst>
              <p:par>
                <p:cTn presetID="2" presetClass="entr" presetSubtype="8" fill="hold" nodeType="with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1000" fill="hold"/>
                        <p:tgtEl>
                          <p:spTgt spid="3"/>
                        </p:tgtEl>
                        <p:attrNameLst>
                          <p:attrName>ppt_x</p:attrName>
                        </p:attrNameLst>
                      </p:cBhvr>
                      <p:tavLst>
                        <p:tav tm="0">
                          <p:val>
                            <p:strVal val="0-#ppt_w/2"/>
                          </p:val>
                        </p:tav>
                        <p:tav tm="100000">
                          <p:val>
                            <p:strVal val="#ppt_x"/>
                          </p:val>
                        </p:tav>
                      </p:tavLst>
                    </p:anim>
                    <p:anim calcmode="lin" valueType="num">
                      <p:cBhvr additive="base">
                        <p:cTn dur="1000" fill="hold"/>
                        <p:tgtEl>
                          <p:spTgt spid="3"/>
                        </p:tgtEl>
                        <p:attrNameLst>
                          <p:attrName>ppt_y</p:attrName>
                        </p:attrNameLst>
                      </p:cBhvr>
                      <p:tavLst>
                        <p:tav tm="0">
                          <p:val>
                            <p:strVal val="#ppt_y"/>
                          </p:val>
                        </p:tav>
                        <p:tav tm="100000">
                          <p:val>
                            <p:strVal val="#ppt_y"/>
                          </p:val>
                        </p:tav>
                      </p:tavLst>
                    </p:anim>
                  </p:childTnLst>
                </p:cTn>
              </p:par>
            </p:tnLst>
          </p:tmpl>
          <p:tmpl lvl="3">
            <p:tnLst>
              <p:par>
                <p:cTn presetID="2" presetClass="entr" presetSubtype="8" fill="hold" nodeType="with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1000" fill="hold"/>
                        <p:tgtEl>
                          <p:spTgt spid="3"/>
                        </p:tgtEl>
                        <p:attrNameLst>
                          <p:attrName>ppt_x</p:attrName>
                        </p:attrNameLst>
                      </p:cBhvr>
                      <p:tavLst>
                        <p:tav tm="0">
                          <p:val>
                            <p:strVal val="0-#ppt_w/2"/>
                          </p:val>
                        </p:tav>
                        <p:tav tm="100000">
                          <p:val>
                            <p:strVal val="#ppt_x"/>
                          </p:val>
                        </p:tav>
                      </p:tavLst>
                    </p:anim>
                    <p:anim calcmode="lin" valueType="num">
                      <p:cBhvr additive="base">
                        <p:cTn dur="1000" fill="hold"/>
                        <p:tgtEl>
                          <p:spTgt spid="3"/>
                        </p:tgtEl>
                        <p:attrNameLst>
                          <p:attrName>ppt_y</p:attrName>
                        </p:attrNameLst>
                      </p:cBhvr>
                      <p:tavLst>
                        <p:tav tm="0">
                          <p:val>
                            <p:strVal val="#ppt_y"/>
                          </p:val>
                        </p:tav>
                        <p:tav tm="100000">
                          <p:val>
                            <p:strVal val="#ppt_y"/>
                          </p:val>
                        </p:tav>
                      </p:tavLst>
                    </p:anim>
                  </p:childTnLst>
                </p:cTn>
              </p:par>
            </p:tnLst>
          </p:tmpl>
          <p:tmpl lvl="4">
            <p:tnLst>
              <p:par>
                <p:cTn presetID="2" presetClass="entr" presetSubtype="8" fill="hold" nodeType="with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1000" fill="hold"/>
                        <p:tgtEl>
                          <p:spTgt spid="3"/>
                        </p:tgtEl>
                        <p:attrNameLst>
                          <p:attrName>ppt_x</p:attrName>
                        </p:attrNameLst>
                      </p:cBhvr>
                      <p:tavLst>
                        <p:tav tm="0">
                          <p:val>
                            <p:strVal val="0-#ppt_w/2"/>
                          </p:val>
                        </p:tav>
                        <p:tav tm="100000">
                          <p:val>
                            <p:strVal val="#ppt_x"/>
                          </p:val>
                        </p:tav>
                      </p:tavLst>
                    </p:anim>
                    <p:anim calcmode="lin" valueType="num">
                      <p:cBhvr additive="base">
                        <p:cTn dur="1000" fill="hold"/>
                        <p:tgtEl>
                          <p:spTgt spid="3"/>
                        </p:tgtEl>
                        <p:attrNameLst>
                          <p:attrName>ppt_y</p:attrName>
                        </p:attrNameLst>
                      </p:cBhvr>
                      <p:tavLst>
                        <p:tav tm="0">
                          <p:val>
                            <p:strVal val="#ppt_y"/>
                          </p:val>
                        </p:tav>
                        <p:tav tm="100000">
                          <p:val>
                            <p:strVal val="#ppt_y"/>
                          </p:val>
                        </p:tav>
                      </p:tavLst>
                    </p:anim>
                  </p:childTnLst>
                </p:cTn>
              </p:par>
            </p:tnLst>
          </p:tmpl>
          <p:tmpl lvl="5">
            <p:tnLst>
              <p:par>
                <p:cTn presetID="2" presetClass="entr" presetSubtype="8" fill="hold" nodeType="with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1000" fill="hold"/>
                        <p:tgtEl>
                          <p:spTgt spid="3"/>
                        </p:tgtEl>
                        <p:attrNameLst>
                          <p:attrName>ppt_x</p:attrName>
                        </p:attrNameLst>
                      </p:cBhvr>
                      <p:tavLst>
                        <p:tav tm="0">
                          <p:val>
                            <p:strVal val="0-#ppt_w/2"/>
                          </p:val>
                        </p:tav>
                        <p:tav tm="100000">
                          <p:val>
                            <p:strVal val="#ppt_x"/>
                          </p:val>
                        </p:tav>
                      </p:tavLst>
                    </p:anim>
                    <p:anim calcmode="lin" valueType="num">
                      <p:cBhvr additive="base">
                        <p:cTn dur="1000" fill="hold"/>
                        <p:tgtEl>
                          <p:spTgt spid="3"/>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15C0D90-0B39-48C1-B59B-DEC52D89F9E1}" type="datetimeFigureOut">
              <a:rPr lang="en-US" smtClean="0"/>
              <a:pPr/>
              <a:t>8/5/2021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63704F-2C79-480C-A08A-4D8C7294F7CF}" type="slidenum">
              <a:rPr lang="en-US" smtClean="0"/>
              <a:pPr/>
              <a:t>‹#›</a:t>
            </a:fld>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15C0D90-0B39-48C1-B59B-DEC52D89F9E1}" type="datetimeFigureOut">
              <a:rPr lang="en-US" smtClean="0"/>
              <a:pPr/>
              <a:t>8/5/2021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63704F-2C79-480C-A08A-4D8C7294F7CF}" type="slidenum">
              <a:rPr lang="en-US" smtClean="0"/>
              <a:pPr/>
              <a:t>‹#›</a:t>
            </a:fld>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15C0D90-0B39-48C1-B59B-DEC52D89F9E1}" type="datetimeFigureOut">
              <a:rPr lang="en-US" smtClean="0"/>
              <a:pPr/>
              <a:t>8/5/2021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463704F-2C79-480C-A08A-4D8C7294F7CF}" type="slidenum">
              <a:rPr lang="en-US" smtClean="0"/>
              <a:pPr/>
              <a:t>‹#›</a:t>
            </a:fld>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15C0D90-0B39-48C1-B59B-DEC52D89F9E1}" type="datetimeFigureOut">
              <a:rPr lang="en-US" smtClean="0"/>
              <a:pPr/>
              <a:t>8/5/2021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463704F-2C79-480C-A08A-4D8C7294F7CF}" type="slidenum">
              <a:rPr lang="en-US" smtClean="0"/>
              <a:pPr/>
              <a:t>‹#›</a:t>
            </a:fld>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5C0D90-0B39-48C1-B59B-DEC52D89F9E1}" type="datetimeFigureOut">
              <a:rPr lang="en-US" smtClean="0"/>
              <a:pPr/>
              <a:t>8/5/2021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463704F-2C79-480C-A08A-4D8C7294F7CF}" type="slidenum">
              <a:rPr lang="en-US" smtClean="0"/>
              <a:pPr/>
              <a:t>‹#›</a:t>
            </a:fld>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5C0D90-0B39-48C1-B59B-DEC52D89F9E1}" type="datetimeFigureOut">
              <a:rPr lang="en-US" smtClean="0"/>
              <a:pPr/>
              <a:t>8/5/2021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63704F-2C79-480C-A08A-4D8C7294F7CF}" type="slidenum">
              <a:rPr lang="en-US" smtClean="0"/>
              <a:pPr/>
              <a:t>‹#›</a:t>
            </a:fld>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5C0D90-0B39-48C1-B59B-DEC52D89F9E1}" type="datetimeFigureOut">
              <a:rPr lang="en-US" smtClean="0"/>
              <a:pPr/>
              <a:t>8/5/2021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63704F-2C79-480C-A08A-4D8C7294F7CF}" type="slidenum">
              <a:rPr lang="en-US" smtClean="0"/>
              <a:pPr/>
              <a:t>‹#›</a:t>
            </a:fld>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5C0D90-0B39-48C1-B59B-DEC52D89F9E1}" type="datetimeFigureOut">
              <a:rPr lang="en-US" smtClean="0"/>
              <a:pPr/>
              <a:t>8/5/2021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63704F-2C79-480C-A08A-4D8C7294F7C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UNIT 1</a:t>
            </a:r>
            <a:endParaRPr lang="en-IN" dirty="0"/>
          </a:p>
        </p:txBody>
      </p:sp>
      <p:sp>
        <p:nvSpPr>
          <p:cNvPr id="4" name="Subtitle 3"/>
          <p:cNvSpPr>
            <a:spLocks noGrp="1"/>
          </p:cNvSpPr>
          <p:nvPr>
            <p:ph type="subTitle" idx="1"/>
          </p:nvPr>
        </p:nvSpPr>
        <p:spPr/>
        <p:txBody>
          <a:bodyPr/>
          <a:lstStyle/>
          <a:p>
            <a:endParaRPr lang="en-US" dirty="0" smtClean="0"/>
          </a:p>
          <a:p>
            <a:r>
              <a:rPr lang="en-US" sz="4000" dirty="0" smtClean="0">
                <a:solidFill>
                  <a:schemeClr val="accent1">
                    <a:lumMod val="75000"/>
                  </a:schemeClr>
                </a:solidFill>
              </a:rPr>
              <a:t>UML DIAGRAMS</a:t>
            </a:r>
            <a:endParaRPr lang="en-IN" sz="4000" dirty="0">
              <a:solidFill>
                <a:schemeClr val="accent1">
                  <a:lumMod val="75000"/>
                </a:schemeClr>
              </a:solidFill>
            </a:endParaRPr>
          </a:p>
        </p:txBody>
      </p:sp>
    </p:spTree>
    <p:extLst>
      <p:ext uri="{BB962C8B-B14F-4D97-AF65-F5344CB8AC3E}">
        <p14:creationId xmlns:p14="http://schemas.microsoft.com/office/powerpoint/2010/main" xmlns="" val="2812443193"/>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0" y="0"/>
            <a:ext cx="9144000" cy="6858000"/>
          </a:xfrm>
        </p:spPr>
        <p:txBody>
          <a:bodyPr>
            <a:noAutofit/>
          </a:bodyPr>
          <a:lstStyle/>
          <a:p>
            <a:r>
              <a:rPr lang="en-US" b="1" dirty="0" smtClean="0"/>
              <a:t>3. UML as programming language - </a:t>
            </a:r>
            <a:r>
              <a:rPr lang="en-US" dirty="0" smtClean="0"/>
              <a:t>Complete executable specification of a software</a:t>
            </a:r>
            <a:r>
              <a:rPr lang="en-US" b="1" dirty="0" smtClean="0"/>
              <a:t> </a:t>
            </a:r>
            <a:r>
              <a:rPr lang="en-US" dirty="0" smtClean="0"/>
              <a:t>system in UML.</a:t>
            </a:r>
          </a:p>
          <a:p>
            <a:r>
              <a:rPr lang="en-US" dirty="0" smtClean="0"/>
              <a:t>		 Executable code will be automatically generated.</a:t>
            </a:r>
          </a:p>
          <a:p>
            <a:endParaRPr lang="en-US" sz="2000" b="1" dirty="0" smtClean="0"/>
          </a:p>
          <a:p>
            <a:r>
              <a:rPr lang="en-US" sz="2000" b="1" dirty="0" smtClean="0"/>
              <a:t>Three </a:t>
            </a:r>
            <a:r>
              <a:rPr lang="en-US" sz="2000" b="1" dirty="0"/>
              <a:t>Perspectives to Apply </a:t>
            </a:r>
            <a:r>
              <a:rPr lang="en-US" sz="2000" b="1" dirty="0" smtClean="0"/>
              <a:t>UML:</a:t>
            </a:r>
            <a:endParaRPr lang="en-US" sz="2000" dirty="0"/>
          </a:p>
          <a:p>
            <a:r>
              <a:rPr lang="en-US" sz="2000" dirty="0"/>
              <a:t> </a:t>
            </a:r>
            <a:r>
              <a:rPr lang="en-US" sz="2000" dirty="0" smtClean="0"/>
              <a:t>		</a:t>
            </a:r>
            <a:r>
              <a:rPr lang="en-US" sz="2000" b="1" dirty="0" smtClean="0"/>
              <a:t>1.Conceptual </a:t>
            </a:r>
            <a:r>
              <a:rPr lang="en-US" sz="2000" b="1" dirty="0"/>
              <a:t>perspective </a:t>
            </a:r>
            <a:r>
              <a:rPr lang="en-US" sz="2000" b="1" dirty="0" smtClean="0"/>
              <a:t> - </a:t>
            </a:r>
            <a:r>
              <a:rPr lang="en-US" sz="2000" dirty="0" smtClean="0"/>
              <a:t>the </a:t>
            </a:r>
            <a:r>
              <a:rPr lang="en-US" sz="2000" dirty="0"/>
              <a:t>diagrams are interpreted as describing things in a situation</a:t>
            </a:r>
            <a:r>
              <a:rPr lang="en-US" sz="2000" b="1" dirty="0"/>
              <a:t> </a:t>
            </a:r>
            <a:r>
              <a:rPr lang="en-US" sz="2000" dirty="0"/>
              <a:t>of the real world or domain of interest</a:t>
            </a:r>
            <a:r>
              <a:rPr lang="en-US" sz="2000" dirty="0" smtClean="0"/>
              <a:t>.</a:t>
            </a:r>
          </a:p>
          <a:p>
            <a:r>
              <a:rPr lang="en-US" sz="2000" dirty="0" smtClean="0"/>
              <a:t> </a:t>
            </a:r>
            <a:r>
              <a:rPr lang="en-US" dirty="0"/>
              <a:t>	</a:t>
            </a:r>
            <a:r>
              <a:rPr lang="en-US" dirty="0" smtClean="0"/>
              <a:t>	</a:t>
            </a:r>
            <a:r>
              <a:rPr lang="en-US" sz="2000" b="1" dirty="0" smtClean="0"/>
              <a:t>2. Specification </a:t>
            </a:r>
            <a:r>
              <a:rPr lang="en-US" sz="2000" b="1" dirty="0"/>
              <a:t>(software</a:t>
            </a:r>
            <a:r>
              <a:rPr lang="en-US" sz="2000" dirty="0"/>
              <a:t>) </a:t>
            </a:r>
            <a:r>
              <a:rPr lang="en-US" sz="2000" b="1" dirty="0" smtClean="0"/>
              <a:t>perspective</a:t>
            </a:r>
            <a:r>
              <a:rPr lang="en-US" sz="2000" dirty="0" smtClean="0"/>
              <a:t> -  </a:t>
            </a:r>
            <a:r>
              <a:rPr lang="en-US" sz="2000" dirty="0"/>
              <a:t>the diagrams (using the same notation as in the</a:t>
            </a:r>
            <a:r>
              <a:rPr lang="en-US" sz="2000" b="1" dirty="0"/>
              <a:t> </a:t>
            </a:r>
            <a:r>
              <a:rPr lang="en-US" sz="2000" dirty="0"/>
              <a:t>conceptual perspective) describe software abstractions or components with specifications and interfaces, but no commitment to a particular implementation (for example, not specifically a class in C# or Java). </a:t>
            </a:r>
            <a:endParaRPr lang="en-US" sz="2000" dirty="0" smtClean="0"/>
          </a:p>
          <a:p>
            <a:r>
              <a:rPr lang="en-US" b="1" dirty="0"/>
              <a:t>	</a:t>
            </a:r>
            <a:r>
              <a:rPr lang="en-US" b="1" dirty="0" smtClean="0"/>
              <a:t>	</a:t>
            </a:r>
            <a:r>
              <a:rPr lang="en-US" sz="2000" b="1" dirty="0" smtClean="0"/>
              <a:t>3. Implementation </a:t>
            </a:r>
            <a:r>
              <a:rPr lang="en-US" sz="2000" b="1" dirty="0"/>
              <a:t>(software) </a:t>
            </a:r>
            <a:r>
              <a:rPr lang="en-US" sz="2000" b="1" dirty="0" smtClean="0"/>
              <a:t>perspective -  </a:t>
            </a:r>
            <a:r>
              <a:rPr lang="en-US" sz="2000" dirty="0"/>
              <a:t>the diagrams </a:t>
            </a:r>
            <a:r>
              <a:rPr lang="en-US" sz="2000" dirty="0" smtClean="0"/>
              <a:t>describe </a:t>
            </a:r>
            <a:r>
              <a:rPr lang="en-US" sz="2000" dirty="0"/>
              <a:t>software</a:t>
            </a:r>
            <a:r>
              <a:rPr lang="en-US" sz="2000" b="1" dirty="0"/>
              <a:t> </a:t>
            </a:r>
            <a:r>
              <a:rPr lang="en-US" sz="2000" dirty="0"/>
              <a:t>implementations in a particular technology (such as Java). </a:t>
            </a:r>
            <a:endParaRPr lang="en-US" sz="2000" dirty="0" smtClean="0"/>
          </a:p>
          <a:p>
            <a:endParaRPr lang="en-US" sz="2000" dirty="0" smtClean="0"/>
          </a:p>
          <a:p>
            <a:endParaRPr lang="en-US" sz="2000" dirty="0"/>
          </a:p>
          <a:p>
            <a:endParaRPr lang="en-US" sz="2800" dirty="0"/>
          </a:p>
          <a:p>
            <a:endParaRPr lang="en-US" sz="2000" dirty="0"/>
          </a:p>
          <a:p>
            <a:r>
              <a:rPr lang="en-US" sz="2000" dirty="0"/>
              <a:t> </a:t>
            </a:r>
          </a:p>
          <a:p>
            <a:r>
              <a:rPr lang="en-US" sz="2000" dirty="0"/>
              <a:t> </a:t>
            </a:r>
          </a:p>
          <a:p>
            <a:pPr>
              <a:buNone/>
            </a:pPr>
            <a:endParaRPr lang="en-US" sz="2000" dirty="0" smtClean="0"/>
          </a:p>
          <a:p>
            <a:pPr>
              <a:buNone/>
            </a:pPr>
            <a:endParaRPr lang="en-US" sz="2000"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1038225" y="1114425"/>
            <a:ext cx="1343025" cy="6000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cs typeface="Arial" pitchFamily="34" charset="0"/>
              </a:rPr>
              <a:t>      Dice Game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7" name="Rectangle 3"/>
          <p:cNvSpPr>
            <a:spLocks noChangeArrowheads="1"/>
          </p:cNvSpPr>
          <p:nvPr/>
        </p:nvSpPr>
        <p:spPr bwMode="auto">
          <a:xfrm>
            <a:off x="3295650" y="1114425"/>
            <a:ext cx="1476375" cy="6000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cs typeface="Arial" pitchFamily="34" charset="0"/>
              </a:rPr>
              <a:t>              Die</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dirty="0" err="1" smtClean="0">
                <a:ln>
                  <a:noFill/>
                </a:ln>
                <a:solidFill>
                  <a:schemeClr val="tx1"/>
                </a:solidFill>
                <a:effectLst/>
                <a:latin typeface="Times New Roman" pitchFamily="18" charset="0"/>
                <a:cs typeface="Arial" pitchFamily="34" charset="0"/>
              </a:rPr>
              <a:t>faceValue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6" name="Straight Connector 5"/>
          <p:cNvCxnSpPr>
            <a:stCxn id="1026" idx="1"/>
            <a:endCxn id="1027" idx="3"/>
          </p:cNvCxnSpPr>
          <p:nvPr/>
        </p:nvCxnSpPr>
        <p:spPr>
          <a:xfrm rot="10800000" flipH="1">
            <a:off x="1038225" y="1414463"/>
            <a:ext cx="37338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8" name="AutoShape 4"/>
          <p:cNvCxnSpPr>
            <a:cxnSpLocks noChangeShapeType="1"/>
          </p:cNvCxnSpPr>
          <p:nvPr/>
        </p:nvCxnSpPr>
        <p:spPr bwMode="auto">
          <a:xfrm>
            <a:off x="381000" y="2133600"/>
            <a:ext cx="5705475" cy="0"/>
          </a:xfrm>
          <a:prstGeom prst="straightConnector1">
            <a:avLst/>
          </a:prstGeom>
          <a:noFill/>
          <a:ln w="12700">
            <a:solidFill>
              <a:srgbClr val="000000"/>
            </a:solidFill>
            <a:prstDash val="dash"/>
            <a:round/>
            <a:headEnd/>
            <a:tailEnd/>
          </a:ln>
          <a:effectLst/>
        </p:spPr>
      </p:cxnSp>
      <p:sp>
        <p:nvSpPr>
          <p:cNvPr id="1032" name="Rectangle 8"/>
          <p:cNvSpPr>
            <a:spLocks noChangeArrowheads="1"/>
          </p:cNvSpPr>
          <p:nvPr/>
        </p:nvSpPr>
        <p:spPr bwMode="auto">
          <a:xfrm>
            <a:off x="1038225" y="2752725"/>
            <a:ext cx="1390650" cy="13716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cs typeface="Arial" pitchFamily="34" charset="0"/>
              </a:rPr>
              <a:t>        </a:t>
            </a:r>
            <a:r>
              <a:rPr kumimoji="0" lang="en-US" sz="1200" b="0" i="0" u="none" strike="noStrike" cap="none" normalizeH="0" baseline="0" dirty="0" err="1" smtClean="0">
                <a:ln>
                  <a:noFill/>
                </a:ln>
                <a:solidFill>
                  <a:schemeClr val="tx1"/>
                </a:solidFill>
                <a:effectLst/>
                <a:latin typeface="Times New Roman" pitchFamily="18" charset="0"/>
                <a:cs typeface="Arial" pitchFamily="34" charset="0"/>
              </a:rPr>
              <a:t>DiceGame</a:t>
            </a:r>
            <a:endParaRPr kumimoji="0" lang="en-US" sz="1200" b="0" i="0" u="none" strike="noStrike" cap="none" normalizeH="0" baseline="0" dirty="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cs typeface="Arial" pitchFamily="34" charset="0"/>
              </a:rPr>
              <a:t>die1: Die</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cs typeface="Arial" pitchFamily="34" charset="0"/>
              </a:rPr>
              <a:t>die2: Die</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cs typeface="Arial" pitchFamily="34" charset="0"/>
              </a:rPr>
              <a:t>play()</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3" name="Rectangle 9"/>
          <p:cNvSpPr>
            <a:spLocks noChangeArrowheads="1"/>
          </p:cNvSpPr>
          <p:nvPr/>
        </p:nvSpPr>
        <p:spPr bwMode="auto">
          <a:xfrm>
            <a:off x="3295650" y="2752725"/>
            <a:ext cx="1476375" cy="13239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cs typeface="Arial" pitchFamily="34" charset="0"/>
              </a:rPr>
              <a:t>              Die</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dirty="0" err="1" smtClean="0">
                <a:ln>
                  <a:noFill/>
                </a:ln>
                <a:solidFill>
                  <a:schemeClr val="tx1"/>
                </a:solidFill>
                <a:effectLst/>
                <a:latin typeface="Times New Roman" pitchFamily="18" charset="0"/>
                <a:cs typeface="Arial" pitchFamily="34" charset="0"/>
              </a:rPr>
              <a:t>faceValue</a:t>
            </a:r>
            <a:r>
              <a:rPr kumimoji="0" lang="en-US" sz="1200" b="0" i="0" u="none" strike="noStrike" cap="none" normalizeH="0" baseline="0" dirty="0" smtClean="0">
                <a:ln>
                  <a:noFill/>
                </a:ln>
                <a:solidFill>
                  <a:schemeClr val="tx1"/>
                </a:solidFill>
                <a:effectLst/>
                <a:latin typeface="Times New Roman" pitchFamily="18" charset="0"/>
                <a:cs typeface="Arial" pitchFamily="34" charset="0"/>
              </a:rPr>
              <a:t> : </a:t>
            </a:r>
            <a:r>
              <a:rPr kumimoji="0" lang="en-US" sz="1200" b="0" i="0" u="none" strike="noStrike" cap="none" normalizeH="0" baseline="0" dirty="0" err="1" smtClean="0">
                <a:ln>
                  <a:noFill/>
                </a:ln>
                <a:solidFill>
                  <a:schemeClr val="tx1"/>
                </a:solidFill>
                <a:effectLst/>
                <a:latin typeface="Times New Roman" pitchFamily="18" charset="0"/>
                <a:cs typeface="Arial" pitchFamily="34" charset="0"/>
              </a:rPr>
              <a:t>int</a:t>
            </a:r>
            <a:endParaRPr kumimoji="0" lang="en-US" sz="1200" b="0" i="0" u="none" strike="noStrike" cap="none" normalizeH="0" baseline="0" dirty="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dirty="0" err="1" smtClean="0">
                <a:ln>
                  <a:noFill/>
                </a:ln>
                <a:solidFill>
                  <a:schemeClr val="tx1"/>
                </a:solidFill>
                <a:effectLst/>
                <a:latin typeface="Times New Roman" pitchFamily="18" charset="0"/>
                <a:cs typeface="Arial" pitchFamily="34" charset="0"/>
              </a:rPr>
              <a:t>getFaceValue</a:t>
            </a:r>
            <a:r>
              <a:rPr kumimoji="0" lang="en-US" sz="1200" b="0" i="0" u="none" strike="noStrike" cap="none" normalizeH="0" baseline="0" dirty="0" smtClean="0">
                <a:ln>
                  <a:noFill/>
                </a:ln>
                <a:solidFill>
                  <a:schemeClr val="tx1"/>
                </a:solidFill>
                <a:effectLst/>
                <a:latin typeface="Times New Roman" pitchFamily="18" charset="0"/>
                <a:cs typeface="Arial" pitchFamily="34" charset="0"/>
              </a:rPr>
              <a:t>() : </a:t>
            </a:r>
            <a:r>
              <a:rPr kumimoji="0" lang="en-US" sz="1200" b="0" i="0" u="none" strike="noStrike" cap="none" normalizeH="0" baseline="0" dirty="0" err="1" smtClean="0">
                <a:ln>
                  <a:noFill/>
                </a:ln>
                <a:solidFill>
                  <a:schemeClr val="tx1"/>
                </a:solidFill>
                <a:effectLst/>
                <a:latin typeface="Times New Roman" pitchFamily="18" charset="0"/>
                <a:cs typeface="Arial" pitchFamily="34" charset="0"/>
              </a:rPr>
              <a:t>int</a:t>
            </a:r>
            <a:endParaRPr kumimoji="0" lang="en-US" sz="1200" b="0" i="0" u="none" strike="noStrike" cap="none" normalizeH="0" baseline="0" dirty="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cs typeface="Arial" pitchFamily="34" charset="0"/>
              </a:rPr>
              <a:t>roll()</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1034" name="AutoShape 10"/>
          <p:cNvCxnSpPr>
            <a:cxnSpLocks noChangeShapeType="1"/>
          </p:cNvCxnSpPr>
          <p:nvPr/>
        </p:nvCxnSpPr>
        <p:spPr bwMode="auto">
          <a:xfrm flipV="1">
            <a:off x="1038225" y="3067050"/>
            <a:ext cx="1390650" cy="0"/>
          </a:xfrm>
          <a:prstGeom prst="straightConnector1">
            <a:avLst/>
          </a:prstGeom>
          <a:noFill/>
          <a:ln w="9525">
            <a:solidFill>
              <a:srgbClr val="000000"/>
            </a:solidFill>
            <a:round/>
            <a:headEnd/>
            <a:tailEnd/>
          </a:ln>
        </p:spPr>
      </p:cxnSp>
      <p:cxnSp>
        <p:nvCxnSpPr>
          <p:cNvPr id="1035" name="AutoShape 11"/>
          <p:cNvCxnSpPr>
            <a:cxnSpLocks noChangeShapeType="1"/>
          </p:cNvCxnSpPr>
          <p:nvPr/>
        </p:nvCxnSpPr>
        <p:spPr bwMode="auto">
          <a:xfrm flipV="1">
            <a:off x="1038225" y="3714750"/>
            <a:ext cx="1390650" cy="0"/>
          </a:xfrm>
          <a:prstGeom prst="straightConnector1">
            <a:avLst/>
          </a:prstGeom>
          <a:noFill/>
          <a:ln w="9525">
            <a:solidFill>
              <a:srgbClr val="000000"/>
            </a:solidFill>
            <a:round/>
            <a:headEnd/>
            <a:tailEnd/>
          </a:ln>
        </p:spPr>
      </p:cxnSp>
      <p:cxnSp>
        <p:nvCxnSpPr>
          <p:cNvPr id="1036" name="AutoShape 12"/>
          <p:cNvCxnSpPr>
            <a:cxnSpLocks noChangeShapeType="1"/>
          </p:cNvCxnSpPr>
          <p:nvPr/>
        </p:nvCxnSpPr>
        <p:spPr bwMode="auto">
          <a:xfrm flipV="1">
            <a:off x="3295650" y="3429000"/>
            <a:ext cx="1476375" cy="0"/>
          </a:xfrm>
          <a:prstGeom prst="straightConnector1">
            <a:avLst/>
          </a:prstGeom>
          <a:noFill/>
          <a:ln w="9525">
            <a:solidFill>
              <a:srgbClr val="000000"/>
            </a:solidFill>
            <a:round/>
            <a:headEnd/>
            <a:tailEnd/>
          </a:ln>
        </p:spPr>
      </p:cxnSp>
      <p:cxnSp>
        <p:nvCxnSpPr>
          <p:cNvPr id="1037" name="AutoShape 13"/>
          <p:cNvCxnSpPr>
            <a:cxnSpLocks noChangeShapeType="1"/>
          </p:cNvCxnSpPr>
          <p:nvPr/>
        </p:nvCxnSpPr>
        <p:spPr bwMode="auto">
          <a:xfrm flipV="1">
            <a:off x="3295650" y="3067050"/>
            <a:ext cx="1476375" cy="0"/>
          </a:xfrm>
          <a:prstGeom prst="straightConnector1">
            <a:avLst/>
          </a:prstGeom>
          <a:noFill/>
          <a:ln w="9525">
            <a:solidFill>
              <a:srgbClr val="000000"/>
            </a:solidFill>
            <a:round/>
            <a:headEnd/>
            <a:tailEnd/>
          </a:ln>
        </p:spPr>
      </p:cxnSp>
      <p:cxnSp>
        <p:nvCxnSpPr>
          <p:cNvPr id="18" name="Straight Arrow Connector 17"/>
          <p:cNvCxnSpPr>
            <a:stCxn id="1032" idx="3"/>
            <a:endCxn id="1033" idx="1"/>
          </p:cNvCxnSpPr>
          <p:nvPr/>
        </p:nvCxnSpPr>
        <p:spPr>
          <a:xfrm flipV="1">
            <a:off x="2428875" y="3414713"/>
            <a:ext cx="866775" cy="2381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286000" y="1143000"/>
            <a:ext cx="1295400" cy="276999"/>
          </a:xfrm>
          <a:prstGeom prst="rect">
            <a:avLst/>
          </a:prstGeom>
          <a:noFill/>
        </p:spPr>
        <p:txBody>
          <a:bodyPr wrap="square" rtlCol="0">
            <a:spAutoFit/>
          </a:bodyPr>
          <a:lstStyle/>
          <a:p>
            <a:r>
              <a:rPr lang="en-US" sz="1200" dirty="0" smtClean="0"/>
              <a:t>1  Includes  2</a:t>
            </a:r>
            <a:endParaRPr lang="en-US" sz="1200" dirty="0"/>
          </a:p>
        </p:txBody>
      </p:sp>
      <p:sp>
        <p:nvSpPr>
          <p:cNvPr id="23" name="TextBox 22"/>
          <p:cNvSpPr txBox="1"/>
          <p:nvPr/>
        </p:nvSpPr>
        <p:spPr>
          <a:xfrm>
            <a:off x="4953000" y="533400"/>
            <a:ext cx="3886200" cy="1200329"/>
          </a:xfrm>
          <a:prstGeom prst="rect">
            <a:avLst/>
          </a:prstGeom>
          <a:noFill/>
        </p:spPr>
        <p:txBody>
          <a:bodyPr wrap="square" rtlCol="0">
            <a:spAutoFit/>
          </a:bodyPr>
          <a:lstStyle/>
          <a:p>
            <a:r>
              <a:rPr lang="en-US" dirty="0" smtClean="0"/>
              <a:t>Conceptual Perspective (Domain Model): Raw UML class diagram notation used to visualize real – world concepts.</a:t>
            </a:r>
            <a:endParaRPr lang="en-US" dirty="0"/>
          </a:p>
        </p:txBody>
      </p:sp>
      <p:sp>
        <p:nvSpPr>
          <p:cNvPr id="24" name="TextBox 23"/>
          <p:cNvSpPr txBox="1"/>
          <p:nvPr/>
        </p:nvSpPr>
        <p:spPr>
          <a:xfrm>
            <a:off x="5181600" y="2667000"/>
            <a:ext cx="3505200" cy="1200329"/>
          </a:xfrm>
          <a:prstGeom prst="rect">
            <a:avLst/>
          </a:prstGeom>
          <a:noFill/>
        </p:spPr>
        <p:txBody>
          <a:bodyPr wrap="square" rtlCol="0">
            <a:spAutoFit/>
          </a:bodyPr>
          <a:lstStyle/>
          <a:p>
            <a:r>
              <a:rPr lang="en-US" dirty="0" smtClean="0"/>
              <a:t>Specification or Implementation Perspective (Design Class Diagram): Raw UML class diagram notation used to visualize software elements</a:t>
            </a:r>
            <a:endParaRPr lang="en-US" dirty="0"/>
          </a:p>
        </p:txBody>
      </p:sp>
      <p:sp>
        <p:nvSpPr>
          <p:cNvPr id="25" name="TextBox 24"/>
          <p:cNvSpPr txBox="1"/>
          <p:nvPr/>
        </p:nvSpPr>
        <p:spPr>
          <a:xfrm>
            <a:off x="838200" y="4419600"/>
            <a:ext cx="4572000" cy="369332"/>
          </a:xfrm>
          <a:prstGeom prst="rect">
            <a:avLst/>
          </a:prstGeom>
          <a:noFill/>
        </p:spPr>
        <p:txBody>
          <a:bodyPr wrap="square" rtlCol="0">
            <a:spAutoFit/>
          </a:bodyPr>
          <a:lstStyle/>
          <a:p>
            <a:pPr algn="ctr"/>
            <a:r>
              <a:rPr lang="en-US" b="1" dirty="0" smtClean="0"/>
              <a:t>Different perspectives with UML</a:t>
            </a:r>
            <a:endParaRPr lang="en-US" dirty="0"/>
          </a:p>
        </p:txBody>
      </p:sp>
      <p:sp>
        <p:nvSpPr>
          <p:cNvPr id="19" name="Content Placeholder 18"/>
          <p:cNvSpPr txBox="1">
            <a:spLocks noGrp="1"/>
          </p:cNvSpPr>
          <p:nvPr>
            <p:ph idx="1"/>
          </p:nvPr>
        </p:nvSpPr>
        <p:spPr>
          <a:xfrm>
            <a:off x="0" y="0"/>
            <a:ext cx="8839200" cy="400110"/>
          </a:xfrm>
          <a:prstGeom prst="rect">
            <a:avLst/>
          </a:prstGeom>
          <a:noFill/>
        </p:spPr>
        <p:txBody>
          <a:bodyPr wrap="square" rtlCol="0">
            <a:spAutoFit/>
          </a:bodyPr>
          <a:lstStyle/>
          <a:p>
            <a:endParaRPr lang="en-US" dirty="0"/>
          </a:p>
        </p:txBody>
      </p:sp>
      <p:sp>
        <p:nvSpPr>
          <p:cNvPr id="21" name="TextBox 20"/>
          <p:cNvSpPr txBox="1"/>
          <p:nvPr/>
        </p:nvSpPr>
        <p:spPr>
          <a:xfrm>
            <a:off x="2971800" y="3048000"/>
            <a:ext cx="381000" cy="381000"/>
          </a:xfrm>
          <a:prstGeom prst="rect">
            <a:avLst/>
          </a:prstGeom>
          <a:noFill/>
        </p:spPr>
        <p:txBody>
          <a:bodyPr wrap="square" rtlCol="0">
            <a:spAutoFit/>
          </a:bodyPr>
          <a:lstStyle/>
          <a:p>
            <a:r>
              <a:rPr lang="en-US" dirty="0" smtClean="0"/>
              <a:t>2</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additive="base">
                                        <p:cTn id="7" dur="1000" fill="hold"/>
                                        <p:tgtEl>
                                          <p:spTgt spid="1026"/>
                                        </p:tgtEl>
                                        <p:attrNameLst>
                                          <p:attrName>ppt_x</p:attrName>
                                        </p:attrNameLst>
                                      </p:cBhvr>
                                      <p:tavLst>
                                        <p:tav tm="0">
                                          <p:val>
                                            <p:strVal val="0-#ppt_w/2"/>
                                          </p:val>
                                        </p:tav>
                                        <p:tav tm="100000">
                                          <p:val>
                                            <p:strVal val="#ppt_x"/>
                                          </p:val>
                                        </p:tav>
                                      </p:tavLst>
                                    </p:anim>
                                    <p:anim calcmode="lin" valueType="num">
                                      <p:cBhvr additive="base">
                                        <p:cTn id="8" dur="1000" fill="hold"/>
                                        <p:tgtEl>
                                          <p:spTgt spid="102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0-#ppt_w/2"/>
                                          </p:val>
                                        </p:tav>
                                        <p:tav tm="100000">
                                          <p:val>
                                            <p:strVal val="#ppt_x"/>
                                          </p:val>
                                        </p:tav>
                                      </p:tavLst>
                                    </p:anim>
                                    <p:anim calcmode="lin" valueType="num">
                                      <p:cBhvr additive="base">
                                        <p:cTn id="12" dur="100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027"/>
                                        </p:tgtEl>
                                        <p:attrNameLst>
                                          <p:attrName>style.visibility</p:attrName>
                                        </p:attrNameLst>
                                      </p:cBhvr>
                                      <p:to>
                                        <p:strVal val="visible"/>
                                      </p:to>
                                    </p:set>
                                    <p:anim calcmode="lin" valueType="num">
                                      <p:cBhvr additive="base">
                                        <p:cTn id="15" dur="1000" fill="hold"/>
                                        <p:tgtEl>
                                          <p:spTgt spid="1027"/>
                                        </p:tgtEl>
                                        <p:attrNameLst>
                                          <p:attrName>ppt_x</p:attrName>
                                        </p:attrNameLst>
                                      </p:cBhvr>
                                      <p:tavLst>
                                        <p:tav tm="0">
                                          <p:val>
                                            <p:strVal val="0-#ppt_w/2"/>
                                          </p:val>
                                        </p:tav>
                                        <p:tav tm="100000">
                                          <p:val>
                                            <p:strVal val="#ppt_x"/>
                                          </p:val>
                                        </p:tav>
                                      </p:tavLst>
                                    </p:anim>
                                    <p:anim calcmode="lin" valueType="num">
                                      <p:cBhvr additive="base">
                                        <p:cTn id="16" dur="1000" fill="hold"/>
                                        <p:tgtEl>
                                          <p:spTgt spid="1027"/>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fill="hold"/>
                                        <p:tgtEl>
                                          <p:spTgt spid="23"/>
                                        </p:tgtEl>
                                        <p:attrNameLst>
                                          <p:attrName>ppt_x</p:attrName>
                                        </p:attrNameLst>
                                      </p:cBhvr>
                                      <p:tavLst>
                                        <p:tav tm="0">
                                          <p:val>
                                            <p:strVal val="0-#ppt_w/2"/>
                                          </p:val>
                                        </p:tav>
                                        <p:tav tm="100000">
                                          <p:val>
                                            <p:strVal val="#ppt_x"/>
                                          </p:val>
                                        </p:tav>
                                      </p:tavLst>
                                    </p:anim>
                                    <p:anim calcmode="lin" valueType="num">
                                      <p:cBhvr additive="base">
                                        <p:cTn id="22" dur="50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nodeType="clickEffect">
                                  <p:stCondLst>
                                    <p:cond delay="0"/>
                                  </p:stCondLst>
                                  <p:childTnLst>
                                    <p:set>
                                      <p:cBhvr>
                                        <p:cTn id="26" dur="1" fill="hold">
                                          <p:stCondLst>
                                            <p:cond delay="0"/>
                                          </p:stCondLst>
                                        </p:cTn>
                                        <p:tgtEl>
                                          <p:spTgt spid="1028"/>
                                        </p:tgtEl>
                                        <p:attrNameLst>
                                          <p:attrName>style.visibility</p:attrName>
                                        </p:attrNameLst>
                                      </p:cBhvr>
                                      <p:to>
                                        <p:strVal val="visible"/>
                                      </p:to>
                                    </p:set>
                                    <p:anim calcmode="lin" valueType="num">
                                      <p:cBhvr additive="base">
                                        <p:cTn id="27" dur="1000" fill="hold"/>
                                        <p:tgtEl>
                                          <p:spTgt spid="1028"/>
                                        </p:tgtEl>
                                        <p:attrNameLst>
                                          <p:attrName>ppt_x</p:attrName>
                                        </p:attrNameLst>
                                      </p:cBhvr>
                                      <p:tavLst>
                                        <p:tav tm="0">
                                          <p:val>
                                            <p:strVal val="0-#ppt_w/2"/>
                                          </p:val>
                                        </p:tav>
                                        <p:tav tm="100000">
                                          <p:val>
                                            <p:strVal val="#ppt_x"/>
                                          </p:val>
                                        </p:tav>
                                      </p:tavLst>
                                    </p:anim>
                                    <p:anim calcmode="lin" valueType="num">
                                      <p:cBhvr additive="base">
                                        <p:cTn id="28" dur="1000" fill="hold"/>
                                        <p:tgtEl>
                                          <p:spTgt spid="1028"/>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1032"/>
                                        </p:tgtEl>
                                        <p:attrNameLst>
                                          <p:attrName>style.visibility</p:attrName>
                                        </p:attrNameLst>
                                      </p:cBhvr>
                                      <p:to>
                                        <p:strVal val="visible"/>
                                      </p:to>
                                    </p:set>
                                    <p:anim calcmode="lin" valueType="num">
                                      <p:cBhvr additive="base">
                                        <p:cTn id="33" dur="1000" fill="hold"/>
                                        <p:tgtEl>
                                          <p:spTgt spid="1032"/>
                                        </p:tgtEl>
                                        <p:attrNameLst>
                                          <p:attrName>ppt_x</p:attrName>
                                        </p:attrNameLst>
                                      </p:cBhvr>
                                      <p:tavLst>
                                        <p:tav tm="0">
                                          <p:val>
                                            <p:strVal val="0-#ppt_w/2"/>
                                          </p:val>
                                        </p:tav>
                                        <p:tav tm="100000">
                                          <p:val>
                                            <p:strVal val="#ppt_x"/>
                                          </p:val>
                                        </p:tav>
                                      </p:tavLst>
                                    </p:anim>
                                    <p:anim calcmode="lin" valueType="num">
                                      <p:cBhvr additive="base">
                                        <p:cTn id="34" dur="1000" fill="hold"/>
                                        <p:tgtEl>
                                          <p:spTgt spid="1032"/>
                                        </p:tgtEl>
                                        <p:attrNameLst>
                                          <p:attrName>ppt_y</p:attrName>
                                        </p:attrNameLst>
                                      </p:cBhvr>
                                      <p:tavLst>
                                        <p:tav tm="0">
                                          <p:val>
                                            <p:strVal val="#ppt_y"/>
                                          </p:val>
                                        </p:tav>
                                        <p:tav tm="100000">
                                          <p:val>
                                            <p:strVal val="#ppt_y"/>
                                          </p:val>
                                        </p:tav>
                                      </p:tavLst>
                                    </p:anim>
                                  </p:childTnLst>
                                </p:cTn>
                              </p:par>
                              <p:par>
                                <p:cTn id="35" presetID="2" presetClass="entr" presetSubtype="8" fill="hold" nodeType="with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additive="base">
                                        <p:cTn id="37" dur="1000" fill="hold"/>
                                        <p:tgtEl>
                                          <p:spTgt spid="18"/>
                                        </p:tgtEl>
                                        <p:attrNameLst>
                                          <p:attrName>ppt_x</p:attrName>
                                        </p:attrNameLst>
                                      </p:cBhvr>
                                      <p:tavLst>
                                        <p:tav tm="0">
                                          <p:val>
                                            <p:strVal val="0-#ppt_w/2"/>
                                          </p:val>
                                        </p:tav>
                                        <p:tav tm="100000">
                                          <p:val>
                                            <p:strVal val="#ppt_x"/>
                                          </p:val>
                                        </p:tav>
                                      </p:tavLst>
                                    </p:anim>
                                    <p:anim calcmode="lin" valueType="num">
                                      <p:cBhvr additive="base">
                                        <p:cTn id="38" dur="1000" fill="hold"/>
                                        <p:tgtEl>
                                          <p:spTgt spid="18"/>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1033"/>
                                        </p:tgtEl>
                                        <p:attrNameLst>
                                          <p:attrName>style.visibility</p:attrName>
                                        </p:attrNameLst>
                                      </p:cBhvr>
                                      <p:to>
                                        <p:strVal val="visible"/>
                                      </p:to>
                                    </p:set>
                                    <p:anim calcmode="lin" valueType="num">
                                      <p:cBhvr additive="base">
                                        <p:cTn id="41" dur="1000" fill="hold"/>
                                        <p:tgtEl>
                                          <p:spTgt spid="1033"/>
                                        </p:tgtEl>
                                        <p:attrNameLst>
                                          <p:attrName>ppt_x</p:attrName>
                                        </p:attrNameLst>
                                      </p:cBhvr>
                                      <p:tavLst>
                                        <p:tav tm="0">
                                          <p:val>
                                            <p:strVal val="0-#ppt_w/2"/>
                                          </p:val>
                                        </p:tav>
                                        <p:tav tm="100000">
                                          <p:val>
                                            <p:strVal val="#ppt_x"/>
                                          </p:val>
                                        </p:tav>
                                      </p:tavLst>
                                    </p:anim>
                                    <p:anim calcmode="lin" valueType="num">
                                      <p:cBhvr additive="base">
                                        <p:cTn id="42" dur="1000" fill="hold"/>
                                        <p:tgtEl>
                                          <p:spTgt spid="1033"/>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24"/>
                                        </p:tgtEl>
                                        <p:attrNameLst>
                                          <p:attrName>style.visibility</p:attrName>
                                        </p:attrNameLst>
                                      </p:cBhvr>
                                      <p:to>
                                        <p:strVal val="visible"/>
                                      </p:to>
                                    </p:set>
                                    <p:anim calcmode="lin" valueType="num">
                                      <p:cBhvr additive="base">
                                        <p:cTn id="47" dur="500" fill="hold"/>
                                        <p:tgtEl>
                                          <p:spTgt spid="24"/>
                                        </p:tgtEl>
                                        <p:attrNameLst>
                                          <p:attrName>ppt_x</p:attrName>
                                        </p:attrNameLst>
                                      </p:cBhvr>
                                      <p:tavLst>
                                        <p:tav tm="0">
                                          <p:val>
                                            <p:strVal val="0-#ppt_w/2"/>
                                          </p:val>
                                        </p:tav>
                                        <p:tav tm="100000">
                                          <p:val>
                                            <p:strVal val="#ppt_x"/>
                                          </p:val>
                                        </p:tav>
                                      </p:tavLst>
                                    </p:anim>
                                    <p:anim calcmode="lin" valueType="num">
                                      <p:cBhvr additive="base">
                                        <p:cTn id="48"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8" fill="hold" grpId="0" nodeType="clickEffect">
                                  <p:stCondLst>
                                    <p:cond delay="0"/>
                                  </p:stCondLst>
                                  <p:childTnLst>
                                    <p:set>
                                      <p:cBhvr>
                                        <p:cTn id="52" dur="1" fill="hold">
                                          <p:stCondLst>
                                            <p:cond delay="0"/>
                                          </p:stCondLst>
                                        </p:cTn>
                                        <p:tgtEl>
                                          <p:spTgt spid="25"/>
                                        </p:tgtEl>
                                        <p:attrNameLst>
                                          <p:attrName>style.visibility</p:attrName>
                                        </p:attrNameLst>
                                      </p:cBhvr>
                                      <p:to>
                                        <p:strVal val="visible"/>
                                      </p:to>
                                    </p:set>
                                    <p:anim calcmode="lin" valueType="num">
                                      <p:cBhvr additive="base">
                                        <p:cTn id="53" dur="1000" fill="hold"/>
                                        <p:tgtEl>
                                          <p:spTgt spid="25"/>
                                        </p:tgtEl>
                                        <p:attrNameLst>
                                          <p:attrName>ppt_x</p:attrName>
                                        </p:attrNameLst>
                                      </p:cBhvr>
                                      <p:tavLst>
                                        <p:tav tm="0">
                                          <p:val>
                                            <p:strVal val="0-#ppt_w/2"/>
                                          </p:val>
                                        </p:tav>
                                        <p:tav tm="100000">
                                          <p:val>
                                            <p:strVal val="#ppt_x"/>
                                          </p:val>
                                        </p:tav>
                                      </p:tavLst>
                                    </p:anim>
                                    <p:anim calcmode="lin" valueType="num">
                                      <p:cBhvr additive="base">
                                        <p:cTn id="54" dur="10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8" fill="hold" grpId="0" nodeType="clickEffect" nodePh="1">
                                  <p:stCondLst>
                                    <p:cond delay="0"/>
                                  </p:stCondLst>
                                  <p:endCondLst>
                                    <p:cond evt="begin" delay="0">
                                      <p:tn val="57"/>
                                    </p:cond>
                                  </p:endCondLst>
                                  <p:childTnLst>
                                    <p:set>
                                      <p:cBhvr>
                                        <p:cTn id="58" dur="1" fill="hold">
                                          <p:stCondLst>
                                            <p:cond delay="0"/>
                                          </p:stCondLst>
                                        </p:cTn>
                                        <p:tgtEl>
                                          <p:spTgt spid="19"/>
                                        </p:tgtEl>
                                        <p:attrNameLst>
                                          <p:attrName>style.visibility</p:attrName>
                                        </p:attrNameLst>
                                      </p:cBhvr>
                                      <p:to>
                                        <p:strVal val="visible"/>
                                      </p:to>
                                    </p:set>
                                    <p:anim calcmode="lin" valueType="num">
                                      <p:cBhvr additive="base">
                                        <p:cTn id="59" dur="1000" fill="hold"/>
                                        <p:tgtEl>
                                          <p:spTgt spid="19"/>
                                        </p:tgtEl>
                                        <p:attrNameLst>
                                          <p:attrName>ppt_x</p:attrName>
                                        </p:attrNameLst>
                                      </p:cBhvr>
                                      <p:tavLst>
                                        <p:tav tm="0">
                                          <p:val>
                                            <p:strVal val="0-#ppt_w/2"/>
                                          </p:val>
                                        </p:tav>
                                        <p:tav tm="100000">
                                          <p:val>
                                            <p:strVal val="#ppt_x"/>
                                          </p:val>
                                        </p:tav>
                                      </p:tavLst>
                                    </p:anim>
                                    <p:anim calcmode="lin" valueType="num">
                                      <p:cBhvr additive="base">
                                        <p:cTn id="60" dur="10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6" grpId="0" animBg="1"/>
      <p:bldP spid="1027" grpId="0" animBg="1"/>
      <p:bldP spid="1032" grpId="0" animBg="1"/>
      <p:bldP spid="1033" grpId="0" animBg="1"/>
      <p:bldP spid="20" grpId="0"/>
      <p:bldP spid="23" grpId="0"/>
      <p:bldP spid="24" grpId="0"/>
      <p:bldP spid="25" grpId="0"/>
      <p:bldP spid="1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2057400"/>
          </a:xfrm>
        </p:spPr>
        <p:txBody>
          <a:bodyPr>
            <a:normAutofit/>
          </a:bodyPr>
          <a:lstStyle/>
          <a:p>
            <a:r>
              <a:rPr lang="en-US" sz="2000" b="1" dirty="0" smtClean="0"/>
              <a:t>The Meaning of “Class” in Different Perspectives:</a:t>
            </a:r>
            <a:endParaRPr lang="en-US" sz="2000" dirty="0" smtClean="0"/>
          </a:p>
          <a:p>
            <a:pPr lvl="0"/>
            <a:r>
              <a:rPr lang="en-US" sz="2000" dirty="0" smtClean="0"/>
              <a:t>		In the raw UML, the rectangular boxes shown in figure are called </a:t>
            </a:r>
            <a:r>
              <a:rPr lang="en-US" sz="2000" b="1" dirty="0" smtClean="0"/>
              <a:t>classes</a:t>
            </a:r>
            <a:r>
              <a:rPr lang="en-US" sz="2000" dirty="0" smtClean="0"/>
              <a:t>, but this term encompasses variety of phenomena – physical things, abstract concepts, software things, events, and so forth.</a:t>
            </a:r>
          </a:p>
          <a:p>
            <a:pPr lvl="0"/>
            <a:r>
              <a:rPr lang="en-US" sz="2000" b="1" dirty="0" smtClean="0"/>
              <a:t>Example:</a:t>
            </a:r>
            <a:endParaRPr lang="en-US" sz="2000" b="1" dirty="0"/>
          </a:p>
        </p:txBody>
      </p:sp>
      <p:sp>
        <p:nvSpPr>
          <p:cNvPr id="2053" name="Rectangle 5"/>
          <p:cNvSpPr>
            <a:spLocks noChangeArrowheads="1"/>
          </p:cNvSpPr>
          <p:nvPr/>
        </p:nvSpPr>
        <p:spPr bwMode="auto">
          <a:xfrm>
            <a:off x="923924" y="2133600"/>
            <a:ext cx="1590676" cy="16764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cs typeface="Arial" pitchFamily="34" charset="0"/>
              </a:rPr>
              <a:t>        </a:t>
            </a:r>
            <a:r>
              <a:rPr kumimoji="0" lang="en-US" sz="1400" b="0" i="0" u="none" strike="noStrike" cap="none" normalizeH="0" baseline="0" dirty="0" err="1" smtClean="0">
                <a:ln>
                  <a:noFill/>
                </a:ln>
                <a:solidFill>
                  <a:schemeClr val="tx1"/>
                </a:solidFill>
                <a:effectLst/>
                <a:latin typeface="Times New Roman" pitchFamily="18" charset="0"/>
                <a:cs typeface="Arial" pitchFamily="34" charset="0"/>
              </a:rPr>
              <a:t>DiceGame</a:t>
            </a:r>
            <a:endParaRPr kumimoji="0" lang="en-US" sz="1400" b="0" i="0" u="none" strike="noStrike" cap="none" normalizeH="0" baseline="0" dirty="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cs typeface="Arial" pitchFamily="34" charset="0"/>
              </a:rPr>
              <a:t>die1: Die</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cs typeface="Arial" pitchFamily="34" charset="0"/>
              </a:rPr>
              <a:t>die1: Die</a:t>
            </a: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1400" b="0" i="0" u="none" strike="noStrike" cap="none" normalizeH="0" baseline="0" dirty="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cs typeface="Arial" pitchFamily="34" charset="0"/>
              </a:rPr>
              <a:t>play()</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2054" name="AutoShape 6"/>
          <p:cNvCxnSpPr>
            <a:cxnSpLocks noChangeShapeType="1"/>
          </p:cNvCxnSpPr>
          <p:nvPr/>
        </p:nvCxnSpPr>
        <p:spPr bwMode="auto">
          <a:xfrm flipV="1">
            <a:off x="923925" y="2438400"/>
            <a:ext cx="1590675" cy="1588"/>
          </a:xfrm>
          <a:prstGeom prst="straightConnector1">
            <a:avLst/>
          </a:prstGeom>
          <a:noFill/>
          <a:ln w="9525">
            <a:solidFill>
              <a:srgbClr val="000000"/>
            </a:solidFill>
            <a:round/>
            <a:headEnd/>
            <a:tailEnd/>
          </a:ln>
        </p:spPr>
      </p:cxnSp>
      <p:cxnSp>
        <p:nvCxnSpPr>
          <p:cNvPr id="2055" name="AutoShape 7"/>
          <p:cNvCxnSpPr>
            <a:cxnSpLocks noChangeShapeType="1"/>
          </p:cNvCxnSpPr>
          <p:nvPr/>
        </p:nvCxnSpPr>
        <p:spPr bwMode="auto">
          <a:xfrm>
            <a:off x="914400" y="3200400"/>
            <a:ext cx="1600200" cy="1588"/>
          </a:xfrm>
          <a:prstGeom prst="straightConnector1">
            <a:avLst/>
          </a:prstGeom>
          <a:noFill/>
          <a:ln w="9525">
            <a:solidFill>
              <a:srgbClr val="000000"/>
            </a:solidFill>
            <a:round/>
            <a:headEnd/>
            <a:tailEnd/>
          </a:ln>
        </p:spPr>
      </p:cxnSp>
      <p:sp>
        <p:nvSpPr>
          <p:cNvPr id="2056" name="Rectangle 8"/>
          <p:cNvSpPr>
            <a:spLocks noChangeArrowheads="1"/>
          </p:cNvSpPr>
          <p:nvPr/>
        </p:nvSpPr>
        <p:spPr bwMode="auto">
          <a:xfrm>
            <a:off x="3733800" y="2133600"/>
            <a:ext cx="1600200" cy="1600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cs typeface="Arial" pitchFamily="34" charset="0"/>
              </a:rPr>
              <a:t>              Die</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dirty="0" err="1" smtClean="0">
                <a:ln>
                  <a:noFill/>
                </a:ln>
                <a:solidFill>
                  <a:schemeClr val="tx1"/>
                </a:solidFill>
                <a:effectLst/>
                <a:latin typeface="Times New Roman" pitchFamily="18" charset="0"/>
                <a:cs typeface="Arial" pitchFamily="34" charset="0"/>
              </a:rPr>
              <a:t>faceValue</a:t>
            </a:r>
            <a:r>
              <a:rPr kumimoji="0" lang="en-US" sz="1400" b="0" i="0" u="none" strike="noStrike" cap="none" normalizeH="0" baseline="0" dirty="0" smtClean="0">
                <a:ln>
                  <a:noFill/>
                </a:ln>
                <a:solidFill>
                  <a:schemeClr val="tx1"/>
                </a:solidFill>
                <a:effectLst/>
                <a:latin typeface="Times New Roman" pitchFamily="18" charset="0"/>
                <a:cs typeface="Arial" pitchFamily="34" charset="0"/>
              </a:rPr>
              <a:t> : </a:t>
            </a:r>
            <a:r>
              <a:rPr kumimoji="0" lang="en-US" sz="1400" b="0" i="0" u="none" strike="noStrike" cap="none" normalizeH="0" baseline="0" dirty="0" err="1" smtClean="0">
                <a:ln>
                  <a:noFill/>
                </a:ln>
                <a:solidFill>
                  <a:schemeClr val="tx1"/>
                </a:solidFill>
                <a:effectLst/>
                <a:latin typeface="Times New Roman" pitchFamily="18" charset="0"/>
                <a:cs typeface="Arial" pitchFamily="34" charset="0"/>
              </a:rPr>
              <a:t>int</a:t>
            </a:r>
            <a:endParaRPr kumimoji="0" lang="en-US" sz="1400" b="0" i="0" u="none" strike="noStrike" cap="none" normalizeH="0" baseline="0" dirty="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1400" b="0" i="0" u="none" strike="noStrike" cap="none" normalizeH="0" baseline="0" dirty="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dirty="0" err="1" smtClean="0">
                <a:ln>
                  <a:noFill/>
                </a:ln>
                <a:solidFill>
                  <a:schemeClr val="tx1"/>
                </a:solidFill>
                <a:effectLst/>
                <a:latin typeface="Times New Roman" pitchFamily="18" charset="0"/>
                <a:cs typeface="Arial" pitchFamily="34" charset="0"/>
              </a:rPr>
              <a:t>getFaceValue</a:t>
            </a:r>
            <a:r>
              <a:rPr kumimoji="0" lang="en-US" sz="1400" b="0" i="0" u="none" strike="noStrike" cap="none" normalizeH="0" baseline="0" dirty="0" smtClean="0">
                <a:ln>
                  <a:noFill/>
                </a:ln>
                <a:solidFill>
                  <a:schemeClr val="tx1"/>
                </a:solidFill>
                <a:effectLst/>
                <a:latin typeface="Times New Roman" pitchFamily="18" charset="0"/>
                <a:cs typeface="Arial" pitchFamily="34" charset="0"/>
              </a:rPr>
              <a:t>() : </a:t>
            </a:r>
            <a:r>
              <a:rPr kumimoji="0" lang="en-US" sz="1400" b="0" i="0" u="none" strike="noStrike" cap="none" normalizeH="0" baseline="0" dirty="0" err="1" smtClean="0">
                <a:ln>
                  <a:noFill/>
                </a:ln>
                <a:solidFill>
                  <a:schemeClr val="tx1"/>
                </a:solidFill>
                <a:effectLst/>
                <a:latin typeface="Times New Roman" pitchFamily="18" charset="0"/>
                <a:cs typeface="Arial" pitchFamily="34" charset="0"/>
              </a:rPr>
              <a:t>int</a:t>
            </a:r>
            <a:endParaRPr kumimoji="0" lang="en-US" sz="1400" b="0" i="0" u="none" strike="noStrike" cap="none" normalizeH="0" baseline="0" dirty="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cs typeface="Arial" pitchFamily="34" charset="0"/>
              </a:rPr>
              <a:t>roll()</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2057" name="AutoShape 9"/>
          <p:cNvCxnSpPr>
            <a:cxnSpLocks noChangeShapeType="1"/>
          </p:cNvCxnSpPr>
          <p:nvPr/>
        </p:nvCxnSpPr>
        <p:spPr bwMode="auto">
          <a:xfrm>
            <a:off x="3733800" y="2438400"/>
            <a:ext cx="1600200" cy="1588"/>
          </a:xfrm>
          <a:prstGeom prst="straightConnector1">
            <a:avLst/>
          </a:prstGeom>
          <a:noFill/>
          <a:ln w="9525">
            <a:solidFill>
              <a:srgbClr val="000000"/>
            </a:solidFill>
            <a:round/>
            <a:headEnd/>
            <a:tailEnd/>
          </a:ln>
        </p:spPr>
      </p:cxnSp>
      <p:cxnSp>
        <p:nvCxnSpPr>
          <p:cNvPr id="2058" name="AutoShape 10"/>
          <p:cNvCxnSpPr>
            <a:cxnSpLocks noChangeShapeType="1"/>
          </p:cNvCxnSpPr>
          <p:nvPr/>
        </p:nvCxnSpPr>
        <p:spPr bwMode="auto">
          <a:xfrm>
            <a:off x="3733800" y="2925763"/>
            <a:ext cx="1600200" cy="240"/>
          </a:xfrm>
          <a:prstGeom prst="straightConnector1">
            <a:avLst/>
          </a:prstGeom>
          <a:noFill/>
          <a:ln w="9525">
            <a:solidFill>
              <a:srgbClr val="000000"/>
            </a:solidFill>
            <a:round/>
            <a:headEnd/>
            <a:tailEnd/>
          </a:ln>
        </p:spPr>
      </p:cxnSp>
      <p:cxnSp>
        <p:nvCxnSpPr>
          <p:cNvPr id="32" name="Straight Arrow Connector 31"/>
          <p:cNvCxnSpPr>
            <a:stCxn id="2053" idx="3"/>
            <a:endCxn id="2056" idx="1"/>
          </p:cNvCxnSpPr>
          <p:nvPr/>
        </p:nvCxnSpPr>
        <p:spPr>
          <a:xfrm flipV="1">
            <a:off x="2514600" y="2933700"/>
            <a:ext cx="1219200" cy="381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3352800" y="2590800"/>
            <a:ext cx="609600" cy="381000"/>
          </a:xfrm>
          <a:prstGeom prst="rect">
            <a:avLst/>
          </a:prstGeom>
          <a:noFill/>
        </p:spPr>
        <p:txBody>
          <a:bodyPr wrap="square" rtlCol="0">
            <a:spAutoFit/>
          </a:bodyPr>
          <a:lstStyle/>
          <a:p>
            <a:r>
              <a:rPr lang="en-US" dirty="0" smtClean="0"/>
              <a:t>2</a:t>
            </a:r>
            <a:endParaRPr lang="en-US" dirty="0"/>
          </a:p>
        </p:txBody>
      </p:sp>
      <p:sp>
        <p:nvSpPr>
          <p:cNvPr id="36" name="TextBox 35"/>
          <p:cNvSpPr txBox="1"/>
          <p:nvPr/>
        </p:nvSpPr>
        <p:spPr>
          <a:xfrm>
            <a:off x="0" y="4038600"/>
            <a:ext cx="9144000" cy="2831544"/>
          </a:xfrm>
          <a:prstGeom prst="rect">
            <a:avLst/>
          </a:prstGeom>
          <a:noFill/>
        </p:spPr>
        <p:txBody>
          <a:bodyPr wrap="square" rtlCol="0">
            <a:spAutoFit/>
          </a:bodyPr>
          <a:lstStyle/>
          <a:p>
            <a:pPr marL="457200" lvl="0" indent="-457200">
              <a:buFont typeface="+mj-lt"/>
              <a:buAutoNum type="arabicPeriod"/>
            </a:pPr>
            <a:r>
              <a:rPr lang="en-US" sz="2000" dirty="0" smtClean="0"/>
              <a:t>  A method superimposes alternative terminology on top of the raw UML.</a:t>
            </a:r>
          </a:p>
          <a:p>
            <a:pPr marL="457200" lvl="0" indent="-457200">
              <a:buFont typeface="+mj-lt"/>
              <a:buAutoNum type="arabicPeriod"/>
            </a:pPr>
            <a:r>
              <a:rPr lang="en-US" sz="2000" dirty="0" smtClean="0"/>
              <a:t> For example, in the UP (Unified Process), when the UML boxes are drawn in the Domain Model, they are called </a:t>
            </a:r>
            <a:r>
              <a:rPr lang="en-US" sz="2000" b="1" dirty="0" smtClean="0"/>
              <a:t>domain concepts</a:t>
            </a:r>
            <a:r>
              <a:rPr lang="en-US" sz="2000" dirty="0" smtClean="0"/>
              <a:t> or </a:t>
            </a:r>
            <a:r>
              <a:rPr lang="en-US" sz="2000" b="1" dirty="0" smtClean="0"/>
              <a:t>conceptual classes</a:t>
            </a:r>
            <a:r>
              <a:rPr lang="en-US" sz="2000" dirty="0" smtClean="0"/>
              <a:t>; the Domain Model shows a conceptual perspective.</a:t>
            </a:r>
          </a:p>
          <a:p>
            <a:pPr marL="457200" indent="-457200">
              <a:buFont typeface="+mj-lt"/>
              <a:buAutoNum type="arabicPeriod"/>
            </a:pPr>
            <a:r>
              <a:rPr lang="en-US" sz="2000" dirty="0" smtClean="0"/>
              <a:t>In the UP, when UML boxes are drawn in the Design Model, they are called </a:t>
            </a:r>
            <a:r>
              <a:rPr lang="en-US" sz="2000" b="1" dirty="0" smtClean="0"/>
              <a:t>design classes</a:t>
            </a:r>
            <a:r>
              <a:rPr lang="en-US" sz="2000" dirty="0" smtClean="0"/>
              <a:t>; the Design Model shows a specification or implementation perspective, as desired by the modeler.</a:t>
            </a:r>
          </a:p>
          <a:p>
            <a:pPr marL="457200" lvl="0" indent="-457200"/>
            <a:endParaRPr lang="en-US" sz="2000" dirty="0" smtClean="0"/>
          </a:p>
          <a:p>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53"/>
                                        </p:tgtEl>
                                        <p:attrNameLst>
                                          <p:attrName>style.visibility</p:attrName>
                                        </p:attrNameLst>
                                      </p:cBhvr>
                                      <p:to>
                                        <p:strVal val="visible"/>
                                      </p:to>
                                    </p:set>
                                    <p:anim calcmode="lin" valueType="num">
                                      <p:cBhvr additive="base">
                                        <p:cTn id="7" dur="1000" fill="hold"/>
                                        <p:tgtEl>
                                          <p:spTgt spid="2053"/>
                                        </p:tgtEl>
                                        <p:attrNameLst>
                                          <p:attrName>ppt_x</p:attrName>
                                        </p:attrNameLst>
                                      </p:cBhvr>
                                      <p:tavLst>
                                        <p:tav tm="0">
                                          <p:val>
                                            <p:strVal val="0-#ppt_w/2"/>
                                          </p:val>
                                        </p:tav>
                                        <p:tav tm="100000">
                                          <p:val>
                                            <p:strVal val="#ppt_x"/>
                                          </p:val>
                                        </p:tav>
                                      </p:tavLst>
                                    </p:anim>
                                    <p:anim calcmode="lin" valueType="num">
                                      <p:cBhvr additive="base">
                                        <p:cTn id="8" dur="1000" fill="hold"/>
                                        <p:tgtEl>
                                          <p:spTgt spid="205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054"/>
                                        </p:tgtEl>
                                        <p:attrNameLst>
                                          <p:attrName>style.visibility</p:attrName>
                                        </p:attrNameLst>
                                      </p:cBhvr>
                                      <p:to>
                                        <p:strVal val="visible"/>
                                      </p:to>
                                    </p:set>
                                    <p:anim calcmode="lin" valueType="num">
                                      <p:cBhvr additive="base">
                                        <p:cTn id="11" dur="1000" fill="hold"/>
                                        <p:tgtEl>
                                          <p:spTgt spid="2054"/>
                                        </p:tgtEl>
                                        <p:attrNameLst>
                                          <p:attrName>ppt_x</p:attrName>
                                        </p:attrNameLst>
                                      </p:cBhvr>
                                      <p:tavLst>
                                        <p:tav tm="0">
                                          <p:val>
                                            <p:strVal val="0-#ppt_w/2"/>
                                          </p:val>
                                        </p:tav>
                                        <p:tav tm="100000">
                                          <p:val>
                                            <p:strVal val="#ppt_x"/>
                                          </p:val>
                                        </p:tav>
                                      </p:tavLst>
                                    </p:anim>
                                    <p:anim calcmode="lin" valueType="num">
                                      <p:cBhvr additive="base">
                                        <p:cTn id="12" dur="1000" fill="hold"/>
                                        <p:tgtEl>
                                          <p:spTgt spid="205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2055"/>
                                        </p:tgtEl>
                                        <p:attrNameLst>
                                          <p:attrName>style.visibility</p:attrName>
                                        </p:attrNameLst>
                                      </p:cBhvr>
                                      <p:to>
                                        <p:strVal val="visible"/>
                                      </p:to>
                                    </p:set>
                                    <p:anim calcmode="lin" valueType="num">
                                      <p:cBhvr additive="base">
                                        <p:cTn id="15" dur="1000" fill="hold"/>
                                        <p:tgtEl>
                                          <p:spTgt spid="2055"/>
                                        </p:tgtEl>
                                        <p:attrNameLst>
                                          <p:attrName>ppt_x</p:attrName>
                                        </p:attrNameLst>
                                      </p:cBhvr>
                                      <p:tavLst>
                                        <p:tav tm="0">
                                          <p:val>
                                            <p:strVal val="0-#ppt_w/2"/>
                                          </p:val>
                                        </p:tav>
                                        <p:tav tm="100000">
                                          <p:val>
                                            <p:strVal val="#ppt_x"/>
                                          </p:val>
                                        </p:tav>
                                      </p:tavLst>
                                    </p:anim>
                                    <p:anim calcmode="lin" valueType="num">
                                      <p:cBhvr additive="base">
                                        <p:cTn id="16" dur="1000" fill="hold"/>
                                        <p:tgtEl>
                                          <p:spTgt spid="2055"/>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35"/>
                                        </p:tgtEl>
                                        <p:attrNameLst>
                                          <p:attrName>style.visibility</p:attrName>
                                        </p:attrNameLst>
                                      </p:cBhvr>
                                      <p:to>
                                        <p:strVal val="visible"/>
                                      </p:to>
                                    </p:set>
                                    <p:anim calcmode="lin" valueType="num">
                                      <p:cBhvr additive="base">
                                        <p:cTn id="21" dur="1000" fill="hold"/>
                                        <p:tgtEl>
                                          <p:spTgt spid="35"/>
                                        </p:tgtEl>
                                        <p:attrNameLst>
                                          <p:attrName>ppt_x</p:attrName>
                                        </p:attrNameLst>
                                      </p:cBhvr>
                                      <p:tavLst>
                                        <p:tav tm="0">
                                          <p:val>
                                            <p:strVal val="0-#ppt_w/2"/>
                                          </p:val>
                                        </p:tav>
                                        <p:tav tm="100000">
                                          <p:val>
                                            <p:strVal val="#ppt_x"/>
                                          </p:val>
                                        </p:tav>
                                      </p:tavLst>
                                    </p:anim>
                                    <p:anim calcmode="lin" valueType="num">
                                      <p:cBhvr additive="base">
                                        <p:cTn id="22" dur="1000" fill="hold"/>
                                        <p:tgtEl>
                                          <p:spTgt spid="35"/>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32"/>
                                        </p:tgtEl>
                                        <p:attrNameLst>
                                          <p:attrName>style.visibility</p:attrName>
                                        </p:attrNameLst>
                                      </p:cBhvr>
                                      <p:to>
                                        <p:strVal val="visible"/>
                                      </p:to>
                                    </p:set>
                                    <p:anim calcmode="lin" valueType="num">
                                      <p:cBhvr additive="base">
                                        <p:cTn id="25" dur="1000" fill="hold"/>
                                        <p:tgtEl>
                                          <p:spTgt spid="32"/>
                                        </p:tgtEl>
                                        <p:attrNameLst>
                                          <p:attrName>ppt_x</p:attrName>
                                        </p:attrNameLst>
                                      </p:cBhvr>
                                      <p:tavLst>
                                        <p:tav tm="0">
                                          <p:val>
                                            <p:strVal val="0-#ppt_w/2"/>
                                          </p:val>
                                        </p:tav>
                                        <p:tav tm="100000">
                                          <p:val>
                                            <p:strVal val="#ppt_x"/>
                                          </p:val>
                                        </p:tav>
                                      </p:tavLst>
                                    </p:anim>
                                    <p:anim calcmode="lin" valueType="num">
                                      <p:cBhvr additive="base">
                                        <p:cTn id="26" dur="1000" fill="hold"/>
                                        <p:tgtEl>
                                          <p:spTgt spid="32"/>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2057"/>
                                        </p:tgtEl>
                                        <p:attrNameLst>
                                          <p:attrName>style.visibility</p:attrName>
                                        </p:attrNameLst>
                                      </p:cBhvr>
                                      <p:to>
                                        <p:strVal val="visible"/>
                                      </p:to>
                                    </p:set>
                                    <p:anim calcmode="lin" valueType="num">
                                      <p:cBhvr additive="base">
                                        <p:cTn id="31" dur="1000" fill="hold"/>
                                        <p:tgtEl>
                                          <p:spTgt spid="2057"/>
                                        </p:tgtEl>
                                        <p:attrNameLst>
                                          <p:attrName>ppt_x</p:attrName>
                                        </p:attrNameLst>
                                      </p:cBhvr>
                                      <p:tavLst>
                                        <p:tav tm="0">
                                          <p:val>
                                            <p:strVal val="0-#ppt_w/2"/>
                                          </p:val>
                                        </p:tav>
                                        <p:tav tm="100000">
                                          <p:val>
                                            <p:strVal val="#ppt_x"/>
                                          </p:val>
                                        </p:tav>
                                      </p:tavLst>
                                    </p:anim>
                                    <p:anim calcmode="lin" valueType="num">
                                      <p:cBhvr additive="base">
                                        <p:cTn id="32" dur="1000" fill="hold"/>
                                        <p:tgtEl>
                                          <p:spTgt spid="2057"/>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2056"/>
                                        </p:tgtEl>
                                        <p:attrNameLst>
                                          <p:attrName>style.visibility</p:attrName>
                                        </p:attrNameLst>
                                      </p:cBhvr>
                                      <p:to>
                                        <p:strVal val="visible"/>
                                      </p:to>
                                    </p:set>
                                    <p:anim calcmode="lin" valueType="num">
                                      <p:cBhvr additive="base">
                                        <p:cTn id="35" dur="1000" fill="hold"/>
                                        <p:tgtEl>
                                          <p:spTgt spid="2056"/>
                                        </p:tgtEl>
                                        <p:attrNameLst>
                                          <p:attrName>ppt_x</p:attrName>
                                        </p:attrNameLst>
                                      </p:cBhvr>
                                      <p:tavLst>
                                        <p:tav tm="0">
                                          <p:val>
                                            <p:strVal val="0-#ppt_w/2"/>
                                          </p:val>
                                        </p:tav>
                                        <p:tav tm="100000">
                                          <p:val>
                                            <p:strVal val="#ppt_x"/>
                                          </p:val>
                                        </p:tav>
                                      </p:tavLst>
                                    </p:anim>
                                    <p:anim calcmode="lin" valueType="num">
                                      <p:cBhvr additive="base">
                                        <p:cTn id="36" dur="1000" fill="hold"/>
                                        <p:tgtEl>
                                          <p:spTgt spid="2056"/>
                                        </p:tgtEl>
                                        <p:attrNameLst>
                                          <p:attrName>ppt_y</p:attrName>
                                        </p:attrNameLst>
                                      </p:cBhvr>
                                      <p:tavLst>
                                        <p:tav tm="0">
                                          <p:val>
                                            <p:strVal val="#ppt_y"/>
                                          </p:val>
                                        </p:tav>
                                        <p:tav tm="100000">
                                          <p:val>
                                            <p:strVal val="#ppt_y"/>
                                          </p:val>
                                        </p:tav>
                                      </p:tavLst>
                                    </p:anim>
                                  </p:childTnLst>
                                </p:cTn>
                              </p:par>
                              <p:par>
                                <p:cTn id="37" presetID="2" presetClass="entr" presetSubtype="8" fill="hold" nodeType="withEffect">
                                  <p:stCondLst>
                                    <p:cond delay="0"/>
                                  </p:stCondLst>
                                  <p:childTnLst>
                                    <p:set>
                                      <p:cBhvr>
                                        <p:cTn id="38" dur="1" fill="hold">
                                          <p:stCondLst>
                                            <p:cond delay="0"/>
                                          </p:stCondLst>
                                        </p:cTn>
                                        <p:tgtEl>
                                          <p:spTgt spid="2058"/>
                                        </p:tgtEl>
                                        <p:attrNameLst>
                                          <p:attrName>style.visibility</p:attrName>
                                        </p:attrNameLst>
                                      </p:cBhvr>
                                      <p:to>
                                        <p:strVal val="visible"/>
                                      </p:to>
                                    </p:set>
                                    <p:anim calcmode="lin" valueType="num">
                                      <p:cBhvr additive="base">
                                        <p:cTn id="39" dur="1000" fill="hold"/>
                                        <p:tgtEl>
                                          <p:spTgt spid="2058"/>
                                        </p:tgtEl>
                                        <p:attrNameLst>
                                          <p:attrName>ppt_x</p:attrName>
                                        </p:attrNameLst>
                                      </p:cBhvr>
                                      <p:tavLst>
                                        <p:tav tm="0">
                                          <p:val>
                                            <p:strVal val="0-#ppt_w/2"/>
                                          </p:val>
                                        </p:tav>
                                        <p:tav tm="100000">
                                          <p:val>
                                            <p:strVal val="#ppt_x"/>
                                          </p:val>
                                        </p:tav>
                                      </p:tavLst>
                                    </p:anim>
                                    <p:anim calcmode="lin" valueType="num">
                                      <p:cBhvr additive="base">
                                        <p:cTn id="40" dur="1000" fill="hold"/>
                                        <p:tgtEl>
                                          <p:spTgt spid="2058"/>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8" fill="hold" nodeType="clickEffect">
                                  <p:stCondLst>
                                    <p:cond delay="0"/>
                                  </p:stCondLst>
                                  <p:childTnLst>
                                    <p:set>
                                      <p:cBhvr>
                                        <p:cTn id="44" dur="1" fill="hold">
                                          <p:stCondLst>
                                            <p:cond delay="0"/>
                                          </p:stCondLst>
                                        </p:cTn>
                                        <p:tgtEl>
                                          <p:spTgt spid="36">
                                            <p:txEl>
                                              <p:pRg st="0" end="0"/>
                                            </p:txEl>
                                          </p:spTgt>
                                        </p:tgtEl>
                                        <p:attrNameLst>
                                          <p:attrName>style.visibility</p:attrName>
                                        </p:attrNameLst>
                                      </p:cBhvr>
                                      <p:to>
                                        <p:strVal val="visible"/>
                                      </p:to>
                                    </p:set>
                                    <p:anim calcmode="lin" valueType="num">
                                      <p:cBhvr additive="base">
                                        <p:cTn id="45" dur="1000" fill="hold"/>
                                        <p:tgtEl>
                                          <p:spTgt spid="36">
                                            <p:txEl>
                                              <p:pRg st="0" end="0"/>
                                            </p:txEl>
                                          </p:spTgt>
                                        </p:tgtEl>
                                        <p:attrNameLst>
                                          <p:attrName>ppt_x</p:attrName>
                                        </p:attrNameLst>
                                      </p:cBhvr>
                                      <p:tavLst>
                                        <p:tav tm="0">
                                          <p:val>
                                            <p:strVal val="0-#ppt_w/2"/>
                                          </p:val>
                                        </p:tav>
                                        <p:tav tm="100000">
                                          <p:val>
                                            <p:strVal val="#ppt_x"/>
                                          </p:val>
                                        </p:tav>
                                      </p:tavLst>
                                    </p:anim>
                                    <p:anim calcmode="lin" valueType="num">
                                      <p:cBhvr additive="base">
                                        <p:cTn id="46" dur="1000" fill="hold"/>
                                        <p:tgtEl>
                                          <p:spTgt spid="3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8" fill="hold" nodeType="clickEffect">
                                  <p:stCondLst>
                                    <p:cond delay="0"/>
                                  </p:stCondLst>
                                  <p:childTnLst>
                                    <p:set>
                                      <p:cBhvr>
                                        <p:cTn id="50" dur="1" fill="hold">
                                          <p:stCondLst>
                                            <p:cond delay="0"/>
                                          </p:stCondLst>
                                        </p:cTn>
                                        <p:tgtEl>
                                          <p:spTgt spid="36">
                                            <p:txEl>
                                              <p:pRg st="1" end="1"/>
                                            </p:txEl>
                                          </p:spTgt>
                                        </p:tgtEl>
                                        <p:attrNameLst>
                                          <p:attrName>style.visibility</p:attrName>
                                        </p:attrNameLst>
                                      </p:cBhvr>
                                      <p:to>
                                        <p:strVal val="visible"/>
                                      </p:to>
                                    </p:set>
                                    <p:anim calcmode="lin" valueType="num">
                                      <p:cBhvr additive="base">
                                        <p:cTn id="51" dur="1000" fill="hold"/>
                                        <p:tgtEl>
                                          <p:spTgt spid="36">
                                            <p:txEl>
                                              <p:pRg st="1" end="1"/>
                                            </p:txEl>
                                          </p:spTgt>
                                        </p:tgtEl>
                                        <p:attrNameLst>
                                          <p:attrName>ppt_x</p:attrName>
                                        </p:attrNameLst>
                                      </p:cBhvr>
                                      <p:tavLst>
                                        <p:tav tm="0">
                                          <p:val>
                                            <p:strVal val="0-#ppt_w/2"/>
                                          </p:val>
                                        </p:tav>
                                        <p:tav tm="100000">
                                          <p:val>
                                            <p:strVal val="#ppt_x"/>
                                          </p:val>
                                        </p:tav>
                                      </p:tavLst>
                                    </p:anim>
                                    <p:anim calcmode="lin" valueType="num">
                                      <p:cBhvr additive="base">
                                        <p:cTn id="52" dur="1000" fill="hold"/>
                                        <p:tgtEl>
                                          <p:spTgt spid="36">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8" fill="hold" nodeType="clickEffect">
                                  <p:stCondLst>
                                    <p:cond delay="0"/>
                                  </p:stCondLst>
                                  <p:childTnLst>
                                    <p:set>
                                      <p:cBhvr>
                                        <p:cTn id="56" dur="1" fill="hold">
                                          <p:stCondLst>
                                            <p:cond delay="0"/>
                                          </p:stCondLst>
                                        </p:cTn>
                                        <p:tgtEl>
                                          <p:spTgt spid="36">
                                            <p:txEl>
                                              <p:pRg st="2" end="2"/>
                                            </p:txEl>
                                          </p:spTgt>
                                        </p:tgtEl>
                                        <p:attrNameLst>
                                          <p:attrName>style.visibility</p:attrName>
                                        </p:attrNameLst>
                                      </p:cBhvr>
                                      <p:to>
                                        <p:strVal val="visible"/>
                                      </p:to>
                                    </p:set>
                                    <p:anim calcmode="lin" valueType="num">
                                      <p:cBhvr additive="base">
                                        <p:cTn id="57" dur="500" fill="hold"/>
                                        <p:tgtEl>
                                          <p:spTgt spid="36">
                                            <p:txEl>
                                              <p:pRg st="2" end="2"/>
                                            </p:txEl>
                                          </p:spTgt>
                                        </p:tgtEl>
                                        <p:attrNameLst>
                                          <p:attrName>ppt_x</p:attrName>
                                        </p:attrNameLst>
                                      </p:cBhvr>
                                      <p:tavLst>
                                        <p:tav tm="0">
                                          <p:val>
                                            <p:strVal val="0-#ppt_w/2"/>
                                          </p:val>
                                        </p:tav>
                                        <p:tav tm="100000">
                                          <p:val>
                                            <p:strVal val="#ppt_x"/>
                                          </p:val>
                                        </p:tav>
                                      </p:tavLst>
                                    </p:anim>
                                    <p:anim calcmode="lin" valueType="num">
                                      <p:cBhvr additive="base">
                                        <p:cTn id="58" dur="500" fill="hold"/>
                                        <p:tgtEl>
                                          <p:spTgt spid="36">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3" grpId="0" animBg="1"/>
      <p:bldP spid="2056" grpId="0" animBg="1"/>
      <p:bldP spid="3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457200" lvl="0" indent="-457200"/>
            <a:r>
              <a:rPr lang="en-US" sz="2000" dirty="0" smtClean="0"/>
              <a:t>To keep things clear, </a:t>
            </a:r>
            <a:r>
              <a:rPr lang="en-US" dirty="0" smtClean="0"/>
              <a:t>we</a:t>
            </a:r>
            <a:r>
              <a:rPr lang="en-US" sz="2000" dirty="0" smtClean="0"/>
              <a:t> will use class-related terms consistent with the UML and the UP, as follows:</a:t>
            </a:r>
          </a:p>
          <a:p>
            <a:pPr marL="457200" lvl="0" indent="-457200">
              <a:buFont typeface="+mj-lt"/>
              <a:buAutoNum type="arabicPeriod"/>
            </a:pPr>
            <a:r>
              <a:rPr lang="en-US" b="1" dirty="0" smtClean="0"/>
              <a:t>Conceptual class </a:t>
            </a:r>
            <a:r>
              <a:rPr lang="en-US" dirty="0" smtClean="0"/>
              <a:t>– real-world concept or thing. </a:t>
            </a:r>
            <a:r>
              <a:rPr lang="en-US" sz="2000" dirty="0" smtClean="0"/>
              <a:t>A conceptual or essential perspective. The UP Domain Model contains conceptual classes.</a:t>
            </a:r>
          </a:p>
          <a:p>
            <a:pPr marL="457200" lvl="0" indent="-457200">
              <a:buFont typeface="+mj-lt"/>
              <a:buAutoNum type="arabicPeriod"/>
            </a:pPr>
            <a:r>
              <a:rPr lang="en-US" b="1" dirty="0" smtClean="0"/>
              <a:t>Software class </a:t>
            </a:r>
            <a:r>
              <a:rPr lang="en-US" dirty="0" smtClean="0"/>
              <a:t>– a class representing a specification or implementation perspective of a software component, regardless of the process or method.</a:t>
            </a:r>
          </a:p>
          <a:p>
            <a:pPr marL="457200" lvl="0" indent="-457200">
              <a:buFont typeface="+mj-lt"/>
              <a:buAutoNum type="arabicPeriod"/>
            </a:pPr>
            <a:r>
              <a:rPr lang="en-US" b="1" dirty="0" smtClean="0"/>
              <a:t>Implementation class </a:t>
            </a:r>
            <a:r>
              <a:rPr lang="en-US" dirty="0" smtClean="0"/>
              <a:t>- a class implemented in a specific OO language such as Java.</a:t>
            </a:r>
          </a:p>
          <a:p>
            <a:endParaRPr lang="en-US" dirty="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t>What are the Unified process (UP) phases?</a:t>
            </a:r>
            <a:endParaRPr lang="en-US" dirty="0" smtClean="0"/>
          </a:p>
          <a:p>
            <a:r>
              <a:rPr lang="en-US" b="1" dirty="0" smtClean="0"/>
              <a:t>Unified Process:</a:t>
            </a:r>
          </a:p>
          <a:p>
            <a:pPr marL="457200" indent="-457200">
              <a:buFont typeface="+mj-lt"/>
              <a:buAutoNum type="arabicPeriod"/>
            </a:pPr>
            <a:r>
              <a:rPr lang="en-US" dirty="0" smtClean="0"/>
              <a:t>A </a:t>
            </a:r>
            <a:r>
              <a:rPr lang="en-US" b="1" dirty="0" smtClean="0"/>
              <a:t>Software development process </a:t>
            </a:r>
            <a:r>
              <a:rPr lang="en-US" dirty="0" smtClean="0"/>
              <a:t>describes an approach to building, deploying, and possibly maintaining software.</a:t>
            </a:r>
          </a:p>
          <a:p>
            <a:pPr marL="457200" indent="-457200">
              <a:buFont typeface="+mj-lt"/>
              <a:buAutoNum type="arabicPeriod"/>
            </a:pPr>
            <a:r>
              <a:rPr lang="en-US" dirty="0" smtClean="0"/>
              <a:t>The </a:t>
            </a:r>
            <a:r>
              <a:rPr lang="en-US" b="1" dirty="0" smtClean="0"/>
              <a:t>Unified Process</a:t>
            </a:r>
            <a:r>
              <a:rPr lang="en-US" dirty="0" smtClean="0"/>
              <a:t> has emerged as a popular </a:t>
            </a:r>
            <a:r>
              <a:rPr lang="en-US" i="1" dirty="0" smtClean="0"/>
              <a:t>iterative </a:t>
            </a:r>
            <a:r>
              <a:rPr lang="en-US" dirty="0" smtClean="0"/>
              <a:t>software development process for building object oriented systems.</a:t>
            </a:r>
          </a:p>
          <a:p>
            <a:pPr marL="457200" indent="-457200">
              <a:buFont typeface="+mj-lt"/>
              <a:buAutoNum type="arabicPeriod"/>
            </a:pPr>
            <a:r>
              <a:rPr lang="en-US" dirty="0" smtClean="0"/>
              <a:t>In particular, the </a:t>
            </a:r>
            <a:r>
              <a:rPr lang="en-US" b="1" dirty="0" smtClean="0"/>
              <a:t>Rational Unified Process</a:t>
            </a:r>
            <a:r>
              <a:rPr lang="en-US" dirty="0" smtClean="0"/>
              <a:t> or </a:t>
            </a:r>
            <a:r>
              <a:rPr lang="en-US" b="1" dirty="0" smtClean="0"/>
              <a:t>RUP</a:t>
            </a:r>
            <a:r>
              <a:rPr lang="en-US" dirty="0" smtClean="0"/>
              <a:t>, a detailed refinement of the Unified Process, has been widely adopted.</a:t>
            </a:r>
          </a:p>
          <a:p>
            <a:pPr marL="457200" indent="-457200">
              <a:buFont typeface="+mj-lt"/>
              <a:buAutoNum type="arabicPeriod"/>
            </a:pPr>
            <a:r>
              <a:rPr lang="en-US" dirty="0" smtClean="0"/>
              <a:t>The UP is very flexible and open, and encourages including skillful practices from other iterative methods, such as from Extreme Programming (XP), scrum, and so forth.</a:t>
            </a:r>
          </a:p>
          <a:p>
            <a:endParaRPr lang="en-US" dirty="0" smtClean="0"/>
          </a:p>
          <a:p>
            <a:r>
              <a:rPr lang="en-US" b="1" dirty="0" smtClean="0"/>
              <a:t>What is Iterative and Evolutionary Development ?</a:t>
            </a:r>
            <a:endParaRPr lang="en-US" dirty="0" smtClean="0"/>
          </a:p>
          <a:p>
            <a:pPr marL="457200" lvl="0" indent="-457200">
              <a:buFont typeface="+mj-lt"/>
              <a:buAutoNum type="arabicPeriod"/>
            </a:pPr>
            <a:r>
              <a:rPr lang="en-US" dirty="0" smtClean="0"/>
              <a:t>A key practice in both the UP and most modern method is iterative development.</a:t>
            </a:r>
          </a:p>
          <a:p>
            <a:pPr marL="457200" lvl="0" indent="-457200">
              <a:buFont typeface="+mj-lt"/>
              <a:buAutoNum type="arabicPeriod"/>
            </a:pPr>
            <a:r>
              <a:rPr lang="en-US" dirty="0" smtClean="0"/>
              <a:t>In this lifecycle approach, development is organized into a series of short, fixed-length (for example, 3 weeks) mini-projects called </a:t>
            </a:r>
            <a:r>
              <a:rPr lang="en-US" b="1" dirty="0" smtClean="0"/>
              <a:t>iterations.</a:t>
            </a:r>
            <a:endParaRPr lang="en-US" dirty="0" smtClean="0"/>
          </a:p>
          <a:p>
            <a:pPr marL="457200" lvl="0" indent="-457200">
              <a:buFont typeface="+mj-lt"/>
              <a:buAutoNum type="arabicPeriod"/>
            </a:pPr>
            <a:r>
              <a:rPr lang="en-US" dirty="0" smtClean="0"/>
              <a:t>The outcome of each is a tested, integrated, and executable</a:t>
            </a:r>
            <a:r>
              <a:rPr lang="en-US" i="1" dirty="0" smtClean="0"/>
              <a:t> partial</a:t>
            </a:r>
            <a:r>
              <a:rPr lang="en-US" dirty="0" smtClean="0"/>
              <a:t> system.</a:t>
            </a:r>
          </a:p>
          <a:p>
            <a:endParaRPr lang="en-US" dirty="0" smtClean="0"/>
          </a:p>
          <a:p>
            <a:endParaRPr lang="en-US" dirty="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457200" lvl="0" indent="-457200">
              <a:buFont typeface="+mj-lt"/>
              <a:buAutoNum type="arabicPeriod" startAt="4"/>
            </a:pPr>
            <a:r>
              <a:rPr lang="en-US" dirty="0" smtClean="0"/>
              <a:t>Each iteration includes its own requirement analysis, design, implementation and testing activities.</a:t>
            </a:r>
          </a:p>
          <a:p>
            <a:pPr marL="457200" lvl="0" indent="-457200">
              <a:buFont typeface="+mj-lt"/>
              <a:buAutoNum type="arabicPeriod" startAt="4"/>
            </a:pPr>
            <a:r>
              <a:rPr lang="en-US" dirty="0" smtClean="0"/>
              <a:t>The system grows incrementally over time, iteration by iteration, and thus this approach is also known as </a:t>
            </a:r>
            <a:r>
              <a:rPr lang="en-US" b="1" dirty="0" smtClean="0"/>
              <a:t>iterative and incremental development</a:t>
            </a:r>
            <a:r>
              <a:rPr lang="en-US" dirty="0" smtClean="0"/>
              <a:t>. Because feedback and adaptation evolve the specification and design, it is also known as </a:t>
            </a:r>
            <a:r>
              <a:rPr lang="en-US" b="1" dirty="0" smtClean="0"/>
              <a:t>iterative and evolutionary development.</a:t>
            </a:r>
          </a:p>
          <a:p>
            <a:pPr lvl="0"/>
            <a:endParaRPr lang="en-US" b="1" dirty="0" smtClean="0"/>
          </a:p>
          <a:p>
            <a:r>
              <a:rPr lang="en-US" b="1" dirty="0" smtClean="0"/>
              <a:t>Benefits of Iterative Development:</a:t>
            </a:r>
            <a:endParaRPr lang="en-US" dirty="0" smtClean="0"/>
          </a:p>
          <a:p>
            <a:pPr marL="457200" lvl="0" indent="-457200">
              <a:buFont typeface="+mj-lt"/>
              <a:buAutoNum type="arabicPeriod"/>
            </a:pPr>
            <a:r>
              <a:rPr lang="en-US" dirty="0" smtClean="0"/>
              <a:t>Less project failure, better productivity, and lower defect rates; shown by research into iterative and evolutionary methods</a:t>
            </a:r>
          </a:p>
          <a:p>
            <a:pPr marL="457200" lvl="0" indent="-457200">
              <a:buFont typeface="+mj-lt"/>
              <a:buAutoNum type="arabicPeriod"/>
            </a:pPr>
            <a:r>
              <a:rPr lang="en-US" dirty="0" smtClean="0"/>
              <a:t>Early rather than late mitigation of high risks</a:t>
            </a:r>
          </a:p>
          <a:p>
            <a:pPr marL="457200" lvl="0" indent="-457200">
              <a:buFont typeface="+mj-lt"/>
              <a:buAutoNum type="arabicPeriod"/>
            </a:pPr>
            <a:r>
              <a:rPr lang="en-US" dirty="0" smtClean="0"/>
              <a:t>Early visible progress</a:t>
            </a:r>
          </a:p>
          <a:p>
            <a:pPr marL="457200" lvl="0" indent="-457200">
              <a:buFont typeface="+mj-lt"/>
              <a:buAutoNum type="arabicPeriod"/>
            </a:pPr>
            <a:r>
              <a:rPr lang="en-US" dirty="0" smtClean="0"/>
              <a:t>Early feedback, user engagement, and adaptation, leading to a refined system that more closely meets the real needs of the stakeholders.</a:t>
            </a:r>
          </a:p>
          <a:p>
            <a:pPr lvl="0"/>
            <a:endParaRPr lang="en-US" dirty="0" smtClean="0"/>
          </a:p>
          <a:p>
            <a:endParaRPr lang="en-US" dirty="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000" b="1" dirty="0" smtClean="0"/>
              <a:t>What are the UP phases?</a:t>
            </a:r>
          </a:p>
          <a:p>
            <a:r>
              <a:rPr lang="en-US" b="1" dirty="0" smtClean="0"/>
              <a:t>		</a:t>
            </a:r>
            <a:r>
              <a:rPr lang="en-US" dirty="0" smtClean="0"/>
              <a:t>The Unified Process has emerged as a popular iterative software development process for building object oriented systems.</a:t>
            </a:r>
          </a:p>
          <a:p>
            <a:pPr marL="457200" lvl="0" indent="-457200">
              <a:buFont typeface="+mj-lt"/>
              <a:buAutoNum type="arabicPeriod"/>
            </a:pPr>
            <a:r>
              <a:rPr lang="en-US" dirty="0" smtClean="0"/>
              <a:t>A UP project organizes the work and iterations across four major phases:</a:t>
            </a:r>
          </a:p>
          <a:p>
            <a:pPr marL="857250" lvl="1" indent="-457200">
              <a:buFont typeface="+mj-lt"/>
              <a:buAutoNum type="alphaLcPeriod"/>
            </a:pPr>
            <a:r>
              <a:rPr lang="en-US" b="1" dirty="0" smtClean="0"/>
              <a:t>Inception </a:t>
            </a:r>
            <a:r>
              <a:rPr lang="en-US" dirty="0" smtClean="0"/>
              <a:t>approximate vision, business case, scope, vague estimates. </a:t>
            </a:r>
          </a:p>
          <a:p>
            <a:pPr marL="857250" lvl="1" indent="-457200">
              <a:buFont typeface="+mj-lt"/>
              <a:buAutoNum type="alphaLcPeriod"/>
            </a:pPr>
            <a:r>
              <a:rPr lang="en-US" b="1" dirty="0" smtClean="0"/>
              <a:t>Elaboration </a:t>
            </a:r>
            <a:r>
              <a:rPr lang="en-US" dirty="0" smtClean="0"/>
              <a:t>refined vision, iterative implementation of the core architecture, resolution of high risks, identification of most requirements and scope, more realistic estimates. </a:t>
            </a:r>
          </a:p>
          <a:p>
            <a:pPr marL="857250" lvl="1" indent="-457200">
              <a:buFont typeface="+mj-lt"/>
              <a:buAutoNum type="alphaLcPeriod"/>
            </a:pPr>
            <a:r>
              <a:rPr lang="en-US" b="1" dirty="0" smtClean="0"/>
              <a:t>Construction </a:t>
            </a:r>
            <a:r>
              <a:rPr lang="en-US" dirty="0" smtClean="0"/>
              <a:t>iterative implementation of the remaining lower risk and easier elements, and preparation for deployment. </a:t>
            </a:r>
          </a:p>
          <a:p>
            <a:pPr marL="857250" lvl="1" indent="-457200">
              <a:buFont typeface="+mj-lt"/>
              <a:buAutoNum type="alphaLcPeriod"/>
            </a:pPr>
            <a:r>
              <a:rPr lang="en-US" b="1" dirty="0" smtClean="0"/>
              <a:t>Transition </a:t>
            </a:r>
            <a:r>
              <a:rPr lang="en-US" dirty="0" smtClean="0"/>
              <a:t>beta tests, deployment. </a:t>
            </a:r>
          </a:p>
          <a:p>
            <a:pPr marL="457200" lvl="0" indent="-457200">
              <a:buFont typeface="+mj-lt"/>
              <a:buAutoNum type="arabicPeriod" startAt="2"/>
            </a:pPr>
            <a:r>
              <a:rPr lang="en-US" dirty="0" smtClean="0"/>
              <a:t>This is </a:t>
            </a:r>
            <a:r>
              <a:rPr lang="en-US" i="1" dirty="0" smtClean="0"/>
              <a:t>not</a:t>
            </a:r>
            <a:r>
              <a:rPr lang="en-US" dirty="0" smtClean="0"/>
              <a:t> the old "waterfall" or sequential lifecycle of first defining all the requirements, and then doing all or most of the design. </a:t>
            </a:r>
          </a:p>
          <a:p>
            <a:pPr marL="457200" lvl="0" indent="-457200">
              <a:buFont typeface="+mj-lt"/>
              <a:buAutoNum type="arabicPeriod" startAt="2"/>
            </a:pPr>
            <a:r>
              <a:rPr lang="en-US" dirty="0" smtClean="0"/>
              <a:t>Inception is not a requirements phase; rather, it is a feasibility phase, where just enough investigation is done to support a decision to continue or stop. </a:t>
            </a:r>
          </a:p>
          <a:p>
            <a:pPr marL="457200" lvl="0" indent="-457200">
              <a:buFont typeface="+mj-lt"/>
              <a:buAutoNum type="arabicPeriod" startAt="2"/>
            </a:pPr>
            <a:r>
              <a:rPr lang="en-US" dirty="0" smtClean="0"/>
              <a:t>Similarly, elaboration is not the requirements or design phase; rather, it is a phase where the core architecture is iteratively implemented, and high-risk issues are mitigated. </a:t>
            </a:r>
          </a:p>
          <a:p>
            <a:pPr marL="457200" lvl="0" indent="-457200">
              <a:buFont typeface="+mj-lt"/>
              <a:buAutoNum type="arabicPeriod" startAt="2"/>
            </a:pPr>
            <a:r>
              <a:rPr lang="en-US" dirty="0" smtClean="0"/>
              <a:t>Above figure illustrates common schedule-oriented terms in the UP. </a:t>
            </a:r>
          </a:p>
          <a:p>
            <a:pPr marL="457200" lvl="0" indent="-457200">
              <a:buFont typeface="+mj-lt"/>
              <a:buAutoNum type="arabicPeriod" startAt="2"/>
            </a:pPr>
            <a:endParaRPr lang="en-US" dirty="0" smtClean="0"/>
          </a:p>
          <a:p>
            <a:pPr marL="914400" lvl="1" indent="-457200"/>
            <a:endParaRPr lang="en-US" dirty="0" smtClean="0"/>
          </a:p>
          <a:p>
            <a:endParaRPr lang="en-US" sz="2000" dirty="0" smtClean="0"/>
          </a:p>
          <a:p>
            <a:endParaRPr lang="en-US" sz="2000"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04800"/>
            <a:ext cx="8839200" cy="6553200"/>
          </a:xfrm>
        </p:spPr>
        <p:txBody>
          <a:bodyPr>
            <a:noAutofit/>
          </a:bodyPr>
          <a:lstStyle/>
          <a:p>
            <a:pPr>
              <a:buNone/>
            </a:pPr>
            <a:r>
              <a:rPr lang="en-US" sz="22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development cycle                       </a:t>
            </a:r>
          </a:p>
          <a:p>
            <a:pPr>
              <a:buNone/>
            </a:pPr>
            <a:r>
              <a:rPr lang="en-US" sz="2000" dirty="0" smtClean="0">
                <a:latin typeface="Times New Roman" pitchFamily="18" charset="0"/>
                <a:cs typeface="Times New Roman" pitchFamily="18" charset="0"/>
              </a:rPr>
              <a:t>                         iteration                             phase</a:t>
            </a:r>
          </a:p>
          <a:p>
            <a:pPr>
              <a:buNone/>
            </a:pPr>
            <a:endParaRPr lang="en-US" sz="2200" dirty="0" smtClean="0">
              <a:latin typeface="Times New Roman" pitchFamily="18" charset="0"/>
              <a:cs typeface="Times New Roman" pitchFamily="18" charset="0"/>
            </a:endParaRPr>
          </a:p>
          <a:p>
            <a:pPr>
              <a:buNone/>
            </a:pPr>
            <a:endParaRPr lang="en-US" sz="2200" dirty="0" smtClean="0">
              <a:latin typeface="Times New Roman" pitchFamily="18" charset="0"/>
              <a:cs typeface="Times New Roman" pitchFamily="18" charset="0"/>
            </a:endParaRPr>
          </a:p>
          <a:p>
            <a:pPr>
              <a:buNone/>
            </a:pPr>
            <a:endParaRPr lang="en-US" sz="2200" dirty="0" smtClean="0">
              <a:latin typeface="Times New Roman" pitchFamily="18" charset="0"/>
              <a:cs typeface="Times New Roman" pitchFamily="18" charset="0"/>
            </a:endParaRPr>
          </a:p>
          <a:p>
            <a:pPr>
              <a:buNone/>
            </a:pPr>
            <a:endParaRPr lang="en-US" sz="2200" dirty="0" smtClean="0">
              <a:latin typeface="Times New Roman" pitchFamily="18" charset="0"/>
              <a:cs typeface="Times New Roman" pitchFamily="18" charset="0"/>
            </a:endParaRPr>
          </a:p>
          <a:p>
            <a:pPr>
              <a:buNone/>
            </a:pPr>
            <a:r>
              <a:rPr lang="en-US" sz="2200" dirty="0" smtClean="0">
                <a:latin typeface="Times New Roman" pitchFamily="18" charset="0"/>
                <a:cs typeface="Times New Roman" pitchFamily="18" charset="0"/>
              </a:rPr>
              <a:t>			</a:t>
            </a:r>
          </a:p>
          <a:p>
            <a:pPr>
              <a:buNone/>
            </a:pPr>
            <a:r>
              <a:rPr lang="en-US" sz="2200" dirty="0" smtClean="0">
                <a:latin typeface="Times New Roman" pitchFamily="18" charset="0"/>
                <a:cs typeface="Times New Roman" pitchFamily="18" charset="0"/>
              </a:rPr>
              <a:t>			</a:t>
            </a:r>
          </a:p>
          <a:p>
            <a:pPr>
              <a:buNone/>
            </a:pPr>
            <a:r>
              <a:rPr lang="en-US" sz="22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milestone              release                     increment    final production  	                                                                                                release</a:t>
            </a:r>
          </a:p>
          <a:p>
            <a:pPr>
              <a:buNone/>
            </a:pPr>
            <a:r>
              <a:rPr lang="en-US" sz="2000" dirty="0" smtClean="0">
                <a:latin typeface="Times New Roman" pitchFamily="18" charset="0"/>
                <a:cs typeface="Times New Roman" pitchFamily="18" charset="0"/>
              </a:rPr>
              <a:t>                An iteration end-         A stable executable   The difference     At this point,</a:t>
            </a:r>
          </a:p>
          <a:p>
            <a:pPr>
              <a:buNone/>
            </a:pPr>
            <a:r>
              <a:rPr lang="en-US" sz="2000" dirty="0" smtClean="0">
                <a:latin typeface="Times New Roman" pitchFamily="18" charset="0"/>
                <a:cs typeface="Times New Roman" pitchFamily="18" charset="0"/>
              </a:rPr>
              <a:t>                point when some         subset of the final     (delta) between   the system is       </a:t>
            </a:r>
          </a:p>
          <a:p>
            <a:pPr>
              <a:buNone/>
            </a:pPr>
            <a:r>
              <a:rPr lang="en-US" sz="2000" dirty="0" smtClean="0">
                <a:latin typeface="Times New Roman" pitchFamily="18" charset="0"/>
                <a:cs typeface="Times New Roman" pitchFamily="18" charset="0"/>
              </a:rPr>
              <a:t>                significant decision     product. The end of   the releases of 2  released for</a:t>
            </a:r>
          </a:p>
          <a:p>
            <a:pPr>
              <a:buNone/>
            </a:pPr>
            <a:r>
              <a:rPr lang="en-US" sz="2000" dirty="0" smtClean="0">
                <a:latin typeface="Times New Roman" pitchFamily="18" charset="0"/>
                <a:cs typeface="Times New Roman" pitchFamily="18" charset="0"/>
              </a:rPr>
              <a:t>                or evaluation occurs.   each iteration is a      subsequent          production </a:t>
            </a:r>
          </a:p>
          <a:p>
            <a:pPr>
              <a:buNone/>
            </a:pPr>
            <a:r>
              <a:rPr lang="en-US" sz="2000" b="1"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minor release.           iterations.            use.</a:t>
            </a:r>
          </a:p>
          <a:p>
            <a:pPr>
              <a:buNone/>
            </a:pPr>
            <a:endParaRPr lang="en-US" sz="2000" dirty="0" smtClean="0"/>
          </a:p>
          <a:p>
            <a:pPr>
              <a:buNone/>
            </a:pPr>
            <a:r>
              <a:rPr lang="en-US" sz="2000" dirty="0" smtClean="0"/>
              <a:t>			Fig. Scheduled – oriented terms in the UP</a:t>
            </a:r>
          </a:p>
          <a:p>
            <a:pPr>
              <a:buNone/>
            </a:pPr>
            <a:endParaRPr lang="en-US" sz="2000" dirty="0" smtClean="0">
              <a:latin typeface="Times New Roman" pitchFamily="18" charset="0"/>
              <a:cs typeface="Times New Roman" pitchFamily="18" charset="0"/>
            </a:endParaRPr>
          </a:p>
          <a:p>
            <a:pPr>
              <a:buNone/>
            </a:pPr>
            <a:endParaRPr lang="en-US" sz="2200" dirty="0">
              <a:latin typeface="Times New Roman" pitchFamily="18" charset="0"/>
              <a:cs typeface="Times New Roman" pitchFamily="18" charset="0"/>
            </a:endParaRPr>
          </a:p>
        </p:txBody>
      </p:sp>
      <p:sp>
        <p:nvSpPr>
          <p:cNvPr id="4" name="Cube 3"/>
          <p:cNvSpPr/>
          <p:nvPr/>
        </p:nvSpPr>
        <p:spPr>
          <a:xfrm>
            <a:off x="609600" y="1219200"/>
            <a:ext cx="762000" cy="1219200"/>
          </a:xfrm>
          <a:prstGeom prst="cub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600" b="1" dirty="0" smtClean="0"/>
              <a:t>inc.</a:t>
            </a:r>
            <a:endParaRPr lang="en-US" sz="1600" b="1" dirty="0"/>
          </a:p>
        </p:txBody>
      </p:sp>
      <p:sp>
        <p:nvSpPr>
          <p:cNvPr id="6" name="Cube 5"/>
          <p:cNvSpPr/>
          <p:nvPr/>
        </p:nvSpPr>
        <p:spPr>
          <a:xfrm>
            <a:off x="1371600" y="1219200"/>
            <a:ext cx="1524000" cy="1219200"/>
          </a:xfrm>
          <a:prstGeom prst="cub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600" b="1" dirty="0" smtClean="0"/>
              <a:t>elaboration</a:t>
            </a:r>
            <a:endParaRPr lang="en-US" sz="1600" b="1" dirty="0"/>
          </a:p>
        </p:txBody>
      </p:sp>
      <p:sp>
        <p:nvSpPr>
          <p:cNvPr id="7" name="Cube 6"/>
          <p:cNvSpPr/>
          <p:nvPr/>
        </p:nvSpPr>
        <p:spPr>
          <a:xfrm>
            <a:off x="2819400" y="1219200"/>
            <a:ext cx="3657600" cy="1219200"/>
          </a:xfrm>
          <a:prstGeom prst="cub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600" b="1" dirty="0" smtClean="0"/>
              <a:t>construction</a:t>
            </a:r>
            <a:endParaRPr lang="en-US" sz="1600" b="1" dirty="0"/>
          </a:p>
        </p:txBody>
      </p:sp>
      <p:sp>
        <p:nvSpPr>
          <p:cNvPr id="8" name="Cube 7"/>
          <p:cNvSpPr/>
          <p:nvPr/>
        </p:nvSpPr>
        <p:spPr>
          <a:xfrm>
            <a:off x="6400800" y="1219200"/>
            <a:ext cx="1371600" cy="1219200"/>
          </a:xfrm>
          <a:prstGeom prst="cub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600" b="1" dirty="0" smtClean="0"/>
              <a:t>transition</a:t>
            </a:r>
            <a:endParaRPr lang="en-US" sz="1600" b="1" dirty="0"/>
          </a:p>
        </p:txBody>
      </p:sp>
      <p:cxnSp>
        <p:nvCxnSpPr>
          <p:cNvPr id="10" name="Straight Connector 9"/>
          <p:cNvCxnSpPr/>
          <p:nvPr/>
        </p:nvCxnSpPr>
        <p:spPr>
          <a:xfrm rot="5400000" flipH="1" flipV="1">
            <a:off x="1296194" y="1980406"/>
            <a:ext cx="914400" cy="1588"/>
          </a:xfrm>
          <a:prstGeom prst="line">
            <a:avLst/>
          </a:prstGeom>
        </p:spPr>
        <p:style>
          <a:lnRef idx="1">
            <a:schemeClr val="dk1"/>
          </a:lnRef>
          <a:fillRef idx="0">
            <a:schemeClr val="dk1"/>
          </a:fillRef>
          <a:effectRef idx="0">
            <a:schemeClr val="dk1"/>
          </a:effectRef>
          <a:fontRef idx="minor">
            <a:schemeClr val="tx1"/>
          </a:fontRef>
        </p:style>
      </p:cxnSp>
      <p:cxnSp>
        <p:nvCxnSpPr>
          <p:cNvPr id="11" name="Straight Connector 10"/>
          <p:cNvCxnSpPr/>
          <p:nvPr/>
        </p:nvCxnSpPr>
        <p:spPr>
          <a:xfrm rot="5400000" flipH="1" flipV="1">
            <a:off x="1677194" y="1980406"/>
            <a:ext cx="914400" cy="1588"/>
          </a:xfrm>
          <a:prstGeom prst="line">
            <a:avLst/>
          </a:prstGeom>
        </p:spPr>
        <p:style>
          <a:lnRef idx="1">
            <a:schemeClr val="dk1"/>
          </a:lnRef>
          <a:fillRef idx="0">
            <a:schemeClr val="dk1"/>
          </a:fillRef>
          <a:effectRef idx="0">
            <a:schemeClr val="dk1"/>
          </a:effectRef>
          <a:fontRef idx="minor">
            <a:schemeClr val="tx1"/>
          </a:fontRef>
        </p:style>
      </p:cxnSp>
      <p:cxnSp>
        <p:nvCxnSpPr>
          <p:cNvPr id="12" name="Straight Connector 11"/>
          <p:cNvCxnSpPr/>
          <p:nvPr/>
        </p:nvCxnSpPr>
        <p:spPr>
          <a:xfrm rot="5400000" flipH="1" flipV="1">
            <a:off x="2820194" y="1980406"/>
            <a:ext cx="914400" cy="1588"/>
          </a:xfrm>
          <a:prstGeom prst="line">
            <a:avLst/>
          </a:prstGeom>
        </p:spPr>
        <p:style>
          <a:lnRef idx="1">
            <a:schemeClr val="dk1"/>
          </a:lnRef>
          <a:fillRef idx="0">
            <a:schemeClr val="dk1"/>
          </a:fillRef>
          <a:effectRef idx="0">
            <a:schemeClr val="dk1"/>
          </a:effectRef>
          <a:fontRef idx="minor">
            <a:schemeClr val="tx1"/>
          </a:fontRef>
        </p:style>
      </p:cxnSp>
      <p:cxnSp>
        <p:nvCxnSpPr>
          <p:cNvPr id="13" name="Straight Connector 12"/>
          <p:cNvCxnSpPr/>
          <p:nvPr/>
        </p:nvCxnSpPr>
        <p:spPr>
          <a:xfrm rot="5400000" flipH="1" flipV="1">
            <a:off x="3201194" y="1980406"/>
            <a:ext cx="914400" cy="1588"/>
          </a:xfrm>
          <a:prstGeom prst="line">
            <a:avLst/>
          </a:prstGeom>
        </p:spPr>
        <p:style>
          <a:lnRef idx="1">
            <a:schemeClr val="dk1"/>
          </a:lnRef>
          <a:fillRef idx="0">
            <a:schemeClr val="dk1"/>
          </a:fillRef>
          <a:effectRef idx="0">
            <a:schemeClr val="dk1"/>
          </a:effectRef>
          <a:fontRef idx="minor">
            <a:schemeClr val="tx1"/>
          </a:fontRef>
        </p:style>
      </p:cxnSp>
      <p:cxnSp>
        <p:nvCxnSpPr>
          <p:cNvPr id="16" name="Straight Connector 15"/>
          <p:cNvCxnSpPr/>
          <p:nvPr/>
        </p:nvCxnSpPr>
        <p:spPr>
          <a:xfrm rot="5400000" flipH="1" flipV="1">
            <a:off x="3582194" y="1980406"/>
            <a:ext cx="914400" cy="1588"/>
          </a:xfrm>
          <a:prstGeom prst="line">
            <a:avLst/>
          </a:prstGeom>
        </p:spPr>
        <p:style>
          <a:lnRef idx="1">
            <a:schemeClr val="dk1"/>
          </a:lnRef>
          <a:fillRef idx="0">
            <a:schemeClr val="dk1"/>
          </a:fillRef>
          <a:effectRef idx="0">
            <a:schemeClr val="dk1"/>
          </a:effectRef>
          <a:fontRef idx="minor">
            <a:schemeClr val="tx1"/>
          </a:fontRef>
        </p:style>
      </p:cxnSp>
      <p:cxnSp>
        <p:nvCxnSpPr>
          <p:cNvPr id="17" name="Straight Connector 16"/>
          <p:cNvCxnSpPr/>
          <p:nvPr/>
        </p:nvCxnSpPr>
        <p:spPr>
          <a:xfrm rot="5400000" flipH="1" flipV="1">
            <a:off x="3886994" y="1980406"/>
            <a:ext cx="914400" cy="1588"/>
          </a:xfrm>
          <a:prstGeom prst="line">
            <a:avLst/>
          </a:prstGeom>
        </p:spPr>
        <p:style>
          <a:lnRef idx="1">
            <a:schemeClr val="dk1"/>
          </a:lnRef>
          <a:fillRef idx="0">
            <a:schemeClr val="dk1"/>
          </a:fillRef>
          <a:effectRef idx="0">
            <a:schemeClr val="dk1"/>
          </a:effectRef>
          <a:fontRef idx="minor">
            <a:schemeClr val="tx1"/>
          </a:fontRef>
        </p:style>
      </p:cxnSp>
      <p:cxnSp>
        <p:nvCxnSpPr>
          <p:cNvPr id="18" name="Straight Connector 17"/>
          <p:cNvCxnSpPr/>
          <p:nvPr/>
        </p:nvCxnSpPr>
        <p:spPr>
          <a:xfrm rot="5400000" flipH="1" flipV="1">
            <a:off x="4267994" y="1980406"/>
            <a:ext cx="914400" cy="1588"/>
          </a:xfrm>
          <a:prstGeom prst="line">
            <a:avLst/>
          </a:prstGeom>
        </p:spPr>
        <p:style>
          <a:lnRef idx="1">
            <a:schemeClr val="dk1"/>
          </a:lnRef>
          <a:fillRef idx="0">
            <a:schemeClr val="dk1"/>
          </a:fillRef>
          <a:effectRef idx="0">
            <a:schemeClr val="dk1"/>
          </a:effectRef>
          <a:fontRef idx="minor">
            <a:schemeClr val="tx1"/>
          </a:fontRef>
        </p:style>
      </p:cxnSp>
      <p:cxnSp>
        <p:nvCxnSpPr>
          <p:cNvPr id="20" name="Straight Connector 19"/>
          <p:cNvCxnSpPr/>
          <p:nvPr/>
        </p:nvCxnSpPr>
        <p:spPr>
          <a:xfrm rot="5400000" flipH="1" flipV="1">
            <a:off x="4648994" y="1980406"/>
            <a:ext cx="914400" cy="1588"/>
          </a:xfrm>
          <a:prstGeom prst="line">
            <a:avLst/>
          </a:prstGeom>
        </p:spPr>
        <p:style>
          <a:lnRef idx="1">
            <a:schemeClr val="dk1"/>
          </a:lnRef>
          <a:fillRef idx="0">
            <a:schemeClr val="dk1"/>
          </a:fillRef>
          <a:effectRef idx="0">
            <a:schemeClr val="dk1"/>
          </a:effectRef>
          <a:fontRef idx="minor">
            <a:schemeClr val="tx1"/>
          </a:fontRef>
        </p:style>
      </p:cxnSp>
      <p:cxnSp>
        <p:nvCxnSpPr>
          <p:cNvPr id="21" name="Straight Connector 20"/>
          <p:cNvCxnSpPr/>
          <p:nvPr/>
        </p:nvCxnSpPr>
        <p:spPr>
          <a:xfrm rot="5400000" flipH="1" flipV="1">
            <a:off x="5029994" y="1980406"/>
            <a:ext cx="914400" cy="1588"/>
          </a:xfrm>
          <a:prstGeom prst="line">
            <a:avLst/>
          </a:prstGeom>
        </p:spPr>
        <p:style>
          <a:lnRef idx="1">
            <a:schemeClr val="dk1"/>
          </a:lnRef>
          <a:fillRef idx="0">
            <a:schemeClr val="dk1"/>
          </a:fillRef>
          <a:effectRef idx="0">
            <a:schemeClr val="dk1"/>
          </a:effectRef>
          <a:fontRef idx="minor">
            <a:schemeClr val="tx1"/>
          </a:fontRef>
        </p:style>
      </p:cxnSp>
      <p:cxnSp>
        <p:nvCxnSpPr>
          <p:cNvPr id="24" name="Straight Connector 23"/>
          <p:cNvCxnSpPr/>
          <p:nvPr/>
        </p:nvCxnSpPr>
        <p:spPr>
          <a:xfrm rot="5400000" flipH="1" flipV="1">
            <a:off x="5410994" y="1980406"/>
            <a:ext cx="914400" cy="1588"/>
          </a:xfrm>
          <a:prstGeom prst="line">
            <a:avLst/>
          </a:prstGeom>
        </p:spPr>
        <p:style>
          <a:lnRef idx="1">
            <a:schemeClr val="dk1"/>
          </a:lnRef>
          <a:fillRef idx="0">
            <a:schemeClr val="dk1"/>
          </a:fillRef>
          <a:effectRef idx="0">
            <a:schemeClr val="dk1"/>
          </a:effectRef>
          <a:fontRef idx="minor">
            <a:schemeClr val="tx1"/>
          </a:fontRef>
        </p:style>
      </p:cxnSp>
      <p:cxnSp>
        <p:nvCxnSpPr>
          <p:cNvPr id="25" name="Straight Connector 24"/>
          <p:cNvCxnSpPr/>
          <p:nvPr/>
        </p:nvCxnSpPr>
        <p:spPr>
          <a:xfrm rot="5400000" flipH="1" flipV="1">
            <a:off x="6630194" y="1980406"/>
            <a:ext cx="914400" cy="1588"/>
          </a:xfrm>
          <a:prstGeom prst="line">
            <a:avLst/>
          </a:prstGeom>
        </p:spPr>
        <p:style>
          <a:lnRef idx="1">
            <a:schemeClr val="dk1"/>
          </a:lnRef>
          <a:fillRef idx="0">
            <a:schemeClr val="dk1"/>
          </a:fillRef>
          <a:effectRef idx="0">
            <a:schemeClr val="dk1"/>
          </a:effectRef>
          <a:fontRef idx="minor">
            <a:schemeClr val="tx1"/>
          </a:fontRef>
        </p:style>
      </p:cxnSp>
      <p:cxnSp>
        <p:nvCxnSpPr>
          <p:cNvPr id="27" name="Straight Arrow Connector 26"/>
          <p:cNvCxnSpPr/>
          <p:nvPr/>
        </p:nvCxnSpPr>
        <p:spPr>
          <a:xfrm rot="5400000" flipH="1" flipV="1">
            <a:off x="2286794" y="2818606"/>
            <a:ext cx="7620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28" name="Straight Arrow Connector 27"/>
          <p:cNvCxnSpPr/>
          <p:nvPr/>
        </p:nvCxnSpPr>
        <p:spPr>
          <a:xfrm rot="5400000" flipH="1" flipV="1">
            <a:off x="3963194" y="2818606"/>
            <a:ext cx="7620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30" name="Straight Arrow Connector 29"/>
          <p:cNvCxnSpPr/>
          <p:nvPr/>
        </p:nvCxnSpPr>
        <p:spPr>
          <a:xfrm rot="5400000" flipH="1" flipV="1">
            <a:off x="7087394" y="2818606"/>
            <a:ext cx="7620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33" name="Straight Connector 32"/>
          <p:cNvCxnSpPr/>
          <p:nvPr/>
        </p:nvCxnSpPr>
        <p:spPr>
          <a:xfrm>
            <a:off x="838200" y="685800"/>
            <a:ext cx="7010400" cy="76200"/>
          </a:xfrm>
          <a:prstGeom prst="line">
            <a:avLst/>
          </a:prstGeom>
        </p:spPr>
        <p:style>
          <a:lnRef idx="2">
            <a:schemeClr val="dk1"/>
          </a:lnRef>
          <a:fillRef idx="0">
            <a:schemeClr val="dk1"/>
          </a:fillRef>
          <a:effectRef idx="1">
            <a:schemeClr val="dk1"/>
          </a:effectRef>
          <a:fontRef idx="minor">
            <a:schemeClr val="tx1"/>
          </a:fontRef>
        </p:style>
      </p:cxnSp>
      <p:cxnSp>
        <p:nvCxnSpPr>
          <p:cNvPr id="34" name="Straight Connector 33"/>
          <p:cNvCxnSpPr/>
          <p:nvPr/>
        </p:nvCxnSpPr>
        <p:spPr>
          <a:xfrm rot="5400000">
            <a:off x="762794" y="761206"/>
            <a:ext cx="152400" cy="1588"/>
          </a:xfrm>
          <a:prstGeom prst="line">
            <a:avLst/>
          </a:prstGeom>
        </p:spPr>
        <p:style>
          <a:lnRef idx="2">
            <a:schemeClr val="dk1"/>
          </a:lnRef>
          <a:fillRef idx="0">
            <a:schemeClr val="dk1"/>
          </a:fillRef>
          <a:effectRef idx="1">
            <a:schemeClr val="dk1"/>
          </a:effectRef>
          <a:fontRef idx="minor">
            <a:schemeClr val="tx1"/>
          </a:fontRef>
        </p:style>
      </p:cxnSp>
      <p:cxnSp>
        <p:nvCxnSpPr>
          <p:cNvPr id="36" name="Straight Connector 35"/>
          <p:cNvCxnSpPr/>
          <p:nvPr/>
        </p:nvCxnSpPr>
        <p:spPr>
          <a:xfrm rot="5400000">
            <a:off x="7773194" y="837406"/>
            <a:ext cx="152400" cy="1588"/>
          </a:xfrm>
          <a:prstGeom prst="line">
            <a:avLst/>
          </a:prstGeom>
        </p:spPr>
        <p:style>
          <a:lnRef idx="2">
            <a:schemeClr val="dk1"/>
          </a:lnRef>
          <a:fillRef idx="0">
            <a:schemeClr val="dk1"/>
          </a:fillRef>
          <a:effectRef idx="1">
            <a:schemeClr val="dk1"/>
          </a:effectRef>
          <a:fontRef idx="minor">
            <a:schemeClr val="tx1"/>
          </a:fontRef>
        </p:style>
      </p:cxnSp>
      <p:cxnSp>
        <p:nvCxnSpPr>
          <p:cNvPr id="37" name="Straight Connector 36"/>
          <p:cNvCxnSpPr/>
          <p:nvPr/>
        </p:nvCxnSpPr>
        <p:spPr>
          <a:xfrm>
            <a:off x="1828800" y="1066800"/>
            <a:ext cx="609600" cy="1588"/>
          </a:xfrm>
          <a:prstGeom prst="line">
            <a:avLst/>
          </a:prstGeom>
        </p:spPr>
        <p:style>
          <a:lnRef idx="2">
            <a:schemeClr val="dk1"/>
          </a:lnRef>
          <a:fillRef idx="0">
            <a:schemeClr val="dk1"/>
          </a:fillRef>
          <a:effectRef idx="1">
            <a:schemeClr val="dk1"/>
          </a:effectRef>
          <a:fontRef idx="minor">
            <a:schemeClr val="tx1"/>
          </a:fontRef>
        </p:style>
      </p:cxnSp>
      <p:cxnSp>
        <p:nvCxnSpPr>
          <p:cNvPr id="39" name="Straight Connector 38"/>
          <p:cNvCxnSpPr/>
          <p:nvPr/>
        </p:nvCxnSpPr>
        <p:spPr>
          <a:xfrm rot="5400000">
            <a:off x="1791494" y="1104106"/>
            <a:ext cx="76200" cy="1588"/>
          </a:xfrm>
          <a:prstGeom prst="line">
            <a:avLst/>
          </a:prstGeom>
        </p:spPr>
        <p:style>
          <a:lnRef idx="2">
            <a:schemeClr val="dk1"/>
          </a:lnRef>
          <a:fillRef idx="0">
            <a:schemeClr val="dk1"/>
          </a:fillRef>
          <a:effectRef idx="1">
            <a:schemeClr val="dk1"/>
          </a:effectRef>
          <a:fontRef idx="minor">
            <a:schemeClr val="tx1"/>
          </a:fontRef>
        </p:style>
      </p:cxnSp>
      <p:cxnSp>
        <p:nvCxnSpPr>
          <p:cNvPr id="41" name="Straight Connector 40"/>
          <p:cNvCxnSpPr/>
          <p:nvPr/>
        </p:nvCxnSpPr>
        <p:spPr>
          <a:xfrm rot="5400000">
            <a:off x="2401094" y="1104106"/>
            <a:ext cx="76200" cy="1588"/>
          </a:xfrm>
          <a:prstGeom prst="line">
            <a:avLst/>
          </a:prstGeom>
        </p:spPr>
        <p:style>
          <a:lnRef idx="2">
            <a:schemeClr val="dk1"/>
          </a:lnRef>
          <a:fillRef idx="0">
            <a:schemeClr val="dk1"/>
          </a:fillRef>
          <a:effectRef idx="1">
            <a:schemeClr val="dk1"/>
          </a:effectRef>
          <a:fontRef idx="minor">
            <a:schemeClr val="tx1"/>
          </a:fontRef>
        </p:style>
      </p:cxnSp>
      <p:cxnSp>
        <p:nvCxnSpPr>
          <p:cNvPr id="43" name="Straight Connector 42"/>
          <p:cNvCxnSpPr/>
          <p:nvPr/>
        </p:nvCxnSpPr>
        <p:spPr>
          <a:xfrm>
            <a:off x="3200400" y="1066800"/>
            <a:ext cx="3352800" cy="1588"/>
          </a:xfrm>
          <a:prstGeom prst="line">
            <a:avLst/>
          </a:prstGeom>
        </p:spPr>
        <p:style>
          <a:lnRef idx="2">
            <a:schemeClr val="dk1"/>
          </a:lnRef>
          <a:fillRef idx="0">
            <a:schemeClr val="dk1"/>
          </a:fillRef>
          <a:effectRef idx="1">
            <a:schemeClr val="dk1"/>
          </a:effectRef>
          <a:fontRef idx="minor">
            <a:schemeClr val="tx1"/>
          </a:fontRef>
        </p:style>
      </p:cxnSp>
      <p:cxnSp>
        <p:nvCxnSpPr>
          <p:cNvPr id="46" name="Straight Connector 45"/>
          <p:cNvCxnSpPr/>
          <p:nvPr/>
        </p:nvCxnSpPr>
        <p:spPr>
          <a:xfrm rot="5400000">
            <a:off x="3162300" y="1104900"/>
            <a:ext cx="76200" cy="1588"/>
          </a:xfrm>
          <a:prstGeom prst="line">
            <a:avLst/>
          </a:prstGeom>
        </p:spPr>
        <p:style>
          <a:lnRef idx="2">
            <a:schemeClr val="dk1"/>
          </a:lnRef>
          <a:fillRef idx="0">
            <a:schemeClr val="dk1"/>
          </a:fillRef>
          <a:effectRef idx="1">
            <a:schemeClr val="dk1"/>
          </a:effectRef>
          <a:fontRef idx="minor">
            <a:schemeClr val="tx1"/>
          </a:fontRef>
        </p:style>
      </p:cxnSp>
      <p:cxnSp>
        <p:nvCxnSpPr>
          <p:cNvPr id="49" name="Straight Connector 48"/>
          <p:cNvCxnSpPr/>
          <p:nvPr/>
        </p:nvCxnSpPr>
        <p:spPr>
          <a:xfrm rot="5400000" flipH="1" flipV="1">
            <a:off x="6515894" y="1104900"/>
            <a:ext cx="75406" cy="794"/>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0-#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0-#ppt_w/2"/>
                                          </p:val>
                                        </p:tav>
                                        <p:tav tm="100000">
                                          <p:val>
                                            <p:strVal val="#ppt_x"/>
                                          </p:val>
                                        </p:tav>
                                      </p:tavLst>
                                    </p:anim>
                                    <p:anim calcmode="lin" valueType="num">
                                      <p:cBhvr additive="base">
                                        <p:cTn id="20"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0-#ppt_w/2"/>
                                          </p:val>
                                        </p:tav>
                                        <p:tav tm="100000">
                                          <p:val>
                                            <p:strVal val="#ppt_x"/>
                                          </p:val>
                                        </p:tav>
                                      </p:tavLst>
                                    </p:anim>
                                    <p:anim calcmode="lin" valueType="num">
                                      <p:cBhvr additive="base">
                                        <p:cTn id="26"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0-#ppt_w/2"/>
                                          </p:val>
                                        </p:tav>
                                        <p:tav tm="100000">
                                          <p:val>
                                            <p:strVal val="#ppt_x"/>
                                          </p:val>
                                        </p:tav>
                                      </p:tavLst>
                                    </p:anim>
                                    <p:anim calcmode="lin" valueType="num">
                                      <p:cBhvr additive="base">
                                        <p:cTn id="32"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0-#ppt_w/2"/>
                                          </p:val>
                                        </p:tav>
                                        <p:tav tm="100000">
                                          <p:val>
                                            <p:strVal val="#ppt_x"/>
                                          </p:val>
                                        </p:tav>
                                      </p:tavLst>
                                    </p:anim>
                                    <p:anim calcmode="lin" valueType="num">
                                      <p:cBhvr additive="base">
                                        <p:cTn id="38"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500" fill="hold"/>
                                        <p:tgtEl>
                                          <p:spTgt spid="13"/>
                                        </p:tgtEl>
                                        <p:attrNameLst>
                                          <p:attrName>ppt_x</p:attrName>
                                        </p:attrNameLst>
                                      </p:cBhvr>
                                      <p:tavLst>
                                        <p:tav tm="0">
                                          <p:val>
                                            <p:strVal val="0-#ppt_w/2"/>
                                          </p:val>
                                        </p:tav>
                                        <p:tav tm="100000">
                                          <p:val>
                                            <p:strVal val="#ppt_x"/>
                                          </p:val>
                                        </p:tav>
                                      </p:tavLst>
                                    </p:anim>
                                    <p:anim calcmode="lin" valueType="num">
                                      <p:cBhvr additive="base">
                                        <p:cTn id="44"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nodeType="click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additive="base">
                                        <p:cTn id="49" dur="500" fill="hold"/>
                                        <p:tgtEl>
                                          <p:spTgt spid="16"/>
                                        </p:tgtEl>
                                        <p:attrNameLst>
                                          <p:attrName>ppt_x</p:attrName>
                                        </p:attrNameLst>
                                      </p:cBhvr>
                                      <p:tavLst>
                                        <p:tav tm="0">
                                          <p:val>
                                            <p:strVal val="0-#ppt_w/2"/>
                                          </p:val>
                                        </p:tav>
                                        <p:tav tm="100000">
                                          <p:val>
                                            <p:strVal val="#ppt_x"/>
                                          </p:val>
                                        </p:tav>
                                      </p:tavLst>
                                    </p:anim>
                                    <p:anim calcmode="lin" valueType="num">
                                      <p:cBhvr additive="base">
                                        <p:cTn id="50"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nodeType="click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additive="base">
                                        <p:cTn id="55" dur="500" fill="hold"/>
                                        <p:tgtEl>
                                          <p:spTgt spid="17"/>
                                        </p:tgtEl>
                                        <p:attrNameLst>
                                          <p:attrName>ppt_x</p:attrName>
                                        </p:attrNameLst>
                                      </p:cBhvr>
                                      <p:tavLst>
                                        <p:tav tm="0">
                                          <p:val>
                                            <p:strVal val="0-#ppt_w/2"/>
                                          </p:val>
                                        </p:tav>
                                        <p:tav tm="100000">
                                          <p:val>
                                            <p:strVal val="#ppt_x"/>
                                          </p:val>
                                        </p:tav>
                                      </p:tavLst>
                                    </p:anim>
                                    <p:anim calcmode="lin" valueType="num">
                                      <p:cBhvr additive="base">
                                        <p:cTn id="56"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nodeType="clickEffect">
                                  <p:stCondLst>
                                    <p:cond delay="0"/>
                                  </p:stCondLst>
                                  <p:childTnLst>
                                    <p:set>
                                      <p:cBhvr>
                                        <p:cTn id="60" dur="1" fill="hold">
                                          <p:stCondLst>
                                            <p:cond delay="0"/>
                                          </p:stCondLst>
                                        </p:cTn>
                                        <p:tgtEl>
                                          <p:spTgt spid="18"/>
                                        </p:tgtEl>
                                        <p:attrNameLst>
                                          <p:attrName>style.visibility</p:attrName>
                                        </p:attrNameLst>
                                      </p:cBhvr>
                                      <p:to>
                                        <p:strVal val="visible"/>
                                      </p:to>
                                    </p:set>
                                    <p:anim calcmode="lin" valueType="num">
                                      <p:cBhvr additive="base">
                                        <p:cTn id="61" dur="500" fill="hold"/>
                                        <p:tgtEl>
                                          <p:spTgt spid="18"/>
                                        </p:tgtEl>
                                        <p:attrNameLst>
                                          <p:attrName>ppt_x</p:attrName>
                                        </p:attrNameLst>
                                      </p:cBhvr>
                                      <p:tavLst>
                                        <p:tav tm="0">
                                          <p:val>
                                            <p:strVal val="0-#ppt_w/2"/>
                                          </p:val>
                                        </p:tav>
                                        <p:tav tm="100000">
                                          <p:val>
                                            <p:strVal val="#ppt_x"/>
                                          </p:val>
                                        </p:tav>
                                      </p:tavLst>
                                    </p:anim>
                                    <p:anim calcmode="lin" valueType="num">
                                      <p:cBhvr additive="base">
                                        <p:cTn id="62"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nodeType="clickEffect">
                                  <p:stCondLst>
                                    <p:cond delay="0"/>
                                  </p:stCondLst>
                                  <p:childTnLst>
                                    <p:set>
                                      <p:cBhvr>
                                        <p:cTn id="66" dur="1" fill="hold">
                                          <p:stCondLst>
                                            <p:cond delay="0"/>
                                          </p:stCondLst>
                                        </p:cTn>
                                        <p:tgtEl>
                                          <p:spTgt spid="20"/>
                                        </p:tgtEl>
                                        <p:attrNameLst>
                                          <p:attrName>style.visibility</p:attrName>
                                        </p:attrNameLst>
                                      </p:cBhvr>
                                      <p:to>
                                        <p:strVal val="visible"/>
                                      </p:to>
                                    </p:set>
                                    <p:anim calcmode="lin" valueType="num">
                                      <p:cBhvr additive="base">
                                        <p:cTn id="67" dur="500" fill="hold"/>
                                        <p:tgtEl>
                                          <p:spTgt spid="20"/>
                                        </p:tgtEl>
                                        <p:attrNameLst>
                                          <p:attrName>ppt_x</p:attrName>
                                        </p:attrNameLst>
                                      </p:cBhvr>
                                      <p:tavLst>
                                        <p:tav tm="0">
                                          <p:val>
                                            <p:strVal val="0-#ppt_w/2"/>
                                          </p:val>
                                        </p:tav>
                                        <p:tav tm="100000">
                                          <p:val>
                                            <p:strVal val="#ppt_x"/>
                                          </p:val>
                                        </p:tav>
                                      </p:tavLst>
                                    </p:anim>
                                    <p:anim calcmode="lin" valueType="num">
                                      <p:cBhvr additive="base">
                                        <p:cTn id="68"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nodeType="clickEffect">
                                  <p:stCondLst>
                                    <p:cond delay="0"/>
                                  </p:stCondLst>
                                  <p:childTnLst>
                                    <p:set>
                                      <p:cBhvr>
                                        <p:cTn id="72" dur="1" fill="hold">
                                          <p:stCondLst>
                                            <p:cond delay="0"/>
                                          </p:stCondLst>
                                        </p:cTn>
                                        <p:tgtEl>
                                          <p:spTgt spid="21"/>
                                        </p:tgtEl>
                                        <p:attrNameLst>
                                          <p:attrName>style.visibility</p:attrName>
                                        </p:attrNameLst>
                                      </p:cBhvr>
                                      <p:to>
                                        <p:strVal val="visible"/>
                                      </p:to>
                                    </p:set>
                                    <p:anim calcmode="lin" valueType="num">
                                      <p:cBhvr additive="base">
                                        <p:cTn id="73" dur="500" fill="hold"/>
                                        <p:tgtEl>
                                          <p:spTgt spid="21"/>
                                        </p:tgtEl>
                                        <p:attrNameLst>
                                          <p:attrName>ppt_x</p:attrName>
                                        </p:attrNameLst>
                                      </p:cBhvr>
                                      <p:tavLst>
                                        <p:tav tm="0">
                                          <p:val>
                                            <p:strVal val="0-#ppt_w/2"/>
                                          </p:val>
                                        </p:tav>
                                        <p:tav tm="100000">
                                          <p:val>
                                            <p:strVal val="#ppt_x"/>
                                          </p:val>
                                        </p:tav>
                                      </p:tavLst>
                                    </p:anim>
                                    <p:anim calcmode="lin" valueType="num">
                                      <p:cBhvr additive="base">
                                        <p:cTn id="74"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nodeType="clickEffect">
                                  <p:stCondLst>
                                    <p:cond delay="0"/>
                                  </p:stCondLst>
                                  <p:childTnLst>
                                    <p:set>
                                      <p:cBhvr>
                                        <p:cTn id="78" dur="1" fill="hold">
                                          <p:stCondLst>
                                            <p:cond delay="0"/>
                                          </p:stCondLst>
                                        </p:cTn>
                                        <p:tgtEl>
                                          <p:spTgt spid="24"/>
                                        </p:tgtEl>
                                        <p:attrNameLst>
                                          <p:attrName>style.visibility</p:attrName>
                                        </p:attrNameLst>
                                      </p:cBhvr>
                                      <p:to>
                                        <p:strVal val="visible"/>
                                      </p:to>
                                    </p:set>
                                    <p:anim calcmode="lin" valueType="num">
                                      <p:cBhvr additive="base">
                                        <p:cTn id="79" dur="500" fill="hold"/>
                                        <p:tgtEl>
                                          <p:spTgt spid="24"/>
                                        </p:tgtEl>
                                        <p:attrNameLst>
                                          <p:attrName>ppt_x</p:attrName>
                                        </p:attrNameLst>
                                      </p:cBhvr>
                                      <p:tavLst>
                                        <p:tav tm="0">
                                          <p:val>
                                            <p:strVal val="0-#ppt_w/2"/>
                                          </p:val>
                                        </p:tav>
                                        <p:tav tm="100000">
                                          <p:val>
                                            <p:strVal val="#ppt_x"/>
                                          </p:val>
                                        </p:tav>
                                      </p:tavLst>
                                    </p:anim>
                                    <p:anim calcmode="lin" valueType="num">
                                      <p:cBhvr additive="base">
                                        <p:cTn id="80"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8" fill="hold" grpId="0" nodeType="clickEffect">
                                  <p:stCondLst>
                                    <p:cond delay="0"/>
                                  </p:stCondLst>
                                  <p:childTnLst>
                                    <p:set>
                                      <p:cBhvr>
                                        <p:cTn id="84" dur="1" fill="hold">
                                          <p:stCondLst>
                                            <p:cond delay="0"/>
                                          </p:stCondLst>
                                        </p:cTn>
                                        <p:tgtEl>
                                          <p:spTgt spid="8"/>
                                        </p:tgtEl>
                                        <p:attrNameLst>
                                          <p:attrName>style.visibility</p:attrName>
                                        </p:attrNameLst>
                                      </p:cBhvr>
                                      <p:to>
                                        <p:strVal val="visible"/>
                                      </p:to>
                                    </p:set>
                                    <p:anim calcmode="lin" valueType="num">
                                      <p:cBhvr additive="base">
                                        <p:cTn id="85" dur="500" fill="hold"/>
                                        <p:tgtEl>
                                          <p:spTgt spid="8"/>
                                        </p:tgtEl>
                                        <p:attrNameLst>
                                          <p:attrName>ppt_x</p:attrName>
                                        </p:attrNameLst>
                                      </p:cBhvr>
                                      <p:tavLst>
                                        <p:tav tm="0">
                                          <p:val>
                                            <p:strVal val="0-#ppt_w/2"/>
                                          </p:val>
                                        </p:tav>
                                        <p:tav tm="100000">
                                          <p:val>
                                            <p:strVal val="#ppt_x"/>
                                          </p:val>
                                        </p:tav>
                                      </p:tavLst>
                                    </p:anim>
                                    <p:anim calcmode="lin" valueType="num">
                                      <p:cBhvr additive="base">
                                        <p:cTn id="86"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8" fill="hold" nodeType="clickEffect">
                                  <p:stCondLst>
                                    <p:cond delay="0"/>
                                  </p:stCondLst>
                                  <p:childTnLst>
                                    <p:set>
                                      <p:cBhvr>
                                        <p:cTn id="90" dur="1" fill="hold">
                                          <p:stCondLst>
                                            <p:cond delay="0"/>
                                          </p:stCondLst>
                                        </p:cTn>
                                        <p:tgtEl>
                                          <p:spTgt spid="25"/>
                                        </p:tgtEl>
                                        <p:attrNameLst>
                                          <p:attrName>style.visibility</p:attrName>
                                        </p:attrNameLst>
                                      </p:cBhvr>
                                      <p:to>
                                        <p:strVal val="visible"/>
                                      </p:to>
                                    </p:set>
                                    <p:anim calcmode="lin" valueType="num">
                                      <p:cBhvr additive="base">
                                        <p:cTn id="91" dur="500" fill="hold"/>
                                        <p:tgtEl>
                                          <p:spTgt spid="25"/>
                                        </p:tgtEl>
                                        <p:attrNameLst>
                                          <p:attrName>ppt_x</p:attrName>
                                        </p:attrNameLst>
                                      </p:cBhvr>
                                      <p:tavLst>
                                        <p:tav tm="0">
                                          <p:val>
                                            <p:strVal val="0-#ppt_w/2"/>
                                          </p:val>
                                        </p:tav>
                                        <p:tav tm="100000">
                                          <p:val>
                                            <p:strVal val="#ppt_x"/>
                                          </p:val>
                                        </p:tav>
                                      </p:tavLst>
                                    </p:anim>
                                    <p:anim calcmode="lin" valueType="num">
                                      <p:cBhvr additive="base">
                                        <p:cTn id="92"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8" fill="hold" nodeType="clickEffect">
                                  <p:stCondLst>
                                    <p:cond delay="0"/>
                                  </p:stCondLst>
                                  <p:childTnLst>
                                    <p:set>
                                      <p:cBhvr>
                                        <p:cTn id="96" dur="1" fill="hold">
                                          <p:stCondLst>
                                            <p:cond delay="0"/>
                                          </p:stCondLst>
                                        </p:cTn>
                                        <p:tgtEl>
                                          <p:spTgt spid="27"/>
                                        </p:tgtEl>
                                        <p:attrNameLst>
                                          <p:attrName>style.visibility</p:attrName>
                                        </p:attrNameLst>
                                      </p:cBhvr>
                                      <p:to>
                                        <p:strVal val="visible"/>
                                      </p:to>
                                    </p:set>
                                    <p:anim calcmode="lin" valueType="num">
                                      <p:cBhvr additive="base">
                                        <p:cTn id="97" dur="500" fill="hold"/>
                                        <p:tgtEl>
                                          <p:spTgt spid="27"/>
                                        </p:tgtEl>
                                        <p:attrNameLst>
                                          <p:attrName>ppt_x</p:attrName>
                                        </p:attrNameLst>
                                      </p:cBhvr>
                                      <p:tavLst>
                                        <p:tav tm="0">
                                          <p:val>
                                            <p:strVal val="0-#ppt_w/2"/>
                                          </p:val>
                                        </p:tav>
                                        <p:tav tm="100000">
                                          <p:val>
                                            <p:strVal val="#ppt_x"/>
                                          </p:val>
                                        </p:tav>
                                      </p:tavLst>
                                    </p:anim>
                                    <p:anim calcmode="lin" valueType="num">
                                      <p:cBhvr additive="base">
                                        <p:cTn id="98" dur="500" fill="hold"/>
                                        <p:tgtEl>
                                          <p:spTgt spid="27"/>
                                        </p:tgtEl>
                                        <p:attrNameLst>
                                          <p:attrName>ppt_y</p:attrName>
                                        </p:attrNameLst>
                                      </p:cBhvr>
                                      <p:tavLst>
                                        <p:tav tm="0">
                                          <p:val>
                                            <p:strVal val="#ppt_y"/>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8" fill="hold" nodeType="clickEffect">
                                  <p:stCondLst>
                                    <p:cond delay="0"/>
                                  </p:stCondLst>
                                  <p:childTnLst>
                                    <p:set>
                                      <p:cBhvr>
                                        <p:cTn id="102" dur="1" fill="hold">
                                          <p:stCondLst>
                                            <p:cond delay="0"/>
                                          </p:stCondLst>
                                        </p:cTn>
                                        <p:tgtEl>
                                          <p:spTgt spid="28"/>
                                        </p:tgtEl>
                                        <p:attrNameLst>
                                          <p:attrName>style.visibility</p:attrName>
                                        </p:attrNameLst>
                                      </p:cBhvr>
                                      <p:to>
                                        <p:strVal val="visible"/>
                                      </p:to>
                                    </p:set>
                                    <p:anim calcmode="lin" valueType="num">
                                      <p:cBhvr additive="base">
                                        <p:cTn id="103" dur="500" fill="hold"/>
                                        <p:tgtEl>
                                          <p:spTgt spid="28"/>
                                        </p:tgtEl>
                                        <p:attrNameLst>
                                          <p:attrName>ppt_x</p:attrName>
                                        </p:attrNameLst>
                                      </p:cBhvr>
                                      <p:tavLst>
                                        <p:tav tm="0">
                                          <p:val>
                                            <p:strVal val="0-#ppt_w/2"/>
                                          </p:val>
                                        </p:tav>
                                        <p:tav tm="100000">
                                          <p:val>
                                            <p:strVal val="#ppt_x"/>
                                          </p:val>
                                        </p:tav>
                                      </p:tavLst>
                                    </p:anim>
                                    <p:anim calcmode="lin" valueType="num">
                                      <p:cBhvr additive="base">
                                        <p:cTn id="104" dur="500" fill="hold"/>
                                        <p:tgtEl>
                                          <p:spTgt spid="28"/>
                                        </p:tgtEl>
                                        <p:attrNameLst>
                                          <p:attrName>ppt_y</p:attrName>
                                        </p:attrNameLst>
                                      </p:cBhvr>
                                      <p:tavLst>
                                        <p:tav tm="0">
                                          <p:val>
                                            <p:strVal val="#ppt_y"/>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8" fill="hold" nodeType="clickEffect">
                                  <p:stCondLst>
                                    <p:cond delay="0"/>
                                  </p:stCondLst>
                                  <p:childTnLst>
                                    <p:set>
                                      <p:cBhvr>
                                        <p:cTn id="108" dur="1" fill="hold">
                                          <p:stCondLst>
                                            <p:cond delay="0"/>
                                          </p:stCondLst>
                                        </p:cTn>
                                        <p:tgtEl>
                                          <p:spTgt spid="30"/>
                                        </p:tgtEl>
                                        <p:attrNameLst>
                                          <p:attrName>style.visibility</p:attrName>
                                        </p:attrNameLst>
                                      </p:cBhvr>
                                      <p:to>
                                        <p:strVal val="visible"/>
                                      </p:to>
                                    </p:set>
                                    <p:anim calcmode="lin" valueType="num">
                                      <p:cBhvr additive="base">
                                        <p:cTn id="109" dur="500" fill="hold"/>
                                        <p:tgtEl>
                                          <p:spTgt spid="30"/>
                                        </p:tgtEl>
                                        <p:attrNameLst>
                                          <p:attrName>ppt_x</p:attrName>
                                        </p:attrNameLst>
                                      </p:cBhvr>
                                      <p:tavLst>
                                        <p:tav tm="0">
                                          <p:val>
                                            <p:strVal val="0-#ppt_w/2"/>
                                          </p:val>
                                        </p:tav>
                                        <p:tav tm="100000">
                                          <p:val>
                                            <p:strVal val="#ppt_x"/>
                                          </p:val>
                                        </p:tav>
                                      </p:tavLst>
                                    </p:anim>
                                    <p:anim calcmode="lin" valueType="num">
                                      <p:cBhvr additive="base">
                                        <p:cTn id="110" dur="50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8" fill="hold" nodeType="clickEffect">
                                  <p:stCondLst>
                                    <p:cond delay="0"/>
                                  </p:stCondLst>
                                  <p:childTnLst>
                                    <p:set>
                                      <p:cBhvr>
                                        <p:cTn id="114" dur="1" fill="hold">
                                          <p:stCondLst>
                                            <p:cond delay="0"/>
                                          </p:stCondLst>
                                        </p:cTn>
                                        <p:tgtEl>
                                          <p:spTgt spid="3">
                                            <p:txEl>
                                              <p:pRg st="8" end="8"/>
                                            </p:txEl>
                                          </p:spTgt>
                                        </p:tgtEl>
                                        <p:attrNameLst>
                                          <p:attrName>style.visibility</p:attrName>
                                        </p:attrNameLst>
                                      </p:cBhvr>
                                      <p:to>
                                        <p:strVal val="visible"/>
                                      </p:to>
                                    </p:set>
                                    <p:anim calcmode="lin" valueType="num">
                                      <p:cBhvr additive="base">
                                        <p:cTn id="115"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116"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2" presetClass="entr" presetSubtype="8" fill="hold" nodeType="clickEffect">
                                  <p:stCondLst>
                                    <p:cond delay="0"/>
                                  </p:stCondLst>
                                  <p:childTnLst>
                                    <p:set>
                                      <p:cBhvr>
                                        <p:cTn id="120" dur="1" fill="hold">
                                          <p:stCondLst>
                                            <p:cond delay="0"/>
                                          </p:stCondLst>
                                        </p:cTn>
                                        <p:tgtEl>
                                          <p:spTgt spid="3">
                                            <p:txEl>
                                              <p:pRg st="9" end="9"/>
                                            </p:txEl>
                                          </p:spTgt>
                                        </p:tgtEl>
                                        <p:attrNameLst>
                                          <p:attrName>style.visibility</p:attrName>
                                        </p:attrNameLst>
                                      </p:cBhvr>
                                      <p:to>
                                        <p:strVal val="visible"/>
                                      </p:to>
                                    </p:set>
                                    <p:anim calcmode="lin" valueType="num">
                                      <p:cBhvr additive="base">
                                        <p:cTn id="121"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122"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123" fill="hold">
                      <p:stCondLst>
                        <p:cond delay="indefinite"/>
                      </p:stCondLst>
                      <p:childTnLst>
                        <p:par>
                          <p:cTn id="124" fill="hold">
                            <p:stCondLst>
                              <p:cond delay="0"/>
                            </p:stCondLst>
                            <p:childTnLst>
                              <p:par>
                                <p:cTn id="125" presetID="2" presetClass="entr" presetSubtype="8" fill="hold" nodeType="clickEffect">
                                  <p:stCondLst>
                                    <p:cond delay="0"/>
                                  </p:stCondLst>
                                  <p:childTnLst>
                                    <p:set>
                                      <p:cBhvr>
                                        <p:cTn id="126" dur="1" fill="hold">
                                          <p:stCondLst>
                                            <p:cond delay="0"/>
                                          </p:stCondLst>
                                        </p:cTn>
                                        <p:tgtEl>
                                          <p:spTgt spid="3">
                                            <p:txEl>
                                              <p:pRg st="10" end="10"/>
                                            </p:txEl>
                                          </p:spTgt>
                                        </p:tgtEl>
                                        <p:attrNameLst>
                                          <p:attrName>style.visibility</p:attrName>
                                        </p:attrNameLst>
                                      </p:cBhvr>
                                      <p:to>
                                        <p:strVal val="visible"/>
                                      </p:to>
                                    </p:set>
                                    <p:anim calcmode="lin" valueType="num">
                                      <p:cBhvr additive="base">
                                        <p:cTn id="127"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128"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childTnLst>
                    </p:cTn>
                  </p:par>
                  <p:par>
                    <p:cTn id="129" fill="hold">
                      <p:stCondLst>
                        <p:cond delay="indefinite"/>
                      </p:stCondLst>
                      <p:childTnLst>
                        <p:par>
                          <p:cTn id="130" fill="hold">
                            <p:stCondLst>
                              <p:cond delay="0"/>
                            </p:stCondLst>
                            <p:childTnLst>
                              <p:par>
                                <p:cTn id="131" presetID="2" presetClass="entr" presetSubtype="8" fill="hold" nodeType="clickEffect">
                                  <p:stCondLst>
                                    <p:cond delay="0"/>
                                  </p:stCondLst>
                                  <p:childTnLst>
                                    <p:set>
                                      <p:cBhvr>
                                        <p:cTn id="132" dur="1" fill="hold">
                                          <p:stCondLst>
                                            <p:cond delay="0"/>
                                          </p:stCondLst>
                                        </p:cTn>
                                        <p:tgtEl>
                                          <p:spTgt spid="3">
                                            <p:txEl>
                                              <p:pRg st="11" end="11"/>
                                            </p:txEl>
                                          </p:spTgt>
                                        </p:tgtEl>
                                        <p:attrNameLst>
                                          <p:attrName>style.visibility</p:attrName>
                                        </p:attrNameLst>
                                      </p:cBhvr>
                                      <p:to>
                                        <p:strVal val="visible"/>
                                      </p:to>
                                    </p:set>
                                    <p:anim calcmode="lin" valueType="num">
                                      <p:cBhvr additive="base">
                                        <p:cTn id="133" dur="500" fill="hold"/>
                                        <p:tgtEl>
                                          <p:spTgt spid="3">
                                            <p:txEl>
                                              <p:pRg st="11" end="11"/>
                                            </p:txEl>
                                          </p:spTgt>
                                        </p:tgtEl>
                                        <p:attrNameLst>
                                          <p:attrName>ppt_x</p:attrName>
                                        </p:attrNameLst>
                                      </p:cBhvr>
                                      <p:tavLst>
                                        <p:tav tm="0">
                                          <p:val>
                                            <p:strVal val="0-#ppt_w/2"/>
                                          </p:val>
                                        </p:tav>
                                        <p:tav tm="100000">
                                          <p:val>
                                            <p:strVal val="#ppt_x"/>
                                          </p:val>
                                        </p:tav>
                                      </p:tavLst>
                                    </p:anim>
                                    <p:anim calcmode="lin" valueType="num">
                                      <p:cBhvr additive="base">
                                        <p:cTn id="134" dur="500" fill="hold"/>
                                        <p:tgtEl>
                                          <p:spTgt spid="3">
                                            <p:txEl>
                                              <p:pRg st="11" end="11"/>
                                            </p:txEl>
                                          </p:spTgt>
                                        </p:tgtEl>
                                        <p:attrNameLst>
                                          <p:attrName>ppt_y</p:attrName>
                                        </p:attrNameLst>
                                      </p:cBhvr>
                                      <p:tavLst>
                                        <p:tav tm="0">
                                          <p:val>
                                            <p:strVal val="#ppt_y"/>
                                          </p:val>
                                        </p:tav>
                                        <p:tav tm="100000">
                                          <p:val>
                                            <p:strVal val="#ppt_y"/>
                                          </p:val>
                                        </p:tav>
                                      </p:tavLst>
                                    </p:anim>
                                  </p:childTnLst>
                                </p:cTn>
                              </p:par>
                            </p:childTnLst>
                          </p:cTn>
                        </p:par>
                      </p:childTnLst>
                    </p:cTn>
                  </p:par>
                  <p:par>
                    <p:cTn id="135" fill="hold">
                      <p:stCondLst>
                        <p:cond delay="indefinite"/>
                      </p:stCondLst>
                      <p:childTnLst>
                        <p:par>
                          <p:cTn id="136" fill="hold">
                            <p:stCondLst>
                              <p:cond delay="0"/>
                            </p:stCondLst>
                            <p:childTnLst>
                              <p:par>
                                <p:cTn id="137" presetID="2" presetClass="entr" presetSubtype="8" fill="hold" nodeType="clickEffect">
                                  <p:stCondLst>
                                    <p:cond delay="0"/>
                                  </p:stCondLst>
                                  <p:childTnLst>
                                    <p:set>
                                      <p:cBhvr>
                                        <p:cTn id="138" dur="1" fill="hold">
                                          <p:stCondLst>
                                            <p:cond delay="0"/>
                                          </p:stCondLst>
                                        </p:cTn>
                                        <p:tgtEl>
                                          <p:spTgt spid="3">
                                            <p:txEl>
                                              <p:pRg st="12" end="12"/>
                                            </p:txEl>
                                          </p:spTgt>
                                        </p:tgtEl>
                                        <p:attrNameLst>
                                          <p:attrName>style.visibility</p:attrName>
                                        </p:attrNameLst>
                                      </p:cBhvr>
                                      <p:to>
                                        <p:strVal val="visible"/>
                                      </p:to>
                                    </p:set>
                                    <p:anim calcmode="lin" valueType="num">
                                      <p:cBhvr additive="base">
                                        <p:cTn id="139" dur="500" fill="hold"/>
                                        <p:tgtEl>
                                          <p:spTgt spid="3">
                                            <p:txEl>
                                              <p:pRg st="12" end="12"/>
                                            </p:txEl>
                                          </p:spTgt>
                                        </p:tgtEl>
                                        <p:attrNameLst>
                                          <p:attrName>ppt_x</p:attrName>
                                        </p:attrNameLst>
                                      </p:cBhvr>
                                      <p:tavLst>
                                        <p:tav tm="0">
                                          <p:val>
                                            <p:strVal val="0-#ppt_w/2"/>
                                          </p:val>
                                        </p:tav>
                                        <p:tav tm="100000">
                                          <p:val>
                                            <p:strVal val="#ppt_x"/>
                                          </p:val>
                                        </p:tav>
                                      </p:tavLst>
                                    </p:anim>
                                    <p:anim calcmode="lin" valueType="num">
                                      <p:cBhvr additive="base">
                                        <p:cTn id="140" dur="500" fill="hold"/>
                                        <p:tgtEl>
                                          <p:spTgt spid="3">
                                            <p:txEl>
                                              <p:pRg st="12" end="12"/>
                                            </p:txEl>
                                          </p:spTgt>
                                        </p:tgtEl>
                                        <p:attrNameLst>
                                          <p:attrName>ppt_y</p:attrName>
                                        </p:attrNameLst>
                                      </p:cBhvr>
                                      <p:tavLst>
                                        <p:tav tm="0">
                                          <p:val>
                                            <p:strVal val="#ppt_y"/>
                                          </p:val>
                                        </p:tav>
                                        <p:tav tm="100000">
                                          <p:val>
                                            <p:strVal val="#ppt_y"/>
                                          </p:val>
                                        </p:tav>
                                      </p:tavLst>
                                    </p:anim>
                                  </p:childTnLst>
                                </p:cTn>
                              </p:par>
                            </p:childTnLst>
                          </p:cTn>
                        </p:par>
                      </p:childTnLst>
                    </p:cTn>
                  </p:par>
                  <p:par>
                    <p:cTn id="141" fill="hold">
                      <p:stCondLst>
                        <p:cond delay="indefinite"/>
                      </p:stCondLst>
                      <p:childTnLst>
                        <p:par>
                          <p:cTn id="142" fill="hold">
                            <p:stCondLst>
                              <p:cond delay="0"/>
                            </p:stCondLst>
                            <p:childTnLst>
                              <p:par>
                                <p:cTn id="143" presetID="2" presetClass="entr" presetSubtype="8" fill="hold" nodeType="clickEffect">
                                  <p:stCondLst>
                                    <p:cond delay="0"/>
                                  </p:stCondLst>
                                  <p:childTnLst>
                                    <p:set>
                                      <p:cBhvr>
                                        <p:cTn id="144" dur="1" fill="hold">
                                          <p:stCondLst>
                                            <p:cond delay="0"/>
                                          </p:stCondLst>
                                        </p:cTn>
                                        <p:tgtEl>
                                          <p:spTgt spid="3">
                                            <p:txEl>
                                              <p:pRg st="13" end="13"/>
                                            </p:txEl>
                                          </p:spTgt>
                                        </p:tgtEl>
                                        <p:attrNameLst>
                                          <p:attrName>style.visibility</p:attrName>
                                        </p:attrNameLst>
                                      </p:cBhvr>
                                      <p:to>
                                        <p:strVal val="visible"/>
                                      </p:to>
                                    </p:set>
                                    <p:anim calcmode="lin" valueType="num">
                                      <p:cBhvr additive="base">
                                        <p:cTn id="145" dur="500" fill="hold"/>
                                        <p:tgtEl>
                                          <p:spTgt spid="3">
                                            <p:txEl>
                                              <p:pRg st="13" end="13"/>
                                            </p:txEl>
                                          </p:spTgt>
                                        </p:tgtEl>
                                        <p:attrNameLst>
                                          <p:attrName>ppt_x</p:attrName>
                                        </p:attrNameLst>
                                      </p:cBhvr>
                                      <p:tavLst>
                                        <p:tav tm="0">
                                          <p:val>
                                            <p:strVal val="0-#ppt_w/2"/>
                                          </p:val>
                                        </p:tav>
                                        <p:tav tm="100000">
                                          <p:val>
                                            <p:strVal val="#ppt_x"/>
                                          </p:val>
                                        </p:tav>
                                      </p:tavLst>
                                    </p:anim>
                                    <p:anim calcmode="lin" valueType="num">
                                      <p:cBhvr additive="base">
                                        <p:cTn id="146" dur="500" fill="hold"/>
                                        <p:tgtEl>
                                          <p:spTgt spid="3">
                                            <p:txEl>
                                              <p:pRg st="13" end="13"/>
                                            </p:txEl>
                                          </p:spTgt>
                                        </p:tgtEl>
                                        <p:attrNameLst>
                                          <p:attrName>ppt_y</p:attrName>
                                        </p:attrNameLst>
                                      </p:cBhvr>
                                      <p:tavLst>
                                        <p:tav tm="0">
                                          <p:val>
                                            <p:strVal val="#ppt_y"/>
                                          </p:val>
                                        </p:tav>
                                        <p:tav tm="100000">
                                          <p:val>
                                            <p:strVal val="#ppt_y"/>
                                          </p:val>
                                        </p:tav>
                                      </p:tavLst>
                                    </p:anim>
                                  </p:childTnLst>
                                </p:cTn>
                              </p:par>
                            </p:childTnLst>
                          </p:cTn>
                        </p:par>
                      </p:childTnLst>
                    </p:cTn>
                  </p:par>
                  <p:par>
                    <p:cTn id="147" fill="hold">
                      <p:stCondLst>
                        <p:cond delay="indefinite"/>
                      </p:stCondLst>
                      <p:childTnLst>
                        <p:par>
                          <p:cTn id="148" fill="hold">
                            <p:stCondLst>
                              <p:cond delay="0"/>
                            </p:stCondLst>
                            <p:childTnLst>
                              <p:par>
                                <p:cTn id="149" presetID="2" presetClass="entr" presetSubtype="8" fill="hold" nodeType="clickEffect">
                                  <p:stCondLst>
                                    <p:cond delay="0"/>
                                  </p:stCondLst>
                                  <p:childTnLst>
                                    <p:set>
                                      <p:cBhvr>
                                        <p:cTn id="150" dur="1" fill="hold">
                                          <p:stCondLst>
                                            <p:cond delay="0"/>
                                          </p:stCondLst>
                                        </p:cTn>
                                        <p:tgtEl>
                                          <p:spTgt spid="3">
                                            <p:txEl>
                                              <p:pRg st="15" end="15"/>
                                            </p:txEl>
                                          </p:spTgt>
                                        </p:tgtEl>
                                        <p:attrNameLst>
                                          <p:attrName>style.visibility</p:attrName>
                                        </p:attrNameLst>
                                      </p:cBhvr>
                                      <p:to>
                                        <p:strVal val="visible"/>
                                      </p:to>
                                    </p:set>
                                    <p:anim calcmode="lin" valueType="num">
                                      <p:cBhvr additive="base">
                                        <p:cTn id="151" dur="500" fill="hold"/>
                                        <p:tgtEl>
                                          <p:spTgt spid="3">
                                            <p:txEl>
                                              <p:pRg st="15" end="15"/>
                                            </p:txEl>
                                          </p:spTgt>
                                        </p:tgtEl>
                                        <p:attrNameLst>
                                          <p:attrName>ppt_x</p:attrName>
                                        </p:attrNameLst>
                                      </p:cBhvr>
                                      <p:tavLst>
                                        <p:tav tm="0">
                                          <p:val>
                                            <p:strVal val="0-#ppt_w/2"/>
                                          </p:val>
                                        </p:tav>
                                        <p:tav tm="100000">
                                          <p:val>
                                            <p:strVal val="#ppt_x"/>
                                          </p:val>
                                        </p:tav>
                                      </p:tavLst>
                                    </p:anim>
                                    <p:anim calcmode="lin" valueType="num">
                                      <p:cBhvr additive="base">
                                        <p:cTn id="152" dur="500" fill="hold"/>
                                        <p:tgtEl>
                                          <p:spTgt spid="3">
                                            <p:txEl>
                                              <p:pRg st="15" end="15"/>
                                            </p:txEl>
                                          </p:spTgt>
                                        </p:tgtEl>
                                        <p:attrNameLst>
                                          <p:attrName>ppt_y</p:attrName>
                                        </p:attrNameLst>
                                      </p:cBhvr>
                                      <p:tavLst>
                                        <p:tav tm="0">
                                          <p:val>
                                            <p:strVal val="#ppt_y"/>
                                          </p:val>
                                        </p:tav>
                                        <p:tav tm="100000">
                                          <p:val>
                                            <p:strVal val="#ppt_y"/>
                                          </p:val>
                                        </p:tav>
                                      </p:tavLst>
                                    </p:anim>
                                  </p:childTnLst>
                                </p:cTn>
                              </p:par>
                            </p:childTnLst>
                          </p:cTn>
                        </p:par>
                      </p:childTnLst>
                    </p:cTn>
                  </p:par>
                  <p:par>
                    <p:cTn id="153" fill="hold">
                      <p:stCondLst>
                        <p:cond delay="indefinite"/>
                      </p:stCondLst>
                      <p:childTnLst>
                        <p:par>
                          <p:cTn id="154" fill="hold">
                            <p:stCondLst>
                              <p:cond delay="0"/>
                            </p:stCondLst>
                            <p:childTnLst>
                              <p:par>
                                <p:cTn id="155" presetID="2" presetClass="entr" presetSubtype="8" fill="hold" nodeType="clickEffect">
                                  <p:stCondLst>
                                    <p:cond delay="0"/>
                                  </p:stCondLst>
                                  <p:childTnLst>
                                    <p:set>
                                      <p:cBhvr>
                                        <p:cTn id="156" dur="1" fill="hold">
                                          <p:stCondLst>
                                            <p:cond delay="0"/>
                                          </p:stCondLst>
                                        </p:cTn>
                                        <p:tgtEl>
                                          <p:spTgt spid="37"/>
                                        </p:tgtEl>
                                        <p:attrNameLst>
                                          <p:attrName>style.visibility</p:attrName>
                                        </p:attrNameLst>
                                      </p:cBhvr>
                                      <p:to>
                                        <p:strVal val="visible"/>
                                      </p:to>
                                    </p:set>
                                    <p:anim calcmode="lin" valueType="num">
                                      <p:cBhvr additive="base">
                                        <p:cTn id="157" dur="500" fill="hold"/>
                                        <p:tgtEl>
                                          <p:spTgt spid="37"/>
                                        </p:tgtEl>
                                        <p:attrNameLst>
                                          <p:attrName>ppt_x</p:attrName>
                                        </p:attrNameLst>
                                      </p:cBhvr>
                                      <p:tavLst>
                                        <p:tav tm="0">
                                          <p:val>
                                            <p:strVal val="0-#ppt_w/2"/>
                                          </p:val>
                                        </p:tav>
                                        <p:tav tm="100000">
                                          <p:val>
                                            <p:strVal val="#ppt_x"/>
                                          </p:val>
                                        </p:tav>
                                      </p:tavLst>
                                    </p:anim>
                                    <p:anim calcmode="lin" valueType="num">
                                      <p:cBhvr additive="base">
                                        <p:cTn id="158" dur="500" fill="hold"/>
                                        <p:tgtEl>
                                          <p:spTgt spid="37"/>
                                        </p:tgtEl>
                                        <p:attrNameLst>
                                          <p:attrName>ppt_y</p:attrName>
                                        </p:attrNameLst>
                                      </p:cBhvr>
                                      <p:tavLst>
                                        <p:tav tm="0">
                                          <p:val>
                                            <p:strVal val="#ppt_y"/>
                                          </p:val>
                                        </p:tav>
                                        <p:tav tm="100000">
                                          <p:val>
                                            <p:strVal val="#ppt_y"/>
                                          </p:val>
                                        </p:tav>
                                      </p:tavLst>
                                    </p:anim>
                                  </p:childTnLst>
                                </p:cTn>
                              </p:par>
                            </p:childTnLst>
                          </p:cTn>
                        </p:par>
                      </p:childTnLst>
                    </p:cTn>
                  </p:par>
                  <p:par>
                    <p:cTn id="159" fill="hold">
                      <p:stCondLst>
                        <p:cond delay="indefinite"/>
                      </p:stCondLst>
                      <p:childTnLst>
                        <p:par>
                          <p:cTn id="160" fill="hold">
                            <p:stCondLst>
                              <p:cond delay="0"/>
                            </p:stCondLst>
                            <p:childTnLst>
                              <p:par>
                                <p:cTn id="161" presetID="2" presetClass="entr" presetSubtype="8" fill="hold" nodeType="clickEffect">
                                  <p:stCondLst>
                                    <p:cond delay="0"/>
                                  </p:stCondLst>
                                  <p:childTnLst>
                                    <p:set>
                                      <p:cBhvr>
                                        <p:cTn id="162" dur="1" fill="hold">
                                          <p:stCondLst>
                                            <p:cond delay="0"/>
                                          </p:stCondLst>
                                        </p:cTn>
                                        <p:tgtEl>
                                          <p:spTgt spid="39"/>
                                        </p:tgtEl>
                                        <p:attrNameLst>
                                          <p:attrName>style.visibility</p:attrName>
                                        </p:attrNameLst>
                                      </p:cBhvr>
                                      <p:to>
                                        <p:strVal val="visible"/>
                                      </p:to>
                                    </p:set>
                                    <p:anim calcmode="lin" valueType="num">
                                      <p:cBhvr additive="base">
                                        <p:cTn id="163" dur="500" fill="hold"/>
                                        <p:tgtEl>
                                          <p:spTgt spid="39"/>
                                        </p:tgtEl>
                                        <p:attrNameLst>
                                          <p:attrName>ppt_x</p:attrName>
                                        </p:attrNameLst>
                                      </p:cBhvr>
                                      <p:tavLst>
                                        <p:tav tm="0">
                                          <p:val>
                                            <p:strVal val="0-#ppt_w/2"/>
                                          </p:val>
                                        </p:tav>
                                        <p:tav tm="100000">
                                          <p:val>
                                            <p:strVal val="#ppt_x"/>
                                          </p:val>
                                        </p:tav>
                                      </p:tavLst>
                                    </p:anim>
                                    <p:anim calcmode="lin" valueType="num">
                                      <p:cBhvr additive="base">
                                        <p:cTn id="164"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165" fill="hold">
                      <p:stCondLst>
                        <p:cond delay="indefinite"/>
                      </p:stCondLst>
                      <p:childTnLst>
                        <p:par>
                          <p:cTn id="166" fill="hold">
                            <p:stCondLst>
                              <p:cond delay="0"/>
                            </p:stCondLst>
                            <p:childTnLst>
                              <p:par>
                                <p:cTn id="167" presetID="2" presetClass="entr" presetSubtype="8" fill="hold" nodeType="clickEffect">
                                  <p:stCondLst>
                                    <p:cond delay="0"/>
                                  </p:stCondLst>
                                  <p:childTnLst>
                                    <p:set>
                                      <p:cBhvr>
                                        <p:cTn id="168" dur="1" fill="hold">
                                          <p:stCondLst>
                                            <p:cond delay="0"/>
                                          </p:stCondLst>
                                        </p:cTn>
                                        <p:tgtEl>
                                          <p:spTgt spid="41"/>
                                        </p:tgtEl>
                                        <p:attrNameLst>
                                          <p:attrName>style.visibility</p:attrName>
                                        </p:attrNameLst>
                                      </p:cBhvr>
                                      <p:to>
                                        <p:strVal val="visible"/>
                                      </p:to>
                                    </p:set>
                                    <p:anim calcmode="lin" valueType="num">
                                      <p:cBhvr additive="base">
                                        <p:cTn id="169" dur="500" fill="hold"/>
                                        <p:tgtEl>
                                          <p:spTgt spid="41"/>
                                        </p:tgtEl>
                                        <p:attrNameLst>
                                          <p:attrName>ppt_x</p:attrName>
                                        </p:attrNameLst>
                                      </p:cBhvr>
                                      <p:tavLst>
                                        <p:tav tm="0">
                                          <p:val>
                                            <p:strVal val="0-#ppt_w/2"/>
                                          </p:val>
                                        </p:tav>
                                        <p:tav tm="100000">
                                          <p:val>
                                            <p:strVal val="#ppt_x"/>
                                          </p:val>
                                        </p:tav>
                                      </p:tavLst>
                                    </p:anim>
                                    <p:anim calcmode="lin" valueType="num">
                                      <p:cBhvr additive="base">
                                        <p:cTn id="170" dur="500" fill="hold"/>
                                        <p:tgtEl>
                                          <p:spTgt spid="41"/>
                                        </p:tgtEl>
                                        <p:attrNameLst>
                                          <p:attrName>ppt_y</p:attrName>
                                        </p:attrNameLst>
                                      </p:cBhvr>
                                      <p:tavLst>
                                        <p:tav tm="0">
                                          <p:val>
                                            <p:strVal val="#ppt_y"/>
                                          </p:val>
                                        </p:tav>
                                        <p:tav tm="100000">
                                          <p:val>
                                            <p:strVal val="#ppt_y"/>
                                          </p:val>
                                        </p:tav>
                                      </p:tavLst>
                                    </p:anim>
                                  </p:childTnLst>
                                </p:cTn>
                              </p:par>
                            </p:childTnLst>
                          </p:cTn>
                        </p:par>
                      </p:childTnLst>
                    </p:cTn>
                  </p:par>
                  <p:par>
                    <p:cTn id="171" fill="hold">
                      <p:stCondLst>
                        <p:cond delay="indefinite"/>
                      </p:stCondLst>
                      <p:childTnLst>
                        <p:par>
                          <p:cTn id="172" fill="hold">
                            <p:stCondLst>
                              <p:cond delay="0"/>
                            </p:stCondLst>
                            <p:childTnLst>
                              <p:par>
                                <p:cTn id="173" presetID="2" presetClass="entr" presetSubtype="8" fill="hold" nodeType="clickEffect">
                                  <p:stCondLst>
                                    <p:cond delay="0"/>
                                  </p:stCondLst>
                                  <p:childTnLst>
                                    <p:set>
                                      <p:cBhvr>
                                        <p:cTn id="174" dur="1" fill="hold">
                                          <p:stCondLst>
                                            <p:cond delay="0"/>
                                          </p:stCondLst>
                                        </p:cTn>
                                        <p:tgtEl>
                                          <p:spTgt spid="43"/>
                                        </p:tgtEl>
                                        <p:attrNameLst>
                                          <p:attrName>style.visibility</p:attrName>
                                        </p:attrNameLst>
                                      </p:cBhvr>
                                      <p:to>
                                        <p:strVal val="visible"/>
                                      </p:to>
                                    </p:set>
                                    <p:anim calcmode="lin" valueType="num">
                                      <p:cBhvr additive="base">
                                        <p:cTn id="175" dur="500" fill="hold"/>
                                        <p:tgtEl>
                                          <p:spTgt spid="43"/>
                                        </p:tgtEl>
                                        <p:attrNameLst>
                                          <p:attrName>ppt_x</p:attrName>
                                        </p:attrNameLst>
                                      </p:cBhvr>
                                      <p:tavLst>
                                        <p:tav tm="0">
                                          <p:val>
                                            <p:strVal val="0-#ppt_w/2"/>
                                          </p:val>
                                        </p:tav>
                                        <p:tav tm="100000">
                                          <p:val>
                                            <p:strVal val="#ppt_x"/>
                                          </p:val>
                                        </p:tav>
                                      </p:tavLst>
                                    </p:anim>
                                    <p:anim calcmode="lin" valueType="num">
                                      <p:cBhvr additive="base">
                                        <p:cTn id="176" dur="500" fill="hold"/>
                                        <p:tgtEl>
                                          <p:spTgt spid="43"/>
                                        </p:tgtEl>
                                        <p:attrNameLst>
                                          <p:attrName>ppt_y</p:attrName>
                                        </p:attrNameLst>
                                      </p:cBhvr>
                                      <p:tavLst>
                                        <p:tav tm="0">
                                          <p:val>
                                            <p:strVal val="#ppt_y"/>
                                          </p:val>
                                        </p:tav>
                                        <p:tav tm="100000">
                                          <p:val>
                                            <p:strVal val="#ppt_y"/>
                                          </p:val>
                                        </p:tav>
                                      </p:tavLst>
                                    </p:anim>
                                  </p:childTnLst>
                                </p:cTn>
                              </p:par>
                            </p:childTnLst>
                          </p:cTn>
                        </p:par>
                      </p:childTnLst>
                    </p:cTn>
                  </p:par>
                  <p:par>
                    <p:cTn id="177" fill="hold">
                      <p:stCondLst>
                        <p:cond delay="indefinite"/>
                      </p:stCondLst>
                      <p:childTnLst>
                        <p:par>
                          <p:cTn id="178" fill="hold">
                            <p:stCondLst>
                              <p:cond delay="0"/>
                            </p:stCondLst>
                            <p:childTnLst>
                              <p:par>
                                <p:cTn id="179" presetID="2" presetClass="entr" presetSubtype="8" fill="hold" nodeType="clickEffect">
                                  <p:stCondLst>
                                    <p:cond delay="0"/>
                                  </p:stCondLst>
                                  <p:childTnLst>
                                    <p:set>
                                      <p:cBhvr>
                                        <p:cTn id="180" dur="1" fill="hold">
                                          <p:stCondLst>
                                            <p:cond delay="0"/>
                                          </p:stCondLst>
                                        </p:cTn>
                                        <p:tgtEl>
                                          <p:spTgt spid="46"/>
                                        </p:tgtEl>
                                        <p:attrNameLst>
                                          <p:attrName>style.visibility</p:attrName>
                                        </p:attrNameLst>
                                      </p:cBhvr>
                                      <p:to>
                                        <p:strVal val="visible"/>
                                      </p:to>
                                    </p:set>
                                    <p:anim calcmode="lin" valueType="num">
                                      <p:cBhvr additive="base">
                                        <p:cTn id="181" dur="500" fill="hold"/>
                                        <p:tgtEl>
                                          <p:spTgt spid="46"/>
                                        </p:tgtEl>
                                        <p:attrNameLst>
                                          <p:attrName>ppt_x</p:attrName>
                                        </p:attrNameLst>
                                      </p:cBhvr>
                                      <p:tavLst>
                                        <p:tav tm="0">
                                          <p:val>
                                            <p:strVal val="0-#ppt_w/2"/>
                                          </p:val>
                                        </p:tav>
                                        <p:tav tm="100000">
                                          <p:val>
                                            <p:strVal val="#ppt_x"/>
                                          </p:val>
                                        </p:tav>
                                      </p:tavLst>
                                    </p:anim>
                                    <p:anim calcmode="lin" valueType="num">
                                      <p:cBhvr additive="base">
                                        <p:cTn id="182" dur="500" fill="hold"/>
                                        <p:tgtEl>
                                          <p:spTgt spid="46"/>
                                        </p:tgtEl>
                                        <p:attrNameLst>
                                          <p:attrName>ppt_y</p:attrName>
                                        </p:attrNameLst>
                                      </p:cBhvr>
                                      <p:tavLst>
                                        <p:tav tm="0">
                                          <p:val>
                                            <p:strVal val="#ppt_y"/>
                                          </p:val>
                                        </p:tav>
                                        <p:tav tm="100000">
                                          <p:val>
                                            <p:strVal val="#ppt_y"/>
                                          </p:val>
                                        </p:tav>
                                      </p:tavLst>
                                    </p:anim>
                                  </p:childTnLst>
                                </p:cTn>
                              </p:par>
                            </p:childTnLst>
                          </p:cTn>
                        </p:par>
                      </p:childTnLst>
                    </p:cTn>
                  </p:par>
                  <p:par>
                    <p:cTn id="183" fill="hold">
                      <p:stCondLst>
                        <p:cond delay="indefinite"/>
                      </p:stCondLst>
                      <p:childTnLst>
                        <p:par>
                          <p:cTn id="184" fill="hold">
                            <p:stCondLst>
                              <p:cond delay="0"/>
                            </p:stCondLst>
                            <p:childTnLst>
                              <p:par>
                                <p:cTn id="185" presetID="2" presetClass="entr" presetSubtype="8" fill="hold" nodeType="clickEffect">
                                  <p:stCondLst>
                                    <p:cond delay="0"/>
                                  </p:stCondLst>
                                  <p:childTnLst>
                                    <p:set>
                                      <p:cBhvr>
                                        <p:cTn id="186" dur="1" fill="hold">
                                          <p:stCondLst>
                                            <p:cond delay="0"/>
                                          </p:stCondLst>
                                        </p:cTn>
                                        <p:tgtEl>
                                          <p:spTgt spid="49"/>
                                        </p:tgtEl>
                                        <p:attrNameLst>
                                          <p:attrName>style.visibility</p:attrName>
                                        </p:attrNameLst>
                                      </p:cBhvr>
                                      <p:to>
                                        <p:strVal val="visible"/>
                                      </p:to>
                                    </p:set>
                                    <p:anim calcmode="lin" valueType="num">
                                      <p:cBhvr additive="base">
                                        <p:cTn id="187" dur="500" fill="hold"/>
                                        <p:tgtEl>
                                          <p:spTgt spid="49"/>
                                        </p:tgtEl>
                                        <p:attrNameLst>
                                          <p:attrName>ppt_x</p:attrName>
                                        </p:attrNameLst>
                                      </p:cBhvr>
                                      <p:tavLst>
                                        <p:tav tm="0">
                                          <p:val>
                                            <p:strVal val="0-#ppt_w/2"/>
                                          </p:val>
                                        </p:tav>
                                        <p:tav tm="100000">
                                          <p:val>
                                            <p:strVal val="#ppt_x"/>
                                          </p:val>
                                        </p:tav>
                                      </p:tavLst>
                                    </p:anim>
                                    <p:anim calcmode="lin" valueType="num">
                                      <p:cBhvr additive="base">
                                        <p:cTn id="188" dur="500" fill="hold"/>
                                        <p:tgtEl>
                                          <p:spTgt spid="49"/>
                                        </p:tgtEl>
                                        <p:attrNameLst>
                                          <p:attrName>ppt_y</p:attrName>
                                        </p:attrNameLst>
                                      </p:cBhvr>
                                      <p:tavLst>
                                        <p:tav tm="0">
                                          <p:val>
                                            <p:strVal val="#ppt_y"/>
                                          </p:val>
                                        </p:tav>
                                        <p:tav tm="100000">
                                          <p:val>
                                            <p:strVal val="#ppt_y"/>
                                          </p:val>
                                        </p:tav>
                                      </p:tavLst>
                                    </p:anim>
                                  </p:childTnLst>
                                </p:cTn>
                              </p:par>
                            </p:childTnLst>
                          </p:cTn>
                        </p:par>
                      </p:childTnLst>
                    </p:cTn>
                  </p:par>
                  <p:par>
                    <p:cTn id="189" fill="hold">
                      <p:stCondLst>
                        <p:cond delay="indefinite"/>
                      </p:stCondLst>
                      <p:childTnLst>
                        <p:par>
                          <p:cTn id="190" fill="hold">
                            <p:stCondLst>
                              <p:cond delay="0"/>
                            </p:stCondLst>
                            <p:childTnLst>
                              <p:par>
                                <p:cTn id="191" presetID="2" presetClass="entr" presetSubtype="8" fill="hold" nodeType="clickEffect">
                                  <p:stCondLst>
                                    <p:cond delay="0"/>
                                  </p:stCondLst>
                                  <p:childTnLst>
                                    <p:set>
                                      <p:cBhvr>
                                        <p:cTn id="192" dur="1" fill="hold">
                                          <p:stCondLst>
                                            <p:cond delay="0"/>
                                          </p:stCondLst>
                                        </p:cTn>
                                        <p:tgtEl>
                                          <p:spTgt spid="3">
                                            <p:txEl>
                                              <p:pRg st="1" end="1"/>
                                            </p:txEl>
                                          </p:spTgt>
                                        </p:tgtEl>
                                        <p:attrNameLst>
                                          <p:attrName>style.visibility</p:attrName>
                                        </p:attrNameLst>
                                      </p:cBhvr>
                                      <p:to>
                                        <p:strVal val="visible"/>
                                      </p:to>
                                    </p:set>
                                    <p:anim calcmode="lin" valueType="num">
                                      <p:cBhvr additive="base">
                                        <p:cTn id="19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9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95" fill="hold">
                      <p:stCondLst>
                        <p:cond delay="indefinite"/>
                      </p:stCondLst>
                      <p:childTnLst>
                        <p:par>
                          <p:cTn id="196" fill="hold">
                            <p:stCondLst>
                              <p:cond delay="0"/>
                            </p:stCondLst>
                            <p:childTnLst>
                              <p:par>
                                <p:cTn id="197" presetID="2" presetClass="entr" presetSubtype="8" fill="hold" nodeType="clickEffect">
                                  <p:stCondLst>
                                    <p:cond delay="0"/>
                                  </p:stCondLst>
                                  <p:childTnLst>
                                    <p:set>
                                      <p:cBhvr>
                                        <p:cTn id="198" dur="1" fill="hold">
                                          <p:stCondLst>
                                            <p:cond delay="0"/>
                                          </p:stCondLst>
                                        </p:cTn>
                                        <p:tgtEl>
                                          <p:spTgt spid="33"/>
                                        </p:tgtEl>
                                        <p:attrNameLst>
                                          <p:attrName>style.visibility</p:attrName>
                                        </p:attrNameLst>
                                      </p:cBhvr>
                                      <p:to>
                                        <p:strVal val="visible"/>
                                      </p:to>
                                    </p:set>
                                    <p:anim calcmode="lin" valueType="num">
                                      <p:cBhvr additive="base">
                                        <p:cTn id="199" dur="500" fill="hold"/>
                                        <p:tgtEl>
                                          <p:spTgt spid="33"/>
                                        </p:tgtEl>
                                        <p:attrNameLst>
                                          <p:attrName>ppt_x</p:attrName>
                                        </p:attrNameLst>
                                      </p:cBhvr>
                                      <p:tavLst>
                                        <p:tav tm="0">
                                          <p:val>
                                            <p:strVal val="0-#ppt_w/2"/>
                                          </p:val>
                                        </p:tav>
                                        <p:tav tm="100000">
                                          <p:val>
                                            <p:strVal val="#ppt_x"/>
                                          </p:val>
                                        </p:tav>
                                      </p:tavLst>
                                    </p:anim>
                                    <p:anim calcmode="lin" valueType="num">
                                      <p:cBhvr additive="base">
                                        <p:cTn id="200" dur="500" fill="hold"/>
                                        <p:tgtEl>
                                          <p:spTgt spid="33"/>
                                        </p:tgtEl>
                                        <p:attrNameLst>
                                          <p:attrName>ppt_y</p:attrName>
                                        </p:attrNameLst>
                                      </p:cBhvr>
                                      <p:tavLst>
                                        <p:tav tm="0">
                                          <p:val>
                                            <p:strVal val="#ppt_y"/>
                                          </p:val>
                                        </p:tav>
                                        <p:tav tm="100000">
                                          <p:val>
                                            <p:strVal val="#ppt_y"/>
                                          </p:val>
                                        </p:tav>
                                      </p:tavLst>
                                    </p:anim>
                                  </p:childTnLst>
                                </p:cTn>
                              </p:par>
                            </p:childTnLst>
                          </p:cTn>
                        </p:par>
                      </p:childTnLst>
                    </p:cTn>
                  </p:par>
                  <p:par>
                    <p:cTn id="201" fill="hold">
                      <p:stCondLst>
                        <p:cond delay="indefinite"/>
                      </p:stCondLst>
                      <p:childTnLst>
                        <p:par>
                          <p:cTn id="202" fill="hold">
                            <p:stCondLst>
                              <p:cond delay="0"/>
                            </p:stCondLst>
                            <p:childTnLst>
                              <p:par>
                                <p:cTn id="203" presetID="2" presetClass="entr" presetSubtype="8" fill="hold" nodeType="clickEffect">
                                  <p:stCondLst>
                                    <p:cond delay="0"/>
                                  </p:stCondLst>
                                  <p:childTnLst>
                                    <p:set>
                                      <p:cBhvr>
                                        <p:cTn id="204" dur="1" fill="hold">
                                          <p:stCondLst>
                                            <p:cond delay="0"/>
                                          </p:stCondLst>
                                        </p:cTn>
                                        <p:tgtEl>
                                          <p:spTgt spid="34"/>
                                        </p:tgtEl>
                                        <p:attrNameLst>
                                          <p:attrName>style.visibility</p:attrName>
                                        </p:attrNameLst>
                                      </p:cBhvr>
                                      <p:to>
                                        <p:strVal val="visible"/>
                                      </p:to>
                                    </p:set>
                                    <p:anim calcmode="lin" valueType="num">
                                      <p:cBhvr additive="base">
                                        <p:cTn id="205" dur="500" fill="hold"/>
                                        <p:tgtEl>
                                          <p:spTgt spid="34"/>
                                        </p:tgtEl>
                                        <p:attrNameLst>
                                          <p:attrName>ppt_x</p:attrName>
                                        </p:attrNameLst>
                                      </p:cBhvr>
                                      <p:tavLst>
                                        <p:tav tm="0">
                                          <p:val>
                                            <p:strVal val="0-#ppt_w/2"/>
                                          </p:val>
                                        </p:tav>
                                        <p:tav tm="100000">
                                          <p:val>
                                            <p:strVal val="#ppt_x"/>
                                          </p:val>
                                        </p:tav>
                                      </p:tavLst>
                                    </p:anim>
                                    <p:anim calcmode="lin" valueType="num">
                                      <p:cBhvr additive="base">
                                        <p:cTn id="206" dur="500" fill="hold"/>
                                        <p:tgtEl>
                                          <p:spTgt spid="34"/>
                                        </p:tgtEl>
                                        <p:attrNameLst>
                                          <p:attrName>ppt_y</p:attrName>
                                        </p:attrNameLst>
                                      </p:cBhvr>
                                      <p:tavLst>
                                        <p:tav tm="0">
                                          <p:val>
                                            <p:strVal val="#ppt_y"/>
                                          </p:val>
                                        </p:tav>
                                        <p:tav tm="100000">
                                          <p:val>
                                            <p:strVal val="#ppt_y"/>
                                          </p:val>
                                        </p:tav>
                                      </p:tavLst>
                                    </p:anim>
                                  </p:childTnLst>
                                </p:cTn>
                              </p:par>
                            </p:childTnLst>
                          </p:cTn>
                        </p:par>
                      </p:childTnLst>
                    </p:cTn>
                  </p:par>
                  <p:par>
                    <p:cTn id="207" fill="hold">
                      <p:stCondLst>
                        <p:cond delay="indefinite"/>
                      </p:stCondLst>
                      <p:childTnLst>
                        <p:par>
                          <p:cTn id="208" fill="hold">
                            <p:stCondLst>
                              <p:cond delay="0"/>
                            </p:stCondLst>
                            <p:childTnLst>
                              <p:par>
                                <p:cTn id="209" presetID="2" presetClass="entr" presetSubtype="8" fill="hold" nodeType="clickEffect">
                                  <p:stCondLst>
                                    <p:cond delay="0"/>
                                  </p:stCondLst>
                                  <p:childTnLst>
                                    <p:set>
                                      <p:cBhvr>
                                        <p:cTn id="210" dur="1" fill="hold">
                                          <p:stCondLst>
                                            <p:cond delay="0"/>
                                          </p:stCondLst>
                                        </p:cTn>
                                        <p:tgtEl>
                                          <p:spTgt spid="36"/>
                                        </p:tgtEl>
                                        <p:attrNameLst>
                                          <p:attrName>style.visibility</p:attrName>
                                        </p:attrNameLst>
                                      </p:cBhvr>
                                      <p:to>
                                        <p:strVal val="visible"/>
                                      </p:to>
                                    </p:set>
                                    <p:anim calcmode="lin" valueType="num">
                                      <p:cBhvr additive="base">
                                        <p:cTn id="211" dur="500" fill="hold"/>
                                        <p:tgtEl>
                                          <p:spTgt spid="36"/>
                                        </p:tgtEl>
                                        <p:attrNameLst>
                                          <p:attrName>ppt_x</p:attrName>
                                        </p:attrNameLst>
                                      </p:cBhvr>
                                      <p:tavLst>
                                        <p:tav tm="0">
                                          <p:val>
                                            <p:strVal val="0-#ppt_w/2"/>
                                          </p:val>
                                        </p:tav>
                                        <p:tav tm="100000">
                                          <p:val>
                                            <p:strVal val="#ppt_x"/>
                                          </p:val>
                                        </p:tav>
                                      </p:tavLst>
                                    </p:anim>
                                    <p:anim calcmode="lin" valueType="num">
                                      <p:cBhvr additive="base">
                                        <p:cTn id="212" dur="500" fill="hold"/>
                                        <p:tgtEl>
                                          <p:spTgt spid="36"/>
                                        </p:tgtEl>
                                        <p:attrNameLst>
                                          <p:attrName>ppt_y</p:attrName>
                                        </p:attrNameLst>
                                      </p:cBhvr>
                                      <p:tavLst>
                                        <p:tav tm="0">
                                          <p:val>
                                            <p:strVal val="#ppt_y"/>
                                          </p:val>
                                        </p:tav>
                                        <p:tav tm="100000">
                                          <p:val>
                                            <p:strVal val="#ppt_y"/>
                                          </p:val>
                                        </p:tav>
                                      </p:tavLst>
                                    </p:anim>
                                  </p:childTnLst>
                                </p:cTn>
                              </p:par>
                            </p:childTnLst>
                          </p:cTn>
                        </p:par>
                      </p:childTnLst>
                    </p:cTn>
                  </p:par>
                  <p:par>
                    <p:cTn id="213" fill="hold">
                      <p:stCondLst>
                        <p:cond delay="indefinite"/>
                      </p:stCondLst>
                      <p:childTnLst>
                        <p:par>
                          <p:cTn id="214" fill="hold">
                            <p:stCondLst>
                              <p:cond delay="0"/>
                            </p:stCondLst>
                            <p:childTnLst>
                              <p:par>
                                <p:cTn id="215" presetID="2" presetClass="entr" presetSubtype="8" fill="hold" nodeType="clickEffect">
                                  <p:stCondLst>
                                    <p:cond delay="0"/>
                                  </p:stCondLst>
                                  <p:childTnLst>
                                    <p:set>
                                      <p:cBhvr>
                                        <p:cTn id="216" dur="1" fill="hold">
                                          <p:stCondLst>
                                            <p:cond delay="0"/>
                                          </p:stCondLst>
                                        </p:cTn>
                                        <p:tgtEl>
                                          <p:spTgt spid="3">
                                            <p:txEl>
                                              <p:pRg st="0" end="0"/>
                                            </p:txEl>
                                          </p:spTgt>
                                        </p:tgtEl>
                                        <p:attrNameLst>
                                          <p:attrName>style.visibility</p:attrName>
                                        </p:attrNameLst>
                                      </p:cBhvr>
                                      <p:to>
                                        <p:strVal val="visible"/>
                                      </p:to>
                                    </p:set>
                                    <p:anim calcmode="lin" valueType="num">
                                      <p:cBhvr additive="base">
                                        <p:cTn id="21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21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P spid="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marL="457200" lvl="0" indent="-457200">
              <a:buFont typeface="+mj-lt"/>
              <a:buAutoNum type="arabicPeriod" startAt="6"/>
            </a:pPr>
            <a:r>
              <a:rPr lang="en-US" dirty="0" smtClean="0"/>
              <a:t>Notice that one development cycle (which ends in the release of a system into production) is composed of many iterations.</a:t>
            </a:r>
          </a:p>
          <a:p>
            <a:r>
              <a:rPr lang="en-US" b="1" dirty="0" smtClean="0"/>
              <a:t>INCEPTION: </a:t>
            </a:r>
            <a:endParaRPr lang="en-US" dirty="0" smtClean="0"/>
          </a:p>
          <a:p>
            <a:pPr marL="457200" lvl="0" indent="-457200">
              <a:buFont typeface="+mj-lt"/>
              <a:buAutoNum type="arabicPeriod"/>
            </a:pPr>
            <a:r>
              <a:rPr lang="en-US" sz="1800" dirty="0" smtClean="0"/>
              <a:t>Inception is the initial short step to establish a common vision and scope for the project.</a:t>
            </a:r>
          </a:p>
          <a:p>
            <a:pPr marL="457200" indent="-457200">
              <a:buFont typeface="+mj-lt"/>
              <a:buAutoNum type="arabicPeriod"/>
            </a:pPr>
            <a:r>
              <a:rPr lang="en-US" sz="1800" dirty="0" smtClean="0"/>
              <a:t>It will include analysis of perhaps 10% of the use cases, analysis of the critical non-functional requirement, creation of the business case and preparation of the development environment.</a:t>
            </a:r>
          </a:p>
          <a:p>
            <a:pPr marL="457200" lvl="0" indent="-457200">
              <a:buFont typeface="+mj-lt"/>
              <a:buAutoNum type="arabicPeriod"/>
            </a:pPr>
            <a:r>
              <a:rPr lang="en-US" sz="1800" dirty="0" smtClean="0"/>
              <a:t>The inception phase should be relatively short for most projects, such as one or a few weeks long.</a:t>
            </a:r>
          </a:p>
          <a:p>
            <a:pPr marL="457200" lvl="0" indent="-457200">
              <a:buFont typeface="+mj-lt"/>
              <a:buAutoNum type="arabicPeriod"/>
            </a:pPr>
            <a:r>
              <a:rPr lang="en-US" sz="1800" dirty="0" smtClean="0"/>
              <a:t>Some likely activities and artifacts in inception include:</a:t>
            </a:r>
          </a:p>
          <a:p>
            <a:pPr marL="857250" lvl="1" indent="-457200">
              <a:buFont typeface="+mj-lt"/>
              <a:buAutoNum type="alphaLcParenR"/>
            </a:pPr>
            <a:r>
              <a:rPr lang="en-US" sz="1800" dirty="0" smtClean="0"/>
              <a:t>a short requirements workshop</a:t>
            </a:r>
          </a:p>
          <a:p>
            <a:pPr marL="914400" lvl="1" indent="-457200">
              <a:buFont typeface="+mj-lt"/>
              <a:buAutoNum type="alphaLcParenR"/>
            </a:pPr>
            <a:r>
              <a:rPr lang="en-US" sz="1800" dirty="0" smtClean="0"/>
              <a:t>most actors, goals, and use cases named</a:t>
            </a:r>
          </a:p>
          <a:p>
            <a:pPr marL="914400" lvl="1" indent="-457200">
              <a:buFont typeface="+mj-lt"/>
              <a:buAutoNum type="alphaLcParenR"/>
            </a:pPr>
            <a:r>
              <a:rPr lang="en-US" sz="1800" dirty="0" smtClean="0"/>
              <a:t>most use cases written in brief format; 10-20% of the use cases are written in fully dressed detail to improve understanding of the scope and complexity.</a:t>
            </a:r>
          </a:p>
          <a:p>
            <a:pPr marL="914400" lvl="1" indent="-457200">
              <a:buFont typeface="+mj-lt"/>
              <a:buAutoNum type="alphaLcParenR"/>
            </a:pPr>
            <a:r>
              <a:rPr lang="en-US" sz="1800" dirty="0" smtClean="0"/>
              <a:t>most influential and risky quality requirements are identified. </a:t>
            </a:r>
          </a:p>
          <a:p>
            <a:pPr marL="914400" lvl="1" indent="-457200">
              <a:buFont typeface="+mj-lt"/>
              <a:buAutoNum type="alphaLcParenR"/>
            </a:pPr>
            <a:r>
              <a:rPr lang="en-US" sz="1800" dirty="0" smtClean="0"/>
              <a:t>user interface –oriented prototypes to clarify the vision of functional requirements</a:t>
            </a:r>
          </a:p>
          <a:p>
            <a:pPr marL="914400" lvl="1" indent="-457200">
              <a:buFont typeface="+mj-lt"/>
              <a:buAutoNum type="alphaLcParenR"/>
            </a:pPr>
            <a:r>
              <a:rPr lang="en-US" sz="1800" dirty="0" smtClean="0"/>
              <a:t>recommendations on what components to buy/build/reuse, to be refined in elaboration.</a:t>
            </a:r>
          </a:p>
          <a:p>
            <a:pPr marL="914400" lvl="1" indent="-457200">
              <a:buFont typeface="+mj-lt"/>
              <a:buAutoNum type="alphaLcParenR"/>
            </a:pPr>
            <a:r>
              <a:rPr lang="en-US" sz="1800" dirty="0" smtClean="0"/>
              <a:t>plan for the first iteration</a:t>
            </a:r>
          </a:p>
          <a:p>
            <a:pPr marL="914400" lvl="1" indent="-457200">
              <a:buFont typeface="+mj-lt"/>
              <a:buAutoNum type="alphaLcParenR"/>
            </a:pPr>
            <a:r>
              <a:rPr lang="en-US" sz="1800" dirty="0" smtClean="0"/>
              <a:t>candidate tools list</a:t>
            </a:r>
          </a:p>
          <a:p>
            <a:pPr marL="457200" indent="-457200"/>
            <a:endParaRPr lang="en-US" sz="1800" dirty="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b="1" dirty="0" smtClean="0"/>
              <a:t>ELABORATION: </a:t>
            </a:r>
            <a:endParaRPr lang="en-US" dirty="0" smtClean="0"/>
          </a:p>
          <a:p>
            <a:pPr marL="457200" lvl="0" indent="-457200">
              <a:buFont typeface="+mj-lt"/>
              <a:buAutoNum type="arabicPeriod"/>
            </a:pPr>
            <a:r>
              <a:rPr lang="en-US" dirty="0" smtClean="0"/>
              <a:t>Elaboration is the initial series of iterations during which, on a normal project:</a:t>
            </a:r>
          </a:p>
          <a:p>
            <a:pPr marL="914400" lvl="1" indent="-457200">
              <a:buFont typeface="+mj-lt"/>
              <a:buAutoNum type="arabicPeriod"/>
            </a:pPr>
            <a:r>
              <a:rPr lang="en-US" dirty="0" smtClean="0"/>
              <a:t>the core, risky software architecture is programmed and tested</a:t>
            </a:r>
          </a:p>
          <a:p>
            <a:pPr marL="914400" lvl="1" indent="-457200">
              <a:buFont typeface="+mj-lt"/>
              <a:buAutoNum type="arabicPeriod"/>
            </a:pPr>
            <a:r>
              <a:rPr lang="en-US" dirty="0" smtClean="0"/>
              <a:t>the majority of requirements are discovered and stabilized</a:t>
            </a:r>
          </a:p>
          <a:p>
            <a:pPr marL="914400" lvl="1" indent="-457200">
              <a:buFont typeface="+mj-lt"/>
              <a:buAutoNum type="arabicPeriod"/>
            </a:pPr>
            <a:r>
              <a:rPr lang="en-US" dirty="0" smtClean="0"/>
              <a:t>the major risks are mitigated or retired</a:t>
            </a:r>
          </a:p>
          <a:p>
            <a:pPr marL="457200" lvl="0" indent="-457200">
              <a:buFont typeface="+mj-lt"/>
              <a:buAutoNum type="arabicPeriod"/>
            </a:pPr>
            <a:r>
              <a:rPr lang="en-US" dirty="0" smtClean="0"/>
              <a:t> Elaboration often consists of two or more iterations; each iteration is recommended to be between two and six weeks.</a:t>
            </a:r>
          </a:p>
          <a:p>
            <a:pPr marL="457200" lvl="0" indent="-457200">
              <a:buFont typeface="+mj-lt"/>
              <a:buAutoNum type="arabicPeriod"/>
            </a:pPr>
            <a:r>
              <a:rPr lang="en-US" dirty="0" smtClean="0"/>
              <a:t>Programming and testing should be started early. </a:t>
            </a:r>
          </a:p>
          <a:p>
            <a:pPr marL="457200" lvl="0" indent="-457200">
              <a:buFont typeface="+mj-lt"/>
              <a:buAutoNum type="arabicPeriod"/>
            </a:pPr>
            <a:r>
              <a:rPr lang="en-US" dirty="0" smtClean="0"/>
              <a:t>Adapt based on feedback from test, users and developers. </a:t>
            </a:r>
          </a:p>
          <a:p>
            <a:pPr marL="457200" lvl="0" indent="-457200">
              <a:buFont typeface="+mj-lt"/>
              <a:buAutoNum type="arabicPeriod"/>
            </a:pPr>
            <a:r>
              <a:rPr lang="en-US" dirty="0" smtClean="0"/>
              <a:t>Elaboration in one sentence: Build the core architecture, resolve the high-risk elements, define most requirements and estimate the overall schedule and resources. </a:t>
            </a:r>
          </a:p>
          <a:p>
            <a:r>
              <a:rPr lang="en-US" b="1" dirty="0" smtClean="0"/>
              <a:t>CONSTRUCTION: </a:t>
            </a:r>
            <a:endParaRPr lang="en-US" dirty="0" smtClean="0"/>
          </a:p>
          <a:p>
            <a:pPr marL="457200" lvl="0" indent="-457200">
              <a:buFont typeface="+mj-lt"/>
              <a:buAutoNum type="arabicPeriod"/>
            </a:pPr>
            <a:r>
              <a:rPr lang="en-US" dirty="0" smtClean="0"/>
              <a:t>Iterative implementation of the remaining lower risk and easier elements. </a:t>
            </a:r>
          </a:p>
          <a:p>
            <a:pPr marL="457200" lvl="0" indent="-457200">
              <a:buFont typeface="+mj-lt"/>
              <a:buAutoNum type="arabicPeriod"/>
            </a:pPr>
            <a:r>
              <a:rPr lang="en-US" dirty="0" smtClean="0"/>
              <a:t>Preparation for deployment. </a:t>
            </a:r>
          </a:p>
          <a:p>
            <a:r>
              <a:rPr lang="en-US" b="1" dirty="0" smtClean="0"/>
              <a:t>TRANSITION: </a:t>
            </a:r>
            <a:endParaRPr lang="en-US" dirty="0" smtClean="0"/>
          </a:p>
          <a:p>
            <a:pPr marL="457200" lvl="0" indent="-457200">
              <a:buFont typeface="+mj-lt"/>
              <a:buAutoNum type="arabicPeriod"/>
            </a:pPr>
            <a:r>
              <a:rPr lang="en-US" dirty="0" smtClean="0"/>
              <a:t>Beta tests, deployment, performance tuning and user training. </a:t>
            </a:r>
          </a:p>
          <a:p>
            <a:pPr marL="457200" lvl="0" indent="-457200">
              <a:buFont typeface="+mj-lt"/>
              <a:buAutoNum type="arabicPeriod"/>
            </a:pPr>
            <a:r>
              <a:rPr lang="en-US" dirty="0" smtClean="0"/>
              <a:t>Optimization (performance improvement) should be left always at the end.</a:t>
            </a:r>
          </a:p>
          <a:p>
            <a:pPr marL="457200" lvl="0" indent="-457200">
              <a:buFont typeface="+mj-lt"/>
              <a:buAutoNum type="arabicPeriod"/>
            </a:pPr>
            <a:r>
              <a:rPr lang="en-US" dirty="0" smtClean="0"/>
              <a:t>During transition there is no development to add functionality,  unless is small and absolutely essential. </a:t>
            </a:r>
          </a:p>
          <a:p>
            <a:pPr marL="457200" lvl="0" indent="-457200"/>
            <a:endParaRPr lang="en-US" dirty="0" smtClean="0"/>
          </a:p>
          <a:p>
            <a:pPr marL="457200" lvl="0" indent="-457200"/>
            <a:endParaRPr lang="en-US" dirty="0" smtClean="0"/>
          </a:p>
          <a:p>
            <a:endParaRPr lang="en-US"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pPr algn="ctr"/>
            <a:r>
              <a:rPr lang="en-US" b="1" dirty="0" smtClean="0"/>
              <a:t>Object Oriented Analysis and Design</a:t>
            </a:r>
          </a:p>
          <a:p>
            <a:r>
              <a:rPr lang="en-US" b="1" dirty="0" smtClean="0"/>
              <a:t>Analysis – </a:t>
            </a:r>
            <a:r>
              <a:rPr lang="en-US" dirty="0" smtClean="0"/>
              <a:t>Analysis emphasizes an investigation of the problem and requirements.</a:t>
            </a:r>
            <a:endParaRPr lang="en-US" b="1" dirty="0" smtClean="0"/>
          </a:p>
          <a:p>
            <a:r>
              <a:rPr lang="en-US" b="1" dirty="0" smtClean="0"/>
              <a:t>Design - </a:t>
            </a:r>
            <a:r>
              <a:rPr lang="en-US" dirty="0" smtClean="0"/>
              <a:t> Design emphasizes a </a:t>
            </a:r>
            <a:r>
              <a:rPr lang="en-US" b="1" dirty="0" smtClean="0"/>
              <a:t>conceptual solution </a:t>
            </a:r>
            <a:r>
              <a:rPr lang="en-US" dirty="0" smtClean="0"/>
              <a:t>that fulfills the requirements.</a:t>
            </a:r>
          </a:p>
          <a:p>
            <a:endParaRPr lang="en-US" b="1" dirty="0" smtClean="0"/>
          </a:p>
          <a:p>
            <a:r>
              <a:rPr lang="en-US" b="1" dirty="0" smtClean="0"/>
              <a:t>What is an Object ?</a:t>
            </a:r>
          </a:p>
          <a:p>
            <a:pPr marL="457200" indent="-457200">
              <a:buFont typeface="+mj-lt"/>
              <a:buAutoNum type="arabicPeriod"/>
            </a:pPr>
            <a:r>
              <a:rPr lang="en-US" dirty="0" smtClean="0"/>
              <a:t>An </a:t>
            </a:r>
            <a:r>
              <a:rPr lang="en-US" i="1" dirty="0" smtClean="0"/>
              <a:t>object</a:t>
            </a:r>
            <a:r>
              <a:rPr lang="en-US" dirty="0" smtClean="0"/>
              <a:t> is a thing, an entity, a noun, anything you can imagine that has its own identity.</a:t>
            </a:r>
          </a:p>
          <a:p>
            <a:pPr marL="457200" indent="-457200">
              <a:buFont typeface="+mj-lt"/>
              <a:buAutoNum type="arabicPeriod"/>
            </a:pPr>
            <a:r>
              <a:rPr lang="en-US" dirty="0" smtClean="0"/>
              <a:t>Some objects are living, some aren’t.</a:t>
            </a:r>
          </a:p>
          <a:p>
            <a:r>
              <a:rPr lang="en-US" dirty="0" smtClean="0"/>
              <a:t>Example: a car, a person, a house, a table, a dog, a pot plant or a raincoat.</a:t>
            </a:r>
          </a:p>
          <a:p>
            <a:pPr marL="457200" indent="-457200">
              <a:buFont typeface="+mj-lt"/>
              <a:buAutoNum type="arabicPeriod" startAt="3"/>
            </a:pPr>
            <a:r>
              <a:rPr lang="en-US" dirty="0" smtClean="0"/>
              <a:t>All object have </a:t>
            </a:r>
            <a:r>
              <a:rPr lang="en-US" b="1" i="1" dirty="0" smtClean="0"/>
              <a:t>attributes</a:t>
            </a:r>
            <a:r>
              <a:rPr lang="en-US" i="1" dirty="0" smtClean="0"/>
              <a:t>: </a:t>
            </a:r>
            <a:r>
              <a:rPr lang="en-US" dirty="0" smtClean="0"/>
              <a:t>for  example, a car has a manufacturer, a model number, a color and a price.</a:t>
            </a:r>
          </a:p>
          <a:p>
            <a:pPr marL="457200" indent="-457200">
              <a:buFont typeface="+mj-lt"/>
              <a:buAutoNum type="arabicPeriod" startAt="3"/>
            </a:pPr>
            <a:r>
              <a:rPr lang="en-US" dirty="0" smtClean="0"/>
              <a:t>Objects also have </a:t>
            </a:r>
            <a:r>
              <a:rPr lang="en-US" b="1" i="1" dirty="0" smtClean="0"/>
              <a:t>behavior :</a:t>
            </a:r>
            <a:r>
              <a:rPr lang="en-US" dirty="0" smtClean="0"/>
              <a:t> a car can move from one place to another a dog can bark.</a:t>
            </a:r>
          </a:p>
          <a:p>
            <a:pPr marL="457200" indent="-457200">
              <a:buFont typeface="+mj-lt"/>
              <a:buAutoNum type="arabicPeriod" startAt="3"/>
            </a:pPr>
            <a:r>
              <a:rPr lang="en-US" dirty="0" smtClean="0"/>
              <a:t>In Object-oriented software, real world objects migrate into code.</a:t>
            </a:r>
          </a:p>
          <a:p>
            <a:pPr marL="457200" indent="-457200">
              <a:buFont typeface="+mj-lt"/>
              <a:buAutoNum type="arabicPeriod" startAt="3"/>
            </a:pPr>
            <a:r>
              <a:rPr lang="en-US" dirty="0" smtClean="0"/>
              <a:t>In programming terms, our </a:t>
            </a:r>
            <a:r>
              <a:rPr lang="en-US" i="1" dirty="0" smtClean="0"/>
              <a:t>objects</a:t>
            </a:r>
            <a:r>
              <a:rPr lang="en-US" dirty="0" smtClean="0"/>
              <a:t> become </a:t>
            </a:r>
            <a:r>
              <a:rPr lang="en-US" i="1" dirty="0" smtClean="0"/>
              <a:t>stand-alone modules </a:t>
            </a:r>
            <a:r>
              <a:rPr lang="en-US" dirty="0" smtClean="0"/>
              <a:t>with their own </a:t>
            </a:r>
            <a:r>
              <a:rPr lang="en-US" i="1" dirty="0" smtClean="0"/>
              <a:t>knowledge</a:t>
            </a:r>
            <a:r>
              <a:rPr lang="en-US" dirty="0" smtClean="0"/>
              <a:t> and </a:t>
            </a:r>
            <a:r>
              <a:rPr lang="en-US" i="1" dirty="0" smtClean="0"/>
              <a:t>behavior</a:t>
            </a:r>
            <a:r>
              <a:rPr lang="en-US" dirty="0" smtClean="0"/>
              <a:t>. ( their own data and processes)</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t>What are the UP Disciplines ?</a:t>
            </a:r>
            <a:endParaRPr lang="en-US" dirty="0" smtClean="0"/>
          </a:p>
          <a:p>
            <a:r>
              <a:rPr lang="en-US" b="1" dirty="0" smtClean="0"/>
              <a:t>		</a:t>
            </a:r>
            <a:r>
              <a:rPr lang="en-US" dirty="0" smtClean="0"/>
              <a:t>The UP describes work activities, such as writing a use case, within disciplines – a set of activities( and related artifacts) in one subject area, such as the activities within requirement analysis.</a:t>
            </a:r>
          </a:p>
          <a:p>
            <a:r>
              <a:rPr lang="en-US" dirty="0" smtClean="0"/>
              <a:t>	There are several disciplines in the UP, they are</a:t>
            </a:r>
          </a:p>
          <a:p>
            <a:pPr marL="457200" lvl="0" indent="-457200">
              <a:buFont typeface="+mj-lt"/>
              <a:buAutoNum type="arabicPeriod"/>
            </a:pPr>
            <a:r>
              <a:rPr lang="en-US" dirty="0" smtClean="0"/>
              <a:t>Business Modeling – The Domain Model artifact, to visualize noteworthy concepts in the application domain.</a:t>
            </a:r>
          </a:p>
          <a:p>
            <a:pPr marL="457200" lvl="0" indent="-457200">
              <a:buFont typeface="+mj-lt"/>
              <a:buAutoNum type="arabicPeriod"/>
            </a:pPr>
            <a:r>
              <a:rPr lang="en-US" dirty="0" smtClean="0"/>
              <a:t>Requirements – The Use-Case Model and Supplementary Specification artifacts to capture functional and non – functional requirements.</a:t>
            </a:r>
          </a:p>
          <a:p>
            <a:pPr marL="457200" lvl="0" indent="-457200">
              <a:buFont typeface="+mj-lt"/>
              <a:buAutoNum type="arabicPeriod"/>
            </a:pPr>
            <a:r>
              <a:rPr lang="en-US" dirty="0" smtClean="0"/>
              <a:t>Design – The Design Model artifacts, to design the software objects.</a:t>
            </a:r>
          </a:p>
          <a:p>
            <a:pPr marL="457200" lvl="0" indent="-457200"/>
            <a:r>
              <a:rPr lang="en-US" dirty="0" smtClean="0"/>
              <a:t>Sample UP disciplines are</a:t>
            </a:r>
          </a:p>
          <a:p>
            <a:pPr marL="1714500" lvl="3" indent="-457200">
              <a:buFont typeface="+mj-lt"/>
              <a:buAutoNum type="arabicPeriod"/>
            </a:pPr>
            <a:r>
              <a:rPr lang="en-US" dirty="0" smtClean="0"/>
              <a:t>Business Modeling</a:t>
            </a:r>
          </a:p>
          <a:p>
            <a:pPr marL="1714500" lvl="3" indent="-457200">
              <a:buFont typeface="+mj-lt"/>
              <a:buAutoNum type="arabicPeriod"/>
            </a:pPr>
            <a:r>
              <a:rPr lang="en-US" dirty="0" smtClean="0"/>
              <a:t>Requirements</a:t>
            </a:r>
          </a:p>
          <a:p>
            <a:pPr marL="1714500" lvl="3" indent="-457200">
              <a:buFont typeface="+mj-lt"/>
              <a:buAutoNum type="arabicPeriod"/>
            </a:pPr>
            <a:r>
              <a:rPr lang="en-US" dirty="0" smtClean="0"/>
              <a:t>Design</a:t>
            </a:r>
          </a:p>
          <a:p>
            <a:pPr marL="1714500" lvl="3" indent="-457200">
              <a:buFont typeface="+mj-lt"/>
              <a:buAutoNum type="arabicPeriod"/>
            </a:pPr>
            <a:r>
              <a:rPr lang="en-US" dirty="0" smtClean="0"/>
              <a:t>Implementation</a:t>
            </a:r>
          </a:p>
          <a:p>
            <a:pPr marL="1714500" lvl="3" indent="-457200">
              <a:buFont typeface="+mj-lt"/>
              <a:buAutoNum type="arabicPeriod"/>
            </a:pPr>
            <a:r>
              <a:rPr lang="en-US" dirty="0" smtClean="0"/>
              <a:t>Test</a:t>
            </a:r>
          </a:p>
          <a:p>
            <a:pPr marL="1714500" lvl="3" indent="-457200">
              <a:buFont typeface="+mj-lt"/>
              <a:buAutoNum type="arabicPeriod"/>
            </a:pPr>
            <a:r>
              <a:rPr lang="en-US" dirty="0" smtClean="0"/>
              <a:t>Deployment</a:t>
            </a:r>
          </a:p>
          <a:p>
            <a:pPr marL="1714500" lvl="3" indent="-457200">
              <a:buFont typeface="+mj-lt"/>
              <a:buAutoNum type="arabicPeriod"/>
            </a:pPr>
            <a:r>
              <a:rPr lang="en-US" dirty="0" smtClean="0"/>
              <a:t>Configuration &amp; Change Management</a:t>
            </a:r>
          </a:p>
          <a:p>
            <a:pPr marL="1714500" lvl="3" indent="-457200">
              <a:buFont typeface="+mj-lt"/>
              <a:buAutoNum type="arabicPeriod"/>
            </a:pPr>
            <a:r>
              <a:rPr lang="en-US" dirty="0" smtClean="0"/>
              <a:t>Project management, </a:t>
            </a:r>
            <a:r>
              <a:rPr lang="en-US" dirty="0" err="1" smtClean="0"/>
              <a:t>Enviroment</a:t>
            </a:r>
            <a:r>
              <a:rPr lang="en-US" smtClean="0"/>
              <a:t>.</a:t>
            </a:r>
            <a:endParaRPr lang="en-US" dirty="0" smtClean="0"/>
          </a:p>
          <a:p>
            <a:endParaRPr lang="en-US" dirty="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t>Case Study - The </a:t>
            </a:r>
            <a:r>
              <a:rPr lang="en-US" b="1" dirty="0" err="1" smtClean="0"/>
              <a:t>NextGEN</a:t>
            </a:r>
            <a:r>
              <a:rPr lang="en-US" b="1" dirty="0" smtClean="0"/>
              <a:t> POS System: </a:t>
            </a:r>
            <a:endParaRPr lang="en-US" dirty="0" smtClean="0"/>
          </a:p>
          <a:p>
            <a:pPr marL="457200" lvl="0" indent="-457200">
              <a:buFont typeface="+mj-lt"/>
              <a:buAutoNum type="arabicPeriod"/>
            </a:pPr>
            <a:r>
              <a:rPr lang="en-US" dirty="0" smtClean="0"/>
              <a:t>The first case study is the </a:t>
            </a:r>
            <a:r>
              <a:rPr lang="en-US" dirty="0" err="1" smtClean="0"/>
              <a:t>NextGen</a:t>
            </a:r>
            <a:r>
              <a:rPr lang="en-US" dirty="0" smtClean="0"/>
              <a:t> point-of-sale (POS) system.</a:t>
            </a:r>
          </a:p>
          <a:p>
            <a:pPr marL="457200" lvl="0" indent="-457200">
              <a:buFont typeface="+mj-lt"/>
              <a:buAutoNum type="arabicPeriod"/>
            </a:pPr>
            <a:r>
              <a:rPr lang="en-US" dirty="0" smtClean="0"/>
              <a:t>A POS system is a computerized application used (in part) to record sales and handle payments; it is typically used in a retail store. </a:t>
            </a:r>
          </a:p>
          <a:p>
            <a:pPr marL="457200" lvl="0" indent="-457200">
              <a:buFont typeface="+mj-lt"/>
              <a:buAutoNum type="arabicPeriod"/>
            </a:pPr>
            <a:r>
              <a:rPr lang="en-US" dirty="0" smtClean="0"/>
              <a:t>It includes hardware components such as a computer and bar code scanner, and software to run the system. </a:t>
            </a:r>
          </a:p>
          <a:p>
            <a:pPr marL="457200" lvl="0" indent="-457200">
              <a:buFont typeface="+mj-lt"/>
              <a:buAutoNum type="arabicPeriod"/>
            </a:pPr>
            <a:r>
              <a:rPr lang="en-US" dirty="0" smtClean="0"/>
              <a:t>It interfaces to various service applications, such as a third-party tax calculator and inventory control. </a:t>
            </a:r>
          </a:p>
          <a:p>
            <a:pPr marL="457200" lvl="0" indent="-457200">
              <a:buFont typeface="+mj-lt"/>
              <a:buAutoNum type="arabicPeriod"/>
            </a:pPr>
            <a:r>
              <a:rPr lang="en-US" dirty="0" smtClean="0"/>
              <a:t>These systems must be relatively fault-tolerant; that is, even if remote services are temporarily unavailable (such as the inventory system), they must still be capable of capturing sales and handling at least cash payments (so that the business is not crippled).</a:t>
            </a:r>
          </a:p>
          <a:p>
            <a:pPr marL="457200" indent="-457200">
              <a:buFont typeface="+mj-lt"/>
              <a:buAutoNum type="arabicPeriod"/>
            </a:pPr>
            <a:r>
              <a:rPr lang="en-US" dirty="0" smtClean="0"/>
              <a:t>A POS system increasingly must support multiple and varied client-side terminals and interfaces</a:t>
            </a:r>
          </a:p>
          <a:p>
            <a:pPr marL="457200" lvl="0" indent="-457200">
              <a:buFont typeface="+mj-lt"/>
              <a:buAutoNum type="arabicPeriod"/>
            </a:pPr>
            <a:r>
              <a:rPr lang="en-US" dirty="0" smtClean="0"/>
              <a:t>These include a thin-client Web browser terminal, a regular personal computer with something like a Java Swing graphical user interface, touch screen input, wireless PDAs (Personal Digital Assistants), and so forth. </a:t>
            </a:r>
          </a:p>
          <a:p>
            <a:pPr marL="457200" lvl="0" indent="-457200">
              <a:buFont typeface="+mj-lt"/>
              <a:buAutoNum type="arabicPeriod"/>
            </a:pPr>
            <a:r>
              <a:rPr lang="en-US" dirty="0" smtClean="0"/>
              <a:t>Furthermore, we are creating a commercial POS system that we will sell to different clients with disparate needs in terms of business rule processing. </a:t>
            </a:r>
          </a:p>
          <a:p>
            <a:pPr marL="457200" indent="-457200">
              <a:buFont typeface="+mj-lt"/>
              <a:buAutoNum type="arabicPeriod"/>
            </a:pPr>
            <a:endParaRPr lang="en-US" dirty="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457200" lvl="0" indent="-457200">
              <a:buFont typeface="+mj-lt"/>
              <a:buAutoNum type="arabicPeriod" startAt="9"/>
            </a:pPr>
            <a:r>
              <a:rPr lang="en-US" dirty="0" smtClean="0"/>
              <a:t>Each client will desire a unique set of logic to execute at certain predictable points in scenarios of using the system, such as when a new sale is initiated or when a new line item is added.</a:t>
            </a:r>
          </a:p>
          <a:p>
            <a:pPr marL="457200" lvl="0" indent="-457200">
              <a:buFont typeface="+mj-lt"/>
              <a:buAutoNum type="arabicPeriod" startAt="9"/>
            </a:pPr>
            <a:r>
              <a:rPr lang="en-US" dirty="0" smtClean="0"/>
              <a:t> Therefore, we will need a mechanism to provide this flexibility and customization.</a:t>
            </a:r>
          </a:p>
          <a:p>
            <a:pPr marL="457200" lvl="0" indent="-457200">
              <a:buFont typeface="+mj-lt"/>
              <a:buAutoNum type="arabicPeriod" startAt="9"/>
            </a:pPr>
            <a:r>
              <a:rPr lang="en-US" dirty="0" smtClean="0"/>
              <a:t>Using an iterative development strategy, we going to proceed through requirements, OO analysis, design and implementation.</a:t>
            </a:r>
          </a:p>
          <a:p>
            <a:pPr marL="457200" lvl="0" indent="-457200"/>
            <a:endParaRPr lang="en-US" dirty="0" smtClean="0"/>
          </a:p>
          <a:p>
            <a:r>
              <a:rPr lang="en-US" b="1" dirty="0" smtClean="0"/>
              <a:t>INCEPTION</a:t>
            </a:r>
            <a:r>
              <a:rPr lang="en-US" dirty="0" smtClean="0"/>
              <a:t>: </a:t>
            </a:r>
          </a:p>
          <a:p>
            <a:r>
              <a:rPr lang="en-US" b="1" dirty="0" smtClean="0"/>
              <a:t>Introduction:</a:t>
            </a:r>
            <a:endParaRPr lang="en-US" dirty="0" smtClean="0"/>
          </a:p>
          <a:p>
            <a:pPr marL="457200" lvl="0" indent="-457200">
              <a:buFont typeface="+mj-lt"/>
              <a:buAutoNum type="arabicPeriod"/>
            </a:pPr>
            <a:r>
              <a:rPr lang="en-US" dirty="0" smtClean="0"/>
              <a:t>Inception is the initial short step </a:t>
            </a:r>
            <a:r>
              <a:rPr lang="en-US" b="1" dirty="0" smtClean="0"/>
              <a:t>to establish a common vision </a:t>
            </a:r>
            <a:r>
              <a:rPr lang="en-US" dirty="0" smtClean="0"/>
              <a:t>and basic scope for the project. </a:t>
            </a:r>
          </a:p>
          <a:p>
            <a:pPr marL="457200" indent="-457200">
              <a:buFont typeface="+mj-lt"/>
              <a:buAutoNum type="arabicPeriod"/>
            </a:pPr>
            <a:r>
              <a:rPr lang="en-US" dirty="0" smtClean="0"/>
              <a:t>It will include analysis of perhaps 10% of the use cases, analysis of the critical non-functional requirement, creation of a business case, and preparation of the development environment so that programming can start in the following elaboration phase. </a:t>
            </a:r>
          </a:p>
          <a:p>
            <a:pPr marL="457200" lvl="0" indent="-457200">
              <a:buFont typeface="+mj-lt"/>
              <a:buAutoNum type="arabicPeriod"/>
            </a:pPr>
            <a:r>
              <a:rPr lang="en-US" dirty="0" smtClean="0"/>
              <a:t>Only key requirements are investigated. </a:t>
            </a:r>
          </a:p>
          <a:p>
            <a:pPr marL="457200" lvl="0" indent="-457200">
              <a:buFont typeface="+mj-lt"/>
              <a:buAutoNum type="arabicPeriod"/>
            </a:pPr>
            <a:r>
              <a:rPr lang="en-US" dirty="0" smtClean="0"/>
              <a:t>Purpose is to decide whether to proceed with development, not to define requirements. </a:t>
            </a:r>
          </a:p>
          <a:p>
            <a:endParaRPr lang="en-US" dirty="0"/>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t>What is inception? </a:t>
            </a:r>
            <a:endParaRPr lang="en-US" dirty="0" smtClean="0"/>
          </a:p>
          <a:p>
            <a:pPr marL="457200" lvl="0" indent="-457200">
              <a:buFont typeface="+mj-lt"/>
              <a:buAutoNum type="arabicPeriod"/>
            </a:pPr>
            <a:r>
              <a:rPr lang="en-US" dirty="0" smtClean="0"/>
              <a:t>Most projects require a short initial step in which the following kinds of questions are explored: </a:t>
            </a:r>
          </a:p>
          <a:p>
            <a:pPr marL="1314450" lvl="2" indent="-457200">
              <a:buFont typeface="+mj-lt"/>
              <a:buAutoNum type="arabicPeriod"/>
            </a:pPr>
            <a:r>
              <a:rPr lang="en-US" dirty="0" smtClean="0"/>
              <a:t>What is the vision and business case for this project? </a:t>
            </a:r>
          </a:p>
          <a:p>
            <a:pPr marL="1314450" lvl="2" indent="-457200">
              <a:buFont typeface="+mj-lt"/>
              <a:buAutoNum type="arabicPeriod"/>
            </a:pPr>
            <a:r>
              <a:rPr lang="en-US" dirty="0" smtClean="0"/>
              <a:t>Feasible? </a:t>
            </a:r>
          </a:p>
          <a:p>
            <a:pPr marL="1314450" lvl="2" indent="-457200">
              <a:buFont typeface="+mj-lt"/>
              <a:buAutoNum type="arabicPeriod"/>
            </a:pPr>
            <a:r>
              <a:rPr lang="en-US" dirty="0" smtClean="0"/>
              <a:t>Buy and/or build? </a:t>
            </a:r>
          </a:p>
          <a:p>
            <a:pPr marL="1314450" lvl="2" indent="-457200">
              <a:buFont typeface="+mj-lt"/>
              <a:buAutoNum type="arabicPeriod"/>
            </a:pPr>
            <a:r>
              <a:rPr lang="en-US" i="1" dirty="0" smtClean="0"/>
              <a:t>Rough</a:t>
            </a:r>
            <a:r>
              <a:rPr lang="en-US" dirty="0" smtClean="0"/>
              <a:t> unreliable range of cost: Is it $10K - 100K or in the millions? </a:t>
            </a:r>
          </a:p>
          <a:p>
            <a:pPr marL="1314450" lvl="2" indent="-457200">
              <a:buFont typeface="+mj-lt"/>
              <a:buAutoNum type="arabicPeriod"/>
            </a:pPr>
            <a:r>
              <a:rPr lang="en-US" dirty="0" smtClean="0"/>
              <a:t>Should we proceed or stop? </a:t>
            </a:r>
          </a:p>
          <a:p>
            <a:pPr marL="457200" lvl="0" indent="-457200">
              <a:buFont typeface="+mj-lt"/>
              <a:buAutoNum type="arabicPeriod"/>
            </a:pPr>
            <a:r>
              <a:rPr lang="en-US" dirty="0" smtClean="0"/>
              <a:t>The purpose of the inception phase is not to define all the requirements. </a:t>
            </a:r>
          </a:p>
          <a:p>
            <a:pPr>
              <a:buFont typeface="Arial" pitchFamily="34" charset="0"/>
              <a:buChar char="•"/>
            </a:pPr>
            <a:r>
              <a:rPr lang="en-US" b="1" i="1" dirty="0" smtClean="0"/>
              <a:t>Most requirements analysis occurs during the elaboration phase, in parallel with early production-quality programming and testing. </a:t>
            </a:r>
            <a:endParaRPr lang="en-US" dirty="0" smtClean="0"/>
          </a:p>
          <a:p>
            <a:pPr marL="457200" lvl="0" indent="-457200">
              <a:buFont typeface="+mj-lt"/>
              <a:buAutoNum type="arabicPeriod"/>
            </a:pPr>
            <a:r>
              <a:rPr lang="en-US" dirty="0" smtClean="0"/>
              <a:t>Thus, the inception phase should be relatively short for most projects, such as one or a few weeks long.</a:t>
            </a:r>
          </a:p>
          <a:p>
            <a:pPr marL="457200" lvl="0" indent="-457200">
              <a:buFont typeface="+mj-lt"/>
              <a:buAutoNum type="arabicPeriod"/>
            </a:pPr>
            <a:r>
              <a:rPr lang="en-US" dirty="0" smtClean="0"/>
              <a:t>Indeed, on many projects, if it is more than a week long, then the point of inception has been missed: It is to decide if the project is worth a serious investigation (during elaboration), not to do that investigation.</a:t>
            </a:r>
          </a:p>
          <a:p>
            <a:pPr lvl="0">
              <a:buFont typeface="Arial" pitchFamily="34" charset="0"/>
              <a:buChar char="•"/>
            </a:pPr>
            <a:endParaRPr lang="en-US" dirty="0" smtClean="0"/>
          </a:p>
          <a:p>
            <a:endParaRPr lang="en-US" dirty="0"/>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t>Example Oil Business: Analogy</a:t>
            </a:r>
            <a:endParaRPr lang="en-US" dirty="0" smtClean="0"/>
          </a:p>
          <a:p>
            <a:pPr marL="457200" lvl="0" indent="-457200"/>
            <a:r>
              <a:rPr lang="en-US" dirty="0" smtClean="0"/>
              <a:t>In the oil business, when a new field is being considered, some of the steps include: </a:t>
            </a:r>
          </a:p>
          <a:p>
            <a:pPr marL="914400" lvl="1" indent="-457200"/>
            <a:r>
              <a:rPr lang="en-US" dirty="0" smtClean="0"/>
              <a:t>a. Decide if there is enough evidence or a business case to even justify exploratory drilling. </a:t>
            </a:r>
          </a:p>
          <a:p>
            <a:pPr marL="914400" lvl="1" indent="-457200"/>
            <a:r>
              <a:rPr lang="en-US" dirty="0" smtClean="0"/>
              <a:t>b. If so, do measurements and exploratory drilling. </a:t>
            </a:r>
          </a:p>
          <a:p>
            <a:pPr marL="914400" lvl="1" indent="-457200"/>
            <a:r>
              <a:rPr lang="en-US" dirty="0" smtClean="0"/>
              <a:t>c. Provide scope and estimate information. </a:t>
            </a:r>
          </a:p>
          <a:p>
            <a:pPr marL="914400" lvl="1" indent="-457200"/>
            <a:r>
              <a:rPr lang="en-US" dirty="0" smtClean="0"/>
              <a:t>d. Further steps… </a:t>
            </a:r>
          </a:p>
          <a:p>
            <a:pPr marL="457200" lvl="0" indent="-457200">
              <a:buFont typeface="+mj-lt"/>
              <a:buAutoNum type="arabicPeriod" startAt="2"/>
            </a:pPr>
            <a:r>
              <a:rPr lang="en-US" b="1" dirty="0" smtClean="0"/>
              <a:t>The inception </a:t>
            </a:r>
            <a:r>
              <a:rPr lang="en-US" dirty="0" smtClean="0"/>
              <a:t>phase is like step one in this analogy.</a:t>
            </a:r>
          </a:p>
          <a:p>
            <a:pPr marL="457200" lvl="0" indent="-457200">
              <a:buFont typeface="+mj-lt"/>
              <a:buAutoNum type="arabicPeriod" startAt="2"/>
            </a:pPr>
            <a:r>
              <a:rPr lang="en-US" dirty="0" smtClean="0"/>
              <a:t> In step one people do not predict how much oil there is, or how much cost or effort is needed to extract it. </a:t>
            </a:r>
          </a:p>
          <a:p>
            <a:pPr marL="457200" lvl="0" indent="-457200">
              <a:buFont typeface="+mj-lt"/>
              <a:buAutoNum type="arabicPeriod" startAt="2"/>
            </a:pPr>
            <a:r>
              <a:rPr lang="en-US" smtClean="0"/>
              <a:t>In </a:t>
            </a:r>
            <a:r>
              <a:rPr lang="en-US" dirty="0" smtClean="0"/>
              <a:t>UP terms, the realistic exploration step is the elaboration phase.</a:t>
            </a:r>
          </a:p>
          <a:p>
            <a:pPr marL="457200" lvl="0" indent="-457200">
              <a:buFont typeface="+mj-lt"/>
              <a:buAutoNum type="arabicPeriod" startAt="6"/>
            </a:pPr>
            <a:r>
              <a:rPr lang="en-US" dirty="0" smtClean="0"/>
              <a:t> The preceding inception phase is akin to a feasibility study to decide if it is even worth investing in exploratory drilling. </a:t>
            </a:r>
          </a:p>
          <a:p>
            <a:pPr marL="457200" lvl="0" indent="-457200">
              <a:buFont typeface="+mj-lt"/>
              <a:buAutoNum type="arabicPeriod" startAt="6"/>
            </a:pPr>
            <a:r>
              <a:rPr lang="en-US" dirty="0" smtClean="0"/>
              <a:t>Only after exploration (elaboration), we have the data and insight to make somewhat believable estimates and plans. </a:t>
            </a:r>
          </a:p>
          <a:p>
            <a:pPr marL="457200" lvl="0" indent="-457200"/>
            <a:endParaRPr lang="en-US" dirty="0" smtClean="0"/>
          </a:p>
          <a:p>
            <a:pPr marL="914400" lvl="1" indent="-457200"/>
            <a:endParaRPr lang="en-US" dirty="0" smtClean="0"/>
          </a:p>
          <a:p>
            <a:endParaRPr lang="en-US" dirty="0"/>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1143000"/>
          </a:xfrm>
        </p:spPr>
        <p:txBody>
          <a:bodyPr/>
          <a:lstStyle/>
          <a:p>
            <a:r>
              <a:rPr lang="en-US" b="1" dirty="0" smtClean="0"/>
              <a:t>Inception Artifacts:</a:t>
            </a:r>
            <a:endParaRPr lang="en-US" dirty="0" smtClean="0"/>
          </a:p>
          <a:p>
            <a:r>
              <a:rPr lang="en-US" dirty="0" smtClean="0"/>
              <a:t>	Table 1.1 lists common inception( or early elaboration) artifacts and indicates the issues they address.</a:t>
            </a:r>
          </a:p>
          <a:p>
            <a:endParaRPr lang="en-US" dirty="0"/>
          </a:p>
        </p:txBody>
      </p:sp>
      <p:sp>
        <p:nvSpPr>
          <p:cNvPr id="1027" name="AutoShape 3"/>
          <p:cNvSpPr>
            <a:spLocks noChangeAspect="1" noChangeArrowheads="1" noTextEdit="1"/>
          </p:cNvSpPr>
          <p:nvPr/>
        </p:nvSpPr>
        <p:spPr bwMode="auto">
          <a:xfrm>
            <a:off x="152400" y="1295400"/>
            <a:ext cx="8601075" cy="49434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29" name="Rectangle 5"/>
          <p:cNvSpPr>
            <a:spLocks noChangeArrowheads="1"/>
          </p:cNvSpPr>
          <p:nvPr/>
        </p:nvSpPr>
        <p:spPr bwMode="auto">
          <a:xfrm>
            <a:off x="261938" y="1404938"/>
            <a:ext cx="4191000" cy="409575"/>
          </a:xfrm>
          <a:prstGeom prst="rect">
            <a:avLst/>
          </a:prstGeom>
          <a:solidFill>
            <a:srgbClr val="DDD9C3"/>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30" name="Rectangle 6"/>
          <p:cNvSpPr>
            <a:spLocks noChangeArrowheads="1"/>
          </p:cNvSpPr>
          <p:nvPr/>
        </p:nvSpPr>
        <p:spPr bwMode="auto">
          <a:xfrm>
            <a:off x="4452938" y="1404938"/>
            <a:ext cx="4191000" cy="409575"/>
          </a:xfrm>
          <a:prstGeom prst="rect">
            <a:avLst/>
          </a:prstGeom>
          <a:solidFill>
            <a:srgbClr val="DDD9C3"/>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31" name="Rectangle 7"/>
          <p:cNvSpPr>
            <a:spLocks noChangeArrowheads="1"/>
          </p:cNvSpPr>
          <p:nvPr/>
        </p:nvSpPr>
        <p:spPr bwMode="auto">
          <a:xfrm>
            <a:off x="4452938" y="1400175"/>
            <a:ext cx="9525" cy="4743450"/>
          </a:xfrm>
          <a:prstGeom prst="rect">
            <a:avLst/>
          </a:pr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2" name="Rectangle 8"/>
          <p:cNvSpPr>
            <a:spLocks noChangeArrowheads="1"/>
          </p:cNvSpPr>
          <p:nvPr/>
        </p:nvSpPr>
        <p:spPr bwMode="auto">
          <a:xfrm>
            <a:off x="257175" y="1814513"/>
            <a:ext cx="8401050" cy="9525"/>
          </a:xfrm>
          <a:prstGeom prst="rect">
            <a:avLst/>
          </a:pr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3" name="Rectangle 9"/>
          <p:cNvSpPr>
            <a:spLocks noChangeArrowheads="1"/>
          </p:cNvSpPr>
          <p:nvPr/>
        </p:nvSpPr>
        <p:spPr bwMode="auto">
          <a:xfrm>
            <a:off x="257175" y="2643188"/>
            <a:ext cx="8401050" cy="9525"/>
          </a:xfrm>
          <a:prstGeom prst="rect">
            <a:avLst/>
          </a:pr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4" name="Rectangle 10"/>
          <p:cNvSpPr>
            <a:spLocks noChangeArrowheads="1"/>
          </p:cNvSpPr>
          <p:nvPr/>
        </p:nvSpPr>
        <p:spPr bwMode="auto">
          <a:xfrm>
            <a:off x="257175" y="3976688"/>
            <a:ext cx="8401050" cy="9525"/>
          </a:xfrm>
          <a:prstGeom prst="rect">
            <a:avLst/>
          </a:pr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5" name="Rectangle 11"/>
          <p:cNvSpPr>
            <a:spLocks noChangeArrowheads="1"/>
          </p:cNvSpPr>
          <p:nvPr/>
        </p:nvSpPr>
        <p:spPr bwMode="auto">
          <a:xfrm>
            <a:off x="257175" y="5576888"/>
            <a:ext cx="8401050" cy="9525"/>
          </a:xfrm>
          <a:prstGeom prst="rect">
            <a:avLst/>
          </a:pr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6" name="Rectangle 12"/>
          <p:cNvSpPr>
            <a:spLocks noChangeArrowheads="1"/>
          </p:cNvSpPr>
          <p:nvPr/>
        </p:nvSpPr>
        <p:spPr bwMode="auto">
          <a:xfrm>
            <a:off x="261938" y="1400175"/>
            <a:ext cx="9525" cy="4743450"/>
          </a:xfrm>
          <a:prstGeom prst="rect">
            <a:avLst/>
          </a:pr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7" name="Rectangle 13"/>
          <p:cNvSpPr>
            <a:spLocks noChangeArrowheads="1"/>
          </p:cNvSpPr>
          <p:nvPr/>
        </p:nvSpPr>
        <p:spPr bwMode="auto">
          <a:xfrm>
            <a:off x="8643938" y="1400175"/>
            <a:ext cx="9525" cy="4743450"/>
          </a:xfrm>
          <a:prstGeom prst="rect">
            <a:avLst/>
          </a:pr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8" name="Rectangle 14"/>
          <p:cNvSpPr>
            <a:spLocks noChangeArrowheads="1"/>
          </p:cNvSpPr>
          <p:nvPr/>
        </p:nvSpPr>
        <p:spPr bwMode="auto">
          <a:xfrm>
            <a:off x="257175" y="1404938"/>
            <a:ext cx="8401050" cy="9525"/>
          </a:xfrm>
          <a:prstGeom prst="rect">
            <a:avLst/>
          </a:pr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9" name="Rectangle 15"/>
          <p:cNvSpPr>
            <a:spLocks noChangeArrowheads="1"/>
          </p:cNvSpPr>
          <p:nvPr/>
        </p:nvSpPr>
        <p:spPr bwMode="auto">
          <a:xfrm>
            <a:off x="257175" y="6129338"/>
            <a:ext cx="8401050" cy="9525"/>
          </a:xfrm>
          <a:prstGeom prst="rect">
            <a:avLst/>
          </a:pr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0" name="Rectangle 16"/>
          <p:cNvSpPr>
            <a:spLocks noChangeArrowheads="1"/>
          </p:cNvSpPr>
          <p:nvPr/>
        </p:nvSpPr>
        <p:spPr bwMode="auto">
          <a:xfrm>
            <a:off x="2008188" y="1495425"/>
            <a:ext cx="819150" cy="33337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pitchFamily="34" charset="0"/>
              </a:rPr>
              <a:t>Artifact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41" name="Rectangle 17"/>
          <p:cNvSpPr>
            <a:spLocks noChangeArrowheads="1"/>
          </p:cNvSpPr>
          <p:nvPr/>
        </p:nvSpPr>
        <p:spPr bwMode="auto">
          <a:xfrm>
            <a:off x="6084888" y="1495425"/>
            <a:ext cx="1038225" cy="33337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pitchFamily="34" charset="0"/>
              </a:rPr>
              <a:t>Comment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44" name="Group 43"/>
          <p:cNvGrpSpPr/>
          <p:nvPr/>
        </p:nvGrpSpPr>
        <p:grpSpPr>
          <a:xfrm>
            <a:off x="322263" y="1811338"/>
            <a:ext cx="8439150" cy="885825"/>
            <a:chOff x="322263" y="1811338"/>
            <a:chExt cx="8439150" cy="885825"/>
          </a:xfrm>
        </p:grpSpPr>
        <p:sp>
          <p:nvSpPr>
            <p:cNvPr id="1042" name="Rectangle 18"/>
            <p:cNvSpPr>
              <a:spLocks noChangeArrowheads="1"/>
            </p:cNvSpPr>
            <p:nvPr/>
          </p:nvSpPr>
          <p:spPr bwMode="auto">
            <a:xfrm>
              <a:off x="322263" y="2112963"/>
              <a:ext cx="2428875" cy="33337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pitchFamily="34" charset="0"/>
                </a:rPr>
                <a:t>Vision and Business Case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43" name="Rectangle 19"/>
            <p:cNvSpPr>
              <a:spLocks noChangeArrowheads="1"/>
            </p:cNvSpPr>
            <p:nvPr/>
          </p:nvSpPr>
          <p:spPr bwMode="auto">
            <a:xfrm>
              <a:off x="4513263" y="1811338"/>
              <a:ext cx="3314700" cy="33337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pitchFamily="34" charset="0"/>
                </a:rPr>
                <a:t>Describes the high level goals and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44" name="Rectangle 20"/>
            <p:cNvSpPr>
              <a:spLocks noChangeArrowheads="1"/>
            </p:cNvSpPr>
            <p:nvPr/>
          </p:nvSpPr>
          <p:spPr bwMode="auto">
            <a:xfrm>
              <a:off x="4513263" y="2087563"/>
              <a:ext cx="4248150" cy="33337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pitchFamily="34" charset="0"/>
                </a:rPr>
                <a:t>constraints, the business case, and provides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45" name="Rectangle 21"/>
            <p:cNvSpPr>
              <a:spLocks noChangeArrowheads="1"/>
            </p:cNvSpPr>
            <p:nvPr/>
          </p:nvSpPr>
          <p:spPr bwMode="auto">
            <a:xfrm>
              <a:off x="4513263" y="2363788"/>
              <a:ext cx="2276475" cy="33337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pitchFamily="34" charset="0"/>
                </a:rPr>
                <a:t>an executive summary.</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grpSp>
      <p:sp>
        <p:nvSpPr>
          <p:cNvPr id="1047" name="Rectangle 23"/>
          <p:cNvSpPr>
            <a:spLocks noChangeArrowheads="1"/>
          </p:cNvSpPr>
          <p:nvPr/>
        </p:nvSpPr>
        <p:spPr bwMode="auto">
          <a:xfrm>
            <a:off x="665163" y="3192463"/>
            <a:ext cx="190500" cy="33337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cs typeface="Arial" pitchFamily="34" charset="0"/>
              </a:rPr>
              <a:t>-</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43" name="Group 42"/>
          <p:cNvGrpSpPr/>
          <p:nvPr/>
        </p:nvGrpSpPr>
        <p:grpSpPr>
          <a:xfrm>
            <a:off x="322263" y="2635250"/>
            <a:ext cx="8372475" cy="1162050"/>
            <a:chOff x="322263" y="2635250"/>
            <a:chExt cx="8372475" cy="1162050"/>
          </a:xfrm>
        </p:grpSpPr>
        <p:sp>
          <p:nvSpPr>
            <p:cNvPr id="1051" name="Rectangle 27"/>
            <p:cNvSpPr>
              <a:spLocks noChangeArrowheads="1"/>
            </p:cNvSpPr>
            <p:nvPr/>
          </p:nvSpPr>
          <p:spPr bwMode="auto">
            <a:xfrm>
              <a:off x="6523038" y="2911475"/>
              <a:ext cx="790575" cy="33337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1" u="none" strike="noStrike" cap="none" normalizeH="0" baseline="0" dirty="0" smtClean="0">
                  <a:ln>
                    <a:noFill/>
                  </a:ln>
                  <a:solidFill>
                    <a:srgbClr val="000000"/>
                  </a:solidFill>
                  <a:effectLst/>
                  <a:latin typeface="Calibri" pitchFamily="34" charset="0"/>
                  <a:cs typeface="Arial" pitchFamily="34" charset="0"/>
                </a:rPr>
                <a:t>names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52" name="Rectangle 28"/>
            <p:cNvSpPr>
              <a:spLocks noChangeArrowheads="1"/>
            </p:cNvSpPr>
            <p:nvPr/>
          </p:nvSpPr>
          <p:spPr bwMode="auto">
            <a:xfrm>
              <a:off x="7189788" y="2911475"/>
              <a:ext cx="1266825" cy="33337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pitchFamily="34" charset="0"/>
                </a:rPr>
                <a:t>of most use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42" name="Group 41"/>
            <p:cNvGrpSpPr/>
            <p:nvPr/>
          </p:nvGrpSpPr>
          <p:grpSpPr>
            <a:xfrm>
              <a:off x="322263" y="2635250"/>
              <a:ext cx="8372475" cy="1162050"/>
              <a:chOff x="322263" y="2635250"/>
              <a:chExt cx="8372475" cy="1162050"/>
            </a:xfrm>
          </p:grpSpPr>
          <p:sp>
            <p:nvSpPr>
              <p:cNvPr id="1046" name="Rectangle 22"/>
              <p:cNvSpPr>
                <a:spLocks noChangeArrowheads="1"/>
              </p:cNvSpPr>
              <p:nvPr/>
            </p:nvSpPr>
            <p:spPr bwMode="auto">
              <a:xfrm>
                <a:off x="322263" y="3192463"/>
                <a:ext cx="476250" cy="33337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pitchFamily="34" charset="0"/>
                  </a:rPr>
                  <a:t>Use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48" name="Rectangle 24"/>
              <p:cNvSpPr>
                <a:spLocks noChangeArrowheads="1"/>
              </p:cNvSpPr>
              <p:nvPr/>
            </p:nvSpPr>
            <p:spPr bwMode="auto">
              <a:xfrm>
                <a:off x="731838" y="3192463"/>
                <a:ext cx="1209675" cy="33337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pitchFamily="34" charset="0"/>
                  </a:rPr>
                  <a:t>Case Model</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49" name="Rectangle 25"/>
              <p:cNvSpPr>
                <a:spLocks noChangeArrowheads="1"/>
              </p:cNvSpPr>
              <p:nvPr/>
            </p:nvSpPr>
            <p:spPr bwMode="auto">
              <a:xfrm>
                <a:off x="4513263" y="2635250"/>
                <a:ext cx="3800475" cy="33337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pitchFamily="34" charset="0"/>
                  </a:rPr>
                  <a:t>Describes the functional requirements.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50" name="Rectangle 26"/>
              <p:cNvSpPr>
                <a:spLocks noChangeArrowheads="1"/>
              </p:cNvSpPr>
              <p:nvPr/>
            </p:nvSpPr>
            <p:spPr bwMode="auto">
              <a:xfrm>
                <a:off x="4513263" y="2911475"/>
                <a:ext cx="2143125" cy="33337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pitchFamily="34" charset="0"/>
                  </a:rPr>
                  <a:t>During inception, the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53" name="Rectangle 29"/>
              <p:cNvSpPr>
                <a:spLocks noChangeArrowheads="1"/>
              </p:cNvSpPr>
              <p:nvPr/>
            </p:nvSpPr>
            <p:spPr bwMode="auto">
              <a:xfrm>
                <a:off x="4513263" y="3187700"/>
                <a:ext cx="4181475" cy="33337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pitchFamily="34" charset="0"/>
                  </a:rPr>
                  <a:t>cases will be identified, and perhaps10% of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54" name="Rectangle 30"/>
              <p:cNvSpPr>
                <a:spLocks noChangeArrowheads="1"/>
              </p:cNvSpPr>
              <p:nvPr/>
            </p:nvSpPr>
            <p:spPr bwMode="auto">
              <a:xfrm>
                <a:off x="4513263" y="3463925"/>
                <a:ext cx="3752850" cy="33337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pitchFamily="34" charset="0"/>
                  </a:rPr>
                  <a:t>the use cases will be analyzed in detail.</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grpSp>
      </p:grpSp>
      <p:sp>
        <p:nvSpPr>
          <p:cNvPr id="1057" name="Rectangle 33"/>
          <p:cNvSpPr>
            <a:spLocks noChangeArrowheads="1"/>
          </p:cNvSpPr>
          <p:nvPr/>
        </p:nvSpPr>
        <p:spPr bwMode="auto">
          <a:xfrm>
            <a:off x="8428038" y="3971925"/>
            <a:ext cx="190500" cy="33337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cs typeface="Arial" pitchFamily="34" charset="0"/>
              </a:rPr>
              <a:t>-</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60" name="Rectangle 36"/>
          <p:cNvSpPr>
            <a:spLocks noChangeArrowheads="1"/>
          </p:cNvSpPr>
          <p:nvPr/>
        </p:nvSpPr>
        <p:spPr bwMode="auto">
          <a:xfrm>
            <a:off x="7351713" y="4524375"/>
            <a:ext cx="190500" cy="33337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cs typeface="Arial" pitchFamily="34" charset="0"/>
              </a:rPr>
              <a:t>-</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47" name="Group 46"/>
          <p:cNvGrpSpPr/>
          <p:nvPr/>
        </p:nvGrpSpPr>
        <p:grpSpPr>
          <a:xfrm>
            <a:off x="322263" y="3971925"/>
            <a:ext cx="8267700" cy="1438275"/>
            <a:chOff x="322263" y="3971925"/>
            <a:chExt cx="8267700" cy="1438275"/>
          </a:xfrm>
        </p:grpSpPr>
        <p:sp>
          <p:nvSpPr>
            <p:cNvPr id="1062" name="Rectangle 38"/>
            <p:cNvSpPr>
              <a:spLocks noChangeArrowheads="1"/>
            </p:cNvSpPr>
            <p:nvPr/>
          </p:nvSpPr>
          <p:spPr bwMode="auto">
            <a:xfrm>
              <a:off x="4513263" y="4800600"/>
              <a:ext cx="4010025" cy="33337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pitchFamily="34" charset="0"/>
                </a:rPr>
                <a:t>requirements that have will have a major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45" name="Group 44"/>
            <p:cNvGrpSpPr/>
            <p:nvPr/>
          </p:nvGrpSpPr>
          <p:grpSpPr>
            <a:xfrm>
              <a:off x="322263" y="3971925"/>
              <a:ext cx="8267700" cy="1438275"/>
              <a:chOff x="322263" y="3971925"/>
              <a:chExt cx="8267700" cy="1438275"/>
            </a:xfrm>
          </p:grpSpPr>
          <p:sp>
            <p:nvSpPr>
              <p:cNvPr id="1055" name="Rectangle 31"/>
              <p:cNvSpPr>
                <a:spLocks noChangeArrowheads="1"/>
              </p:cNvSpPr>
              <p:nvPr/>
            </p:nvSpPr>
            <p:spPr bwMode="auto">
              <a:xfrm>
                <a:off x="322263" y="4662488"/>
                <a:ext cx="2781300" cy="33337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pitchFamily="34" charset="0"/>
                  </a:rPr>
                  <a:t>Supplementary Specification</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56" name="Rectangle 32"/>
              <p:cNvSpPr>
                <a:spLocks noChangeArrowheads="1"/>
              </p:cNvSpPr>
              <p:nvPr/>
            </p:nvSpPr>
            <p:spPr bwMode="auto">
              <a:xfrm>
                <a:off x="4513263" y="3971925"/>
                <a:ext cx="4048125" cy="33337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pitchFamily="34" charset="0"/>
                  </a:rPr>
                  <a:t>Describes other requirements, mostly non</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58" name="Rectangle 34"/>
              <p:cNvSpPr>
                <a:spLocks noChangeArrowheads="1"/>
              </p:cNvSpPr>
              <p:nvPr/>
            </p:nvSpPr>
            <p:spPr bwMode="auto">
              <a:xfrm>
                <a:off x="4513263" y="4248150"/>
                <a:ext cx="4076700" cy="33337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pitchFamily="34" charset="0"/>
                  </a:rPr>
                  <a:t>functional. During inception, it is useful to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59" name="Rectangle 35"/>
              <p:cNvSpPr>
                <a:spLocks noChangeArrowheads="1"/>
              </p:cNvSpPr>
              <p:nvPr/>
            </p:nvSpPr>
            <p:spPr bwMode="auto">
              <a:xfrm>
                <a:off x="4513263" y="4524375"/>
                <a:ext cx="2971800" cy="33337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pitchFamily="34" charset="0"/>
                  </a:rPr>
                  <a:t>have some idea of the key non</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61" name="Rectangle 37"/>
              <p:cNvSpPr>
                <a:spLocks noChangeArrowheads="1"/>
              </p:cNvSpPr>
              <p:nvPr/>
            </p:nvSpPr>
            <p:spPr bwMode="auto">
              <a:xfrm>
                <a:off x="7418388" y="4524375"/>
                <a:ext cx="1114425" cy="33337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pitchFamily="34" charset="0"/>
                  </a:rPr>
                  <a:t>functional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63" name="Rectangle 39"/>
              <p:cNvSpPr>
                <a:spLocks noChangeArrowheads="1"/>
              </p:cNvSpPr>
              <p:nvPr/>
            </p:nvSpPr>
            <p:spPr bwMode="auto">
              <a:xfrm>
                <a:off x="4513263" y="5076825"/>
                <a:ext cx="2667000" cy="33337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pitchFamily="34" charset="0"/>
                  </a:rPr>
                  <a:t>impact on the architecture.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grpSp>
      </p:grpSp>
      <p:grpSp>
        <p:nvGrpSpPr>
          <p:cNvPr id="46" name="Group 45"/>
          <p:cNvGrpSpPr/>
          <p:nvPr/>
        </p:nvGrpSpPr>
        <p:grpSpPr>
          <a:xfrm>
            <a:off x="322263" y="5575300"/>
            <a:ext cx="8058150" cy="609600"/>
            <a:chOff x="322263" y="5575300"/>
            <a:chExt cx="8058150" cy="609600"/>
          </a:xfrm>
        </p:grpSpPr>
        <p:sp>
          <p:nvSpPr>
            <p:cNvPr id="1064" name="Rectangle 40"/>
            <p:cNvSpPr>
              <a:spLocks noChangeArrowheads="1"/>
            </p:cNvSpPr>
            <p:nvPr/>
          </p:nvSpPr>
          <p:spPr bwMode="auto">
            <a:xfrm>
              <a:off x="322263" y="5738813"/>
              <a:ext cx="914400" cy="33337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pitchFamily="34" charset="0"/>
                </a:rPr>
                <a:t>Glossary</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65" name="Rectangle 41"/>
            <p:cNvSpPr>
              <a:spLocks noChangeArrowheads="1"/>
            </p:cNvSpPr>
            <p:nvPr/>
          </p:nvSpPr>
          <p:spPr bwMode="auto">
            <a:xfrm>
              <a:off x="4513263" y="5575300"/>
              <a:ext cx="3867150" cy="33337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pitchFamily="34" charset="0"/>
                </a:rPr>
                <a:t>Describes Key domain terminology, and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66" name="Rectangle 42"/>
            <p:cNvSpPr>
              <a:spLocks noChangeArrowheads="1"/>
            </p:cNvSpPr>
            <p:nvPr/>
          </p:nvSpPr>
          <p:spPr bwMode="auto">
            <a:xfrm>
              <a:off x="4513263" y="5851525"/>
              <a:ext cx="1524000" cy="33337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pitchFamily="34" charset="0"/>
                </a:rPr>
                <a:t>data dictionary</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40"/>
                                        </p:tgtEl>
                                        <p:attrNameLst>
                                          <p:attrName>style.visibility</p:attrName>
                                        </p:attrNameLst>
                                      </p:cBhvr>
                                      <p:to>
                                        <p:strVal val="visible"/>
                                      </p:to>
                                    </p:set>
                                    <p:anim calcmode="lin" valueType="num">
                                      <p:cBhvr additive="base">
                                        <p:cTn id="7" dur="1000" fill="hold"/>
                                        <p:tgtEl>
                                          <p:spTgt spid="1040"/>
                                        </p:tgtEl>
                                        <p:attrNameLst>
                                          <p:attrName>ppt_x</p:attrName>
                                        </p:attrNameLst>
                                      </p:cBhvr>
                                      <p:tavLst>
                                        <p:tav tm="0">
                                          <p:val>
                                            <p:strVal val="0-#ppt_w/2"/>
                                          </p:val>
                                        </p:tav>
                                        <p:tav tm="100000">
                                          <p:val>
                                            <p:strVal val="#ppt_x"/>
                                          </p:val>
                                        </p:tav>
                                      </p:tavLst>
                                    </p:anim>
                                    <p:anim calcmode="lin" valueType="num">
                                      <p:cBhvr additive="base">
                                        <p:cTn id="8" dur="1000" fill="hold"/>
                                        <p:tgtEl>
                                          <p:spTgt spid="104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41"/>
                                        </p:tgtEl>
                                        <p:attrNameLst>
                                          <p:attrName>style.visibility</p:attrName>
                                        </p:attrNameLst>
                                      </p:cBhvr>
                                      <p:to>
                                        <p:strVal val="visible"/>
                                      </p:to>
                                    </p:set>
                                    <p:anim calcmode="lin" valueType="num">
                                      <p:cBhvr additive="base">
                                        <p:cTn id="11" dur="1000" fill="hold"/>
                                        <p:tgtEl>
                                          <p:spTgt spid="1041"/>
                                        </p:tgtEl>
                                        <p:attrNameLst>
                                          <p:attrName>ppt_x</p:attrName>
                                        </p:attrNameLst>
                                      </p:cBhvr>
                                      <p:tavLst>
                                        <p:tav tm="0">
                                          <p:val>
                                            <p:strVal val="0-#ppt_w/2"/>
                                          </p:val>
                                        </p:tav>
                                        <p:tav tm="100000">
                                          <p:val>
                                            <p:strVal val="#ppt_x"/>
                                          </p:val>
                                        </p:tav>
                                      </p:tavLst>
                                    </p:anim>
                                    <p:anim calcmode="lin" valueType="num">
                                      <p:cBhvr additive="base">
                                        <p:cTn id="12" dur="1000" fill="hold"/>
                                        <p:tgtEl>
                                          <p:spTgt spid="1041"/>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nodePh="1">
                                  <p:stCondLst>
                                    <p:cond delay="0"/>
                                  </p:stCondLst>
                                  <p:endCondLst>
                                    <p:cond evt="begin" delay="0">
                                      <p:tn val="15"/>
                                    </p:cond>
                                  </p:endCondLst>
                                  <p:childTnLst>
                                    <p:set>
                                      <p:cBhvr>
                                        <p:cTn id="16" dur="1" fill="hold">
                                          <p:stCondLst>
                                            <p:cond delay="0"/>
                                          </p:stCondLst>
                                        </p:cTn>
                                        <p:tgtEl>
                                          <p:spTgt spid="1027"/>
                                        </p:tgtEl>
                                        <p:attrNameLst>
                                          <p:attrName>style.visibility</p:attrName>
                                        </p:attrNameLst>
                                      </p:cBhvr>
                                      <p:to>
                                        <p:strVal val="visible"/>
                                      </p:to>
                                    </p:set>
                                    <p:anim calcmode="lin" valueType="num">
                                      <p:cBhvr additive="base">
                                        <p:cTn id="17" dur="500" fill="hold"/>
                                        <p:tgtEl>
                                          <p:spTgt spid="1027"/>
                                        </p:tgtEl>
                                        <p:attrNameLst>
                                          <p:attrName>ppt_x</p:attrName>
                                        </p:attrNameLst>
                                      </p:cBhvr>
                                      <p:tavLst>
                                        <p:tav tm="0">
                                          <p:val>
                                            <p:strVal val="0-#ppt_w/2"/>
                                          </p:val>
                                        </p:tav>
                                        <p:tav tm="100000">
                                          <p:val>
                                            <p:strVal val="#ppt_x"/>
                                          </p:val>
                                        </p:tav>
                                      </p:tavLst>
                                    </p:anim>
                                    <p:anim calcmode="lin" valueType="num">
                                      <p:cBhvr additive="base">
                                        <p:cTn id="18" dur="500" fill="hold"/>
                                        <p:tgtEl>
                                          <p:spTgt spid="1027"/>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nodeType="clickEffect">
                                  <p:stCondLst>
                                    <p:cond delay="0"/>
                                  </p:stCondLst>
                                  <p:childTnLst>
                                    <p:set>
                                      <p:cBhvr>
                                        <p:cTn id="22" dur="1" fill="hold">
                                          <p:stCondLst>
                                            <p:cond delay="0"/>
                                          </p:stCondLst>
                                        </p:cTn>
                                        <p:tgtEl>
                                          <p:spTgt spid="44"/>
                                        </p:tgtEl>
                                        <p:attrNameLst>
                                          <p:attrName>style.visibility</p:attrName>
                                        </p:attrNameLst>
                                      </p:cBhvr>
                                      <p:to>
                                        <p:strVal val="visible"/>
                                      </p:to>
                                    </p:set>
                                    <p:anim calcmode="lin" valueType="num">
                                      <p:cBhvr additive="base">
                                        <p:cTn id="23" dur="1000" fill="hold"/>
                                        <p:tgtEl>
                                          <p:spTgt spid="44"/>
                                        </p:tgtEl>
                                        <p:attrNameLst>
                                          <p:attrName>ppt_x</p:attrName>
                                        </p:attrNameLst>
                                      </p:cBhvr>
                                      <p:tavLst>
                                        <p:tav tm="0">
                                          <p:val>
                                            <p:strVal val="0-#ppt_w/2"/>
                                          </p:val>
                                        </p:tav>
                                        <p:tav tm="100000">
                                          <p:val>
                                            <p:strVal val="#ppt_x"/>
                                          </p:val>
                                        </p:tav>
                                      </p:tavLst>
                                    </p:anim>
                                    <p:anim calcmode="lin" valueType="num">
                                      <p:cBhvr additive="base">
                                        <p:cTn id="24" dur="1000" fill="hold"/>
                                        <p:tgtEl>
                                          <p:spTgt spid="44"/>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nodeType="clickEffect">
                                  <p:stCondLst>
                                    <p:cond delay="0"/>
                                  </p:stCondLst>
                                  <p:childTnLst>
                                    <p:set>
                                      <p:cBhvr>
                                        <p:cTn id="28" dur="1" fill="hold">
                                          <p:stCondLst>
                                            <p:cond delay="0"/>
                                          </p:stCondLst>
                                        </p:cTn>
                                        <p:tgtEl>
                                          <p:spTgt spid="43"/>
                                        </p:tgtEl>
                                        <p:attrNameLst>
                                          <p:attrName>style.visibility</p:attrName>
                                        </p:attrNameLst>
                                      </p:cBhvr>
                                      <p:to>
                                        <p:strVal val="visible"/>
                                      </p:to>
                                    </p:set>
                                    <p:anim calcmode="lin" valueType="num">
                                      <p:cBhvr additive="base">
                                        <p:cTn id="29" dur="1000" fill="hold"/>
                                        <p:tgtEl>
                                          <p:spTgt spid="43"/>
                                        </p:tgtEl>
                                        <p:attrNameLst>
                                          <p:attrName>ppt_x</p:attrName>
                                        </p:attrNameLst>
                                      </p:cBhvr>
                                      <p:tavLst>
                                        <p:tav tm="0">
                                          <p:val>
                                            <p:strVal val="0-#ppt_w/2"/>
                                          </p:val>
                                        </p:tav>
                                        <p:tav tm="100000">
                                          <p:val>
                                            <p:strVal val="#ppt_x"/>
                                          </p:val>
                                        </p:tav>
                                      </p:tavLst>
                                    </p:anim>
                                    <p:anim calcmode="lin" valueType="num">
                                      <p:cBhvr additive="base">
                                        <p:cTn id="30" dur="1000" fill="hold"/>
                                        <p:tgtEl>
                                          <p:spTgt spid="43"/>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nodeType="clickEffect">
                                  <p:stCondLst>
                                    <p:cond delay="0"/>
                                  </p:stCondLst>
                                  <p:childTnLst>
                                    <p:set>
                                      <p:cBhvr>
                                        <p:cTn id="34" dur="1" fill="hold">
                                          <p:stCondLst>
                                            <p:cond delay="0"/>
                                          </p:stCondLst>
                                        </p:cTn>
                                        <p:tgtEl>
                                          <p:spTgt spid="47"/>
                                        </p:tgtEl>
                                        <p:attrNameLst>
                                          <p:attrName>style.visibility</p:attrName>
                                        </p:attrNameLst>
                                      </p:cBhvr>
                                      <p:to>
                                        <p:strVal val="visible"/>
                                      </p:to>
                                    </p:set>
                                    <p:anim calcmode="lin" valueType="num">
                                      <p:cBhvr additive="base">
                                        <p:cTn id="35" dur="1000" fill="hold"/>
                                        <p:tgtEl>
                                          <p:spTgt spid="47"/>
                                        </p:tgtEl>
                                        <p:attrNameLst>
                                          <p:attrName>ppt_x</p:attrName>
                                        </p:attrNameLst>
                                      </p:cBhvr>
                                      <p:tavLst>
                                        <p:tav tm="0">
                                          <p:val>
                                            <p:strVal val="0-#ppt_w/2"/>
                                          </p:val>
                                        </p:tav>
                                        <p:tav tm="100000">
                                          <p:val>
                                            <p:strVal val="#ppt_x"/>
                                          </p:val>
                                        </p:tav>
                                      </p:tavLst>
                                    </p:anim>
                                    <p:anim calcmode="lin" valueType="num">
                                      <p:cBhvr additive="base">
                                        <p:cTn id="36" dur="1000" fill="hold"/>
                                        <p:tgtEl>
                                          <p:spTgt spid="47"/>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nodeType="clickEffect">
                                  <p:stCondLst>
                                    <p:cond delay="0"/>
                                  </p:stCondLst>
                                  <p:childTnLst>
                                    <p:set>
                                      <p:cBhvr>
                                        <p:cTn id="40" dur="1" fill="hold">
                                          <p:stCondLst>
                                            <p:cond delay="0"/>
                                          </p:stCondLst>
                                        </p:cTn>
                                        <p:tgtEl>
                                          <p:spTgt spid="46"/>
                                        </p:tgtEl>
                                        <p:attrNameLst>
                                          <p:attrName>style.visibility</p:attrName>
                                        </p:attrNameLst>
                                      </p:cBhvr>
                                      <p:to>
                                        <p:strVal val="visible"/>
                                      </p:to>
                                    </p:set>
                                    <p:anim calcmode="lin" valueType="num">
                                      <p:cBhvr additive="base">
                                        <p:cTn id="41" dur="1000" fill="hold"/>
                                        <p:tgtEl>
                                          <p:spTgt spid="46"/>
                                        </p:tgtEl>
                                        <p:attrNameLst>
                                          <p:attrName>ppt_x</p:attrName>
                                        </p:attrNameLst>
                                      </p:cBhvr>
                                      <p:tavLst>
                                        <p:tav tm="0">
                                          <p:val>
                                            <p:strVal val="0-#ppt_w/2"/>
                                          </p:val>
                                        </p:tav>
                                        <p:tav tm="100000">
                                          <p:val>
                                            <p:strVal val="#ppt_x"/>
                                          </p:val>
                                        </p:tav>
                                      </p:tavLst>
                                    </p:anim>
                                    <p:anim calcmode="lin" valueType="num">
                                      <p:cBhvr additive="base">
                                        <p:cTn id="42" dur="1000" fill="hold"/>
                                        <p:tgtEl>
                                          <p:spTgt spid="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7" grpId="0"/>
      <p:bldP spid="1040" grpId="0"/>
      <p:bldP spid="104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0" name="Rectangle 6"/>
          <p:cNvSpPr>
            <a:spLocks noChangeArrowheads="1"/>
          </p:cNvSpPr>
          <p:nvPr/>
        </p:nvSpPr>
        <p:spPr bwMode="auto">
          <a:xfrm>
            <a:off x="4648200" y="557213"/>
            <a:ext cx="9525" cy="4076700"/>
          </a:xfrm>
          <a:prstGeom prst="rect">
            <a:avLst/>
          </a:pr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1" name="Rectangle 7"/>
          <p:cNvSpPr>
            <a:spLocks noChangeArrowheads="1"/>
          </p:cNvSpPr>
          <p:nvPr/>
        </p:nvSpPr>
        <p:spPr bwMode="auto">
          <a:xfrm>
            <a:off x="665163" y="1422400"/>
            <a:ext cx="7975600" cy="9525"/>
          </a:xfrm>
          <a:prstGeom prst="rect">
            <a:avLst/>
          </a:pr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2" name="Rectangle 8"/>
          <p:cNvSpPr>
            <a:spLocks noChangeArrowheads="1"/>
          </p:cNvSpPr>
          <p:nvPr/>
        </p:nvSpPr>
        <p:spPr bwMode="auto">
          <a:xfrm>
            <a:off x="665163" y="1992313"/>
            <a:ext cx="7975600" cy="9525"/>
          </a:xfrm>
          <a:prstGeom prst="rect">
            <a:avLst/>
          </a:pr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3" name="Rectangle 9"/>
          <p:cNvSpPr>
            <a:spLocks noChangeArrowheads="1"/>
          </p:cNvSpPr>
          <p:nvPr/>
        </p:nvSpPr>
        <p:spPr bwMode="auto">
          <a:xfrm>
            <a:off x="665163" y="2573338"/>
            <a:ext cx="7975600" cy="7938"/>
          </a:xfrm>
          <a:prstGeom prst="rect">
            <a:avLst/>
          </a:pr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4" name="Rectangle 10"/>
          <p:cNvSpPr>
            <a:spLocks noChangeArrowheads="1"/>
          </p:cNvSpPr>
          <p:nvPr/>
        </p:nvSpPr>
        <p:spPr bwMode="auto">
          <a:xfrm>
            <a:off x="665163" y="3470275"/>
            <a:ext cx="7975600" cy="7938"/>
          </a:xfrm>
          <a:prstGeom prst="rect">
            <a:avLst/>
          </a:pr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5" name="Rectangle 11"/>
          <p:cNvSpPr>
            <a:spLocks noChangeArrowheads="1"/>
          </p:cNvSpPr>
          <p:nvPr/>
        </p:nvSpPr>
        <p:spPr bwMode="auto">
          <a:xfrm>
            <a:off x="669925" y="557213"/>
            <a:ext cx="7938" cy="4076700"/>
          </a:xfrm>
          <a:prstGeom prst="rect">
            <a:avLst/>
          </a:pr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6" name="Rectangle 12"/>
          <p:cNvSpPr>
            <a:spLocks noChangeArrowheads="1"/>
          </p:cNvSpPr>
          <p:nvPr/>
        </p:nvSpPr>
        <p:spPr bwMode="auto">
          <a:xfrm>
            <a:off x="8628063" y="557213"/>
            <a:ext cx="7938" cy="4076700"/>
          </a:xfrm>
          <a:prstGeom prst="rect">
            <a:avLst/>
          </a:pr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7" name="Rectangle 13"/>
          <p:cNvSpPr>
            <a:spLocks noChangeArrowheads="1"/>
          </p:cNvSpPr>
          <p:nvPr/>
        </p:nvSpPr>
        <p:spPr bwMode="auto">
          <a:xfrm>
            <a:off x="665163" y="561975"/>
            <a:ext cx="7975600" cy="7938"/>
          </a:xfrm>
          <a:prstGeom prst="rect">
            <a:avLst/>
          </a:pr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8" name="Rectangle 14"/>
          <p:cNvSpPr>
            <a:spLocks noChangeArrowheads="1"/>
          </p:cNvSpPr>
          <p:nvPr/>
        </p:nvSpPr>
        <p:spPr bwMode="auto">
          <a:xfrm>
            <a:off x="665163" y="4619625"/>
            <a:ext cx="7975600" cy="9525"/>
          </a:xfrm>
          <a:prstGeom prst="rect">
            <a:avLst/>
          </a:pr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39" name="Group 38"/>
          <p:cNvGrpSpPr/>
          <p:nvPr/>
        </p:nvGrpSpPr>
        <p:grpSpPr>
          <a:xfrm>
            <a:off x="727075" y="557213"/>
            <a:ext cx="7686675" cy="841375"/>
            <a:chOff x="727075" y="557213"/>
            <a:chExt cx="7686675" cy="841375"/>
          </a:xfrm>
        </p:grpSpPr>
        <p:sp>
          <p:nvSpPr>
            <p:cNvPr id="1039" name="Rectangle 15"/>
            <p:cNvSpPr>
              <a:spLocks noChangeArrowheads="1"/>
            </p:cNvSpPr>
            <p:nvPr/>
          </p:nvSpPr>
          <p:spPr bwMode="auto">
            <a:xfrm>
              <a:off x="727075" y="882650"/>
              <a:ext cx="3074988" cy="31591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0000"/>
                  </a:solidFill>
                  <a:effectLst/>
                  <a:latin typeface="Calibri" pitchFamily="34" charset="0"/>
                  <a:cs typeface="Arial" pitchFamily="34" charset="0"/>
                </a:rPr>
                <a:t>Risk List &amp; Risk Management Plan</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40" name="Rectangle 16"/>
            <p:cNvSpPr>
              <a:spLocks noChangeArrowheads="1"/>
            </p:cNvSpPr>
            <p:nvPr/>
          </p:nvSpPr>
          <p:spPr bwMode="auto">
            <a:xfrm>
              <a:off x="4705350" y="557213"/>
              <a:ext cx="3617913" cy="31591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0000"/>
                  </a:solidFill>
                  <a:effectLst/>
                  <a:latin typeface="Calibri" pitchFamily="34" charset="0"/>
                  <a:cs typeface="Arial" pitchFamily="34" charset="0"/>
                </a:rPr>
                <a:t>Describes the risks (business, technical,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41" name="Rectangle 17"/>
            <p:cNvSpPr>
              <a:spLocks noChangeArrowheads="1"/>
            </p:cNvSpPr>
            <p:nvPr/>
          </p:nvSpPr>
          <p:spPr bwMode="auto">
            <a:xfrm>
              <a:off x="4705350" y="820738"/>
              <a:ext cx="3708400" cy="32543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0000"/>
                  </a:solidFill>
                  <a:effectLst/>
                  <a:latin typeface="Calibri" pitchFamily="34" charset="0"/>
                  <a:cs typeface="Arial" pitchFamily="34" charset="0"/>
                </a:rPr>
                <a:t>resource, schedule) and ideas for their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42" name="Rectangle 18"/>
            <p:cNvSpPr>
              <a:spLocks noChangeArrowheads="1"/>
            </p:cNvSpPr>
            <p:nvPr/>
          </p:nvSpPr>
          <p:spPr bwMode="auto">
            <a:xfrm>
              <a:off x="4705350" y="1082675"/>
              <a:ext cx="2162175" cy="31591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0000"/>
                  </a:solidFill>
                  <a:effectLst/>
                  <a:latin typeface="Calibri" pitchFamily="34" charset="0"/>
                  <a:cs typeface="Arial" pitchFamily="34" charset="0"/>
                </a:rPr>
                <a:t>mitigation or response.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grpSp>
      <p:sp>
        <p:nvSpPr>
          <p:cNvPr id="1044" name="Rectangle 20"/>
          <p:cNvSpPr>
            <a:spLocks noChangeArrowheads="1"/>
          </p:cNvSpPr>
          <p:nvPr/>
        </p:nvSpPr>
        <p:spPr bwMode="auto">
          <a:xfrm>
            <a:off x="2598738" y="1600200"/>
            <a:ext cx="190500" cy="32543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smtClean="0">
                <a:ln>
                  <a:noFill/>
                </a:ln>
                <a:solidFill>
                  <a:srgbClr val="000000"/>
                </a:solidFill>
                <a:effectLst/>
                <a:latin typeface="Calibri" pitchFamily="34" charset="0"/>
                <a:cs typeface="Arial" pitchFamily="34" charset="0"/>
              </a:rPr>
              <a:t>-</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45" name="Rectangle 21"/>
          <p:cNvSpPr>
            <a:spLocks noChangeArrowheads="1"/>
          </p:cNvSpPr>
          <p:nvPr/>
        </p:nvSpPr>
        <p:spPr bwMode="auto">
          <a:xfrm>
            <a:off x="2706688" y="1600200"/>
            <a:ext cx="352425" cy="32543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smtClean="0">
                <a:ln>
                  <a:noFill/>
                </a:ln>
                <a:solidFill>
                  <a:srgbClr val="000000"/>
                </a:solidFill>
                <a:effectLst/>
                <a:latin typeface="Calibri" pitchFamily="34" charset="0"/>
                <a:cs typeface="Arial" pitchFamily="34" charset="0"/>
              </a:rPr>
              <a:t>of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46" name="Rectangle 22"/>
          <p:cNvSpPr>
            <a:spLocks noChangeArrowheads="1"/>
          </p:cNvSpPr>
          <p:nvPr/>
        </p:nvSpPr>
        <p:spPr bwMode="auto">
          <a:xfrm>
            <a:off x="2943225" y="1600200"/>
            <a:ext cx="190500" cy="32543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smtClean="0">
                <a:ln>
                  <a:noFill/>
                </a:ln>
                <a:solidFill>
                  <a:srgbClr val="000000"/>
                </a:solidFill>
                <a:effectLst/>
                <a:latin typeface="Calibri" pitchFamily="34" charset="0"/>
                <a:cs typeface="Arial" pitchFamily="34" charset="0"/>
              </a:rPr>
              <a:t>-</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40" name="Group 39"/>
          <p:cNvGrpSpPr/>
          <p:nvPr/>
        </p:nvGrpSpPr>
        <p:grpSpPr>
          <a:xfrm>
            <a:off x="381000" y="457200"/>
            <a:ext cx="8428038" cy="4267200"/>
            <a:chOff x="565150" y="457200"/>
            <a:chExt cx="8428038" cy="4267200"/>
          </a:xfrm>
        </p:grpSpPr>
        <p:sp>
          <p:nvSpPr>
            <p:cNvPr id="1028" name="AutoShape 4"/>
            <p:cNvSpPr>
              <a:spLocks noChangeAspect="1" noChangeArrowheads="1" noTextEdit="1"/>
            </p:cNvSpPr>
            <p:nvPr/>
          </p:nvSpPr>
          <p:spPr bwMode="auto">
            <a:xfrm>
              <a:off x="565150" y="457200"/>
              <a:ext cx="8166100" cy="426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43" name="Rectangle 19"/>
            <p:cNvSpPr>
              <a:spLocks noChangeArrowheads="1"/>
            </p:cNvSpPr>
            <p:nvPr/>
          </p:nvSpPr>
          <p:spPr bwMode="auto">
            <a:xfrm>
              <a:off x="869950" y="1600200"/>
              <a:ext cx="2079625" cy="32543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0000"/>
                  </a:solidFill>
                  <a:effectLst/>
                  <a:latin typeface="Calibri" pitchFamily="34" charset="0"/>
                  <a:cs typeface="Arial" pitchFamily="34" charset="0"/>
                </a:rPr>
                <a:t>Prototypes and proof</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47" name="Rectangle 23"/>
            <p:cNvSpPr>
              <a:spLocks noChangeArrowheads="1"/>
            </p:cNvSpPr>
            <p:nvPr/>
          </p:nvSpPr>
          <p:spPr bwMode="auto">
            <a:xfrm>
              <a:off x="3155950" y="1600200"/>
              <a:ext cx="939800" cy="32543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0000"/>
                  </a:solidFill>
                  <a:effectLst/>
                  <a:latin typeface="Calibri" pitchFamily="34" charset="0"/>
                  <a:cs typeface="Arial" pitchFamily="34" charset="0"/>
                </a:rPr>
                <a:t>concepts</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48" name="Rectangle 24"/>
            <p:cNvSpPr>
              <a:spLocks noChangeArrowheads="1"/>
            </p:cNvSpPr>
            <p:nvPr/>
          </p:nvSpPr>
          <p:spPr bwMode="auto">
            <a:xfrm>
              <a:off x="4832350" y="1371600"/>
              <a:ext cx="4160838" cy="32702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0000"/>
                  </a:solidFill>
                  <a:effectLst/>
                  <a:latin typeface="Calibri" pitchFamily="34" charset="0"/>
                  <a:cs typeface="Arial" pitchFamily="34" charset="0"/>
                </a:rPr>
                <a:t>To clarify the vision, or to validate technical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49" name="Rectangle 25"/>
            <p:cNvSpPr>
              <a:spLocks noChangeArrowheads="1"/>
            </p:cNvSpPr>
            <p:nvPr/>
          </p:nvSpPr>
          <p:spPr bwMode="auto">
            <a:xfrm>
              <a:off x="4908550" y="1676400"/>
              <a:ext cx="660400" cy="32543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0000"/>
                  </a:solidFill>
                  <a:effectLst/>
                  <a:latin typeface="Calibri" pitchFamily="34" charset="0"/>
                  <a:cs typeface="Arial" pitchFamily="34" charset="0"/>
                </a:rPr>
                <a:t>ideas.</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grpSp>
      <p:sp>
        <p:nvSpPr>
          <p:cNvPr id="1050" name="Rectangle 26"/>
          <p:cNvSpPr>
            <a:spLocks noChangeArrowheads="1"/>
          </p:cNvSpPr>
          <p:nvPr/>
        </p:nvSpPr>
        <p:spPr bwMode="auto">
          <a:xfrm>
            <a:off x="727075" y="2173288"/>
            <a:ext cx="1365250" cy="32702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smtClean="0">
                <a:ln>
                  <a:noFill/>
                </a:ln>
                <a:solidFill>
                  <a:srgbClr val="000000"/>
                </a:solidFill>
                <a:effectLst/>
                <a:latin typeface="Calibri" pitchFamily="34" charset="0"/>
                <a:cs typeface="Arial" pitchFamily="34" charset="0"/>
              </a:rPr>
              <a:t>Iteration Plan</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51" name="Rectangle 27"/>
          <p:cNvSpPr>
            <a:spLocks noChangeArrowheads="1"/>
          </p:cNvSpPr>
          <p:nvPr/>
        </p:nvSpPr>
        <p:spPr bwMode="auto">
          <a:xfrm>
            <a:off x="4705350" y="1992313"/>
            <a:ext cx="3101975" cy="32543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0000"/>
                </a:solidFill>
                <a:effectLst/>
                <a:latin typeface="Calibri" pitchFamily="34" charset="0"/>
                <a:cs typeface="Arial" pitchFamily="34" charset="0"/>
              </a:rPr>
              <a:t>Describes what to do in the first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52" name="Rectangle 28"/>
          <p:cNvSpPr>
            <a:spLocks noChangeArrowheads="1"/>
          </p:cNvSpPr>
          <p:nvPr/>
        </p:nvSpPr>
        <p:spPr bwMode="auto">
          <a:xfrm>
            <a:off x="4705350" y="2254250"/>
            <a:ext cx="2089150" cy="32702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smtClean="0">
                <a:ln>
                  <a:noFill/>
                </a:ln>
                <a:solidFill>
                  <a:srgbClr val="000000"/>
                </a:solidFill>
                <a:effectLst/>
                <a:latin typeface="Calibri" pitchFamily="34" charset="0"/>
                <a:cs typeface="Arial" pitchFamily="34" charset="0"/>
              </a:rPr>
              <a:t>elaboration iteration.</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53" name="Rectangle 29"/>
          <p:cNvSpPr>
            <a:spLocks noChangeArrowheads="1"/>
          </p:cNvSpPr>
          <p:nvPr/>
        </p:nvSpPr>
        <p:spPr bwMode="auto">
          <a:xfrm>
            <a:off x="727075" y="2911475"/>
            <a:ext cx="3943350" cy="32543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0000"/>
                </a:solidFill>
                <a:effectLst/>
                <a:latin typeface="Calibri" pitchFamily="34" charset="0"/>
                <a:cs typeface="Arial" pitchFamily="34" charset="0"/>
              </a:rPr>
              <a:t>Phase Plan &amp; Software Development Plan</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54" name="Rectangle 30"/>
          <p:cNvSpPr>
            <a:spLocks noChangeArrowheads="1"/>
          </p:cNvSpPr>
          <p:nvPr/>
        </p:nvSpPr>
        <p:spPr bwMode="auto">
          <a:xfrm>
            <a:off x="4705350" y="2566988"/>
            <a:ext cx="3916363" cy="32543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0000"/>
                </a:solidFill>
                <a:effectLst/>
                <a:latin typeface="Calibri" pitchFamily="34" charset="0"/>
                <a:cs typeface="Arial" pitchFamily="34" charset="0"/>
              </a:rPr>
              <a:t>Low precision guess for the duration and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55" name="Rectangle 31"/>
          <p:cNvSpPr>
            <a:spLocks noChangeArrowheads="1"/>
          </p:cNvSpPr>
          <p:nvPr/>
        </p:nvSpPr>
        <p:spPr bwMode="auto">
          <a:xfrm>
            <a:off x="4705350" y="2830513"/>
            <a:ext cx="3843338" cy="32702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0000"/>
                </a:solidFill>
                <a:effectLst/>
                <a:latin typeface="Calibri" pitchFamily="34" charset="0"/>
                <a:cs typeface="Arial" pitchFamily="34" charset="0"/>
              </a:rPr>
              <a:t>effort of the elaboration. Includes tools,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56" name="Rectangle 32"/>
          <p:cNvSpPr>
            <a:spLocks noChangeArrowheads="1"/>
          </p:cNvSpPr>
          <p:nvPr/>
        </p:nvSpPr>
        <p:spPr bwMode="auto">
          <a:xfrm>
            <a:off x="4705350" y="3092450"/>
            <a:ext cx="3527425" cy="32543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0000"/>
                </a:solidFill>
                <a:effectLst/>
                <a:latin typeface="Calibri" pitchFamily="34" charset="0"/>
                <a:cs typeface="Arial" pitchFamily="34" charset="0"/>
              </a:rPr>
              <a:t>people, training and other resources.</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57" name="Rectangle 33"/>
          <p:cNvSpPr>
            <a:spLocks noChangeArrowheads="1"/>
          </p:cNvSpPr>
          <p:nvPr/>
        </p:nvSpPr>
        <p:spPr bwMode="auto">
          <a:xfrm>
            <a:off x="685800" y="3886200"/>
            <a:ext cx="1844675" cy="32702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0000"/>
                </a:solidFill>
                <a:effectLst/>
                <a:latin typeface="Calibri" pitchFamily="34" charset="0"/>
                <a:cs typeface="Arial" pitchFamily="34" charset="0"/>
              </a:rPr>
              <a:t>Development Case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58" name="Rectangle 34"/>
          <p:cNvSpPr>
            <a:spLocks noChangeArrowheads="1"/>
          </p:cNvSpPr>
          <p:nvPr/>
        </p:nvSpPr>
        <p:spPr bwMode="auto">
          <a:xfrm>
            <a:off x="4705350" y="3467100"/>
            <a:ext cx="3989388" cy="32543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0000"/>
                </a:solidFill>
                <a:effectLst/>
                <a:latin typeface="Calibri" pitchFamily="34" charset="0"/>
                <a:cs typeface="Arial" pitchFamily="34" charset="0"/>
              </a:rPr>
              <a:t>A description of the Unified Process steps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59" name="Rectangle 35"/>
          <p:cNvSpPr>
            <a:spLocks noChangeArrowheads="1"/>
          </p:cNvSpPr>
          <p:nvPr/>
        </p:nvSpPr>
        <p:spPr bwMode="auto">
          <a:xfrm>
            <a:off x="4724400" y="3733800"/>
            <a:ext cx="4052888" cy="32702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0000"/>
                </a:solidFill>
                <a:effectLst/>
                <a:latin typeface="Calibri" pitchFamily="34" charset="0"/>
                <a:cs typeface="Arial" pitchFamily="34" charset="0"/>
              </a:rPr>
              <a:t>and artifacts for the project. Note that the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60" name="Rectangle 36"/>
          <p:cNvSpPr>
            <a:spLocks noChangeArrowheads="1"/>
          </p:cNvSpPr>
          <p:nvPr/>
        </p:nvSpPr>
        <p:spPr bwMode="auto">
          <a:xfrm>
            <a:off x="4705350" y="3992563"/>
            <a:ext cx="3916363" cy="32543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0000"/>
                </a:solidFill>
                <a:effectLst/>
                <a:latin typeface="Calibri" pitchFamily="34" charset="0"/>
                <a:cs typeface="Arial" pitchFamily="34" charset="0"/>
              </a:rPr>
              <a:t>UP is always customized for each project.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1" name="TextBox 40"/>
          <p:cNvSpPr txBox="1"/>
          <p:nvPr/>
        </p:nvSpPr>
        <p:spPr>
          <a:xfrm>
            <a:off x="0" y="4876800"/>
            <a:ext cx="9144000" cy="707886"/>
          </a:xfrm>
          <a:prstGeom prst="rect">
            <a:avLst/>
          </a:prstGeom>
          <a:noFill/>
        </p:spPr>
        <p:txBody>
          <a:bodyPr wrap="square" rtlCol="0">
            <a:spAutoFit/>
          </a:bodyPr>
          <a:lstStyle/>
          <a:p>
            <a:pPr lvl="2">
              <a:buFont typeface="Arial" pitchFamily="34" charset="0"/>
              <a:buChar char="•"/>
            </a:pPr>
            <a:r>
              <a:rPr lang="en-US" sz="2000" dirty="0" smtClean="0"/>
              <a:t>    These artifacts are only partially completed in this phase. They will be iteratively refined in subsequent iterations.</a:t>
            </a:r>
            <a:endParaRPr lang="en-US" sz="20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1000" fill="hold"/>
                                        <p:tgtEl>
                                          <p:spTgt spid="39"/>
                                        </p:tgtEl>
                                        <p:attrNameLst>
                                          <p:attrName>ppt_x</p:attrName>
                                        </p:attrNameLst>
                                      </p:cBhvr>
                                      <p:tavLst>
                                        <p:tav tm="0">
                                          <p:val>
                                            <p:strVal val="0-#ppt_w/2"/>
                                          </p:val>
                                        </p:tav>
                                        <p:tav tm="100000">
                                          <p:val>
                                            <p:strVal val="#ppt_x"/>
                                          </p:val>
                                        </p:tav>
                                      </p:tavLst>
                                    </p:anim>
                                    <p:anim calcmode="lin" valueType="num">
                                      <p:cBhvr additive="base">
                                        <p:cTn id="8" dur="10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40"/>
                                        </p:tgtEl>
                                        <p:attrNameLst>
                                          <p:attrName>style.visibility</p:attrName>
                                        </p:attrNameLst>
                                      </p:cBhvr>
                                      <p:to>
                                        <p:strVal val="visible"/>
                                      </p:to>
                                    </p:set>
                                    <p:anim calcmode="lin" valueType="num">
                                      <p:cBhvr additive="base">
                                        <p:cTn id="13" dur="1000" fill="hold"/>
                                        <p:tgtEl>
                                          <p:spTgt spid="40"/>
                                        </p:tgtEl>
                                        <p:attrNameLst>
                                          <p:attrName>ppt_x</p:attrName>
                                        </p:attrNameLst>
                                      </p:cBhvr>
                                      <p:tavLst>
                                        <p:tav tm="0">
                                          <p:val>
                                            <p:strVal val="0-#ppt_w/2"/>
                                          </p:val>
                                        </p:tav>
                                        <p:tav tm="100000">
                                          <p:val>
                                            <p:strVal val="#ppt_x"/>
                                          </p:val>
                                        </p:tav>
                                      </p:tavLst>
                                    </p:anim>
                                    <p:anim calcmode="lin" valueType="num">
                                      <p:cBhvr additive="base">
                                        <p:cTn id="14" dur="1000" fill="hold"/>
                                        <p:tgtEl>
                                          <p:spTgt spid="4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50"/>
                                        </p:tgtEl>
                                        <p:attrNameLst>
                                          <p:attrName>style.visibility</p:attrName>
                                        </p:attrNameLst>
                                      </p:cBhvr>
                                      <p:to>
                                        <p:strVal val="visible"/>
                                      </p:to>
                                    </p:set>
                                    <p:anim calcmode="lin" valueType="num">
                                      <p:cBhvr additive="base">
                                        <p:cTn id="19" dur="500" fill="hold"/>
                                        <p:tgtEl>
                                          <p:spTgt spid="1050"/>
                                        </p:tgtEl>
                                        <p:attrNameLst>
                                          <p:attrName>ppt_x</p:attrName>
                                        </p:attrNameLst>
                                      </p:cBhvr>
                                      <p:tavLst>
                                        <p:tav tm="0">
                                          <p:val>
                                            <p:strVal val="0-#ppt_w/2"/>
                                          </p:val>
                                        </p:tav>
                                        <p:tav tm="100000">
                                          <p:val>
                                            <p:strVal val="#ppt_x"/>
                                          </p:val>
                                        </p:tav>
                                      </p:tavLst>
                                    </p:anim>
                                    <p:anim calcmode="lin" valueType="num">
                                      <p:cBhvr additive="base">
                                        <p:cTn id="20" dur="500" fill="hold"/>
                                        <p:tgtEl>
                                          <p:spTgt spid="105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051"/>
                                        </p:tgtEl>
                                        <p:attrNameLst>
                                          <p:attrName>style.visibility</p:attrName>
                                        </p:attrNameLst>
                                      </p:cBhvr>
                                      <p:to>
                                        <p:strVal val="visible"/>
                                      </p:to>
                                    </p:set>
                                    <p:anim calcmode="lin" valueType="num">
                                      <p:cBhvr additive="base">
                                        <p:cTn id="23" dur="500" fill="hold"/>
                                        <p:tgtEl>
                                          <p:spTgt spid="1051"/>
                                        </p:tgtEl>
                                        <p:attrNameLst>
                                          <p:attrName>ppt_x</p:attrName>
                                        </p:attrNameLst>
                                      </p:cBhvr>
                                      <p:tavLst>
                                        <p:tav tm="0">
                                          <p:val>
                                            <p:strVal val="0-#ppt_w/2"/>
                                          </p:val>
                                        </p:tav>
                                        <p:tav tm="100000">
                                          <p:val>
                                            <p:strVal val="#ppt_x"/>
                                          </p:val>
                                        </p:tav>
                                      </p:tavLst>
                                    </p:anim>
                                    <p:anim calcmode="lin" valueType="num">
                                      <p:cBhvr additive="base">
                                        <p:cTn id="24" dur="500" fill="hold"/>
                                        <p:tgtEl>
                                          <p:spTgt spid="1051"/>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1052"/>
                                        </p:tgtEl>
                                        <p:attrNameLst>
                                          <p:attrName>style.visibility</p:attrName>
                                        </p:attrNameLst>
                                      </p:cBhvr>
                                      <p:to>
                                        <p:strVal val="visible"/>
                                      </p:to>
                                    </p:set>
                                    <p:anim calcmode="lin" valueType="num">
                                      <p:cBhvr additive="base">
                                        <p:cTn id="27" dur="500" fill="hold"/>
                                        <p:tgtEl>
                                          <p:spTgt spid="1052"/>
                                        </p:tgtEl>
                                        <p:attrNameLst>
                                          <p:attrName>ppt_x</p:attrName>
                                        </p:attrNameLst>
                                      </p:cBhvr>
                                      <p:tavLst>
                                        <p:tav tm="0">
                                          <p:val>
                                            <p:strVal val="0-#ppt_w/2"/>
                                          </p:val>
                                        </p:tav>
                                        <p:tav tm="100000">
                                          <p:val>
                                            <p:strVal val="#ppt_x"/>
                                          </p:val>
                                        </p:tav>
                                      </p:tavLst>
                                    </p:anim>
                                    <p:anim calcmode="lin" valueType="num">
                                      <p:cBhvr additive="base">
                                        <p:cTn id="28" dur="500" fill="hold"/>
                                        <p:tgtEl>
                                          <p:spTgt spid="1052"/>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1053"/>
                                        </p:tgtEl>
                                        <p:attrNameLst>
                                          <p:attrName>style.visibility</p:attrName>
                                        </p:attrNameLst>
                                      </p:cBhvr>
                                      <p:to>
                                        <p:strVal val="visible"/>
                                      </p:to>
                                    </p:set>
                                    <p:anim calcmode="lin" valueType="num">
                                      <p:cBhvr additive="base">
                                        <p:cTn id="33" dur="1000" fill="hold"/>
                                        <p:tgtEl>
                                          <p:spTgt spid="1053"/>
                                        </p:tgtEl>
                                        <p:attrNameLst>
                                          <p:attrName>ppt_x</p:attrName>
                                        </p:attrNameLst>
                                      </p:cBhvr>
                                      <p:tavLst>
                                        <p:tav tm="0">
                                          <p:val>
                                            <p:strVal val="0-#ppt_w/2"/>
                                          </p:val>
                                        </p:tav>
                                        <p:tav tm="100000">
                                          <p:val>
                                            <p:strVal val="#ppt_x"/>
                                          </p:val>
                                        </p:tav>
                                      </p:tavLst>
                                    </p:anim>
                                    <p:anim calcmode="lin" valueType="num">
                                      <p:cBhvr additive="base">
                                        <p:cTn id="34" dur="1000" fill="hold"/>
                                        <p:tgtEl>
                                          <p:spTgt spid="1053"/>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1056"/>
                                        </p:tgtEl>
                                        <p:attrNameLst>
                                          <p:attrName>style.visibility</p:attrName>
                                        </p:attrNameLst>
                                      </p:cBhvr>
                                      <p:to>
                                        <p:strVal val="visible"/>
                                      </p:to>
                                    </p:set>
                                    <p:anim calcmode="lin" valueType="num">
                                      <p:cBhvr additive="base">
                                        <p:cTn id="37" dur="1000" fill="hold"/>
                                        <p:tgtEl>
                                          <p:spTgt spid="1056"/>
                                        </p:tgtEl>
                                        <p:attrNameLst>
                                          <p:attrName>ppt_x</p:attrName>
                                        </p:attrNameLst>
                                      </p:cBhvr>
                                      <p:tavLst>
                                        <p:tav tm="0">
                                          <p:val>
                                            <p:strVal val="0-#ppt_w/2"/>
                                          </p:val>
                                        </p:tav>
                                        <p:tav tm="100000">
                                          <p:val>
                                            <p:strVal val="#ppt_x"/>
                                          </p:val>
                                        </p:tav>
                                      </p:tavLst>
                                    </p:anim>
                                    <p:anim calcmode="lin" valueType="num">
                                      <p:cBhvr additive="base">
                                        <p:cTn id="38" dur="1000" fill="hold"/>
                                        <p:tgtEl>
                                          <p:spTgt spid="1056"/>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1055"/>
                                        </p:tgtEl>
                                        <p:attrNameLst>
                                          <p:attrName>style.visibility</p:attrName>
                                        </p:attrNameLst>
                                      </p:cBhvr>
                                      <p:to>
                                        <p:strVal val="visible"/>
                                      </p:to>
                                    </p:set>
                                    <p:anim calcmode="lin" valueType="num">
                                      <p:cBhvr additive="base">
                                        <p:cTn id="41" dur="1000" fill="hold"/>
                                        <p:tgtEl>
                                          <p:spTgt spid="1055"/>
                                        </p:tgtEl>
                                        <p:attrNameLst>
                                          <p:attrName>ppt_x</p:attrName>
                                        </p:attrNameLst>
                                      </p:cBhvr>
                                      <p:tavLst>
                                        <p:tav tm="0">
                                          <p:val>
                                            <p:strVal val="0-#ppt_w/2"/>
                                          </p:val>
                                        </p:tav>
                                        <p:tav tm="100000">
                                          <p:val>
                                            <p:strVal val="#ppt_x"/>
                                          </p:val>
                                        </p:tav>
                                      </p:tavLst>
                                    </p:anim>
                                    <p:anim calcmode="lin" valueType="num">
                                      <p:cBhvr additive="base">
                                        <p:cTn id="42" dur="1000" fill="hold"/>
                                        <p:tgtEl>
                                          <p:spTgt spid="1055"/>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1054"/>
                                        </p:tgtEl>
                                        <p:attrNameLst>
                                          <p:attrName>style.visibility</p:attrName>
                                        </p:attrNameLst>
                                      </p:cBhvr>
                                      <p:to>
                                        <p:strVal val="visible"/>
                                      </p:to>
                                    </p:set>
                                    <p:anim calcmode="lin" valueType="num">
                                      <p:cBhvr additive="base">
                                        <p:cTn id="45" dur="1000" fill="hold"/>
                                        <p:tgtEl>
                                          <p:spTgt spid="1054"/>
                                        </p:tgtEl>
                                        <p:attrNameLst>
                                          <p:attrName>ppt_x</p:attrName>
                                        </p:attrNameLst>
                                      </p:cBhvr>
                                      <p:tavLst>
                                        <p:tav tm="0">
                                          <p:val>
                                            <p:strVal val="0-#ppt_w/2"/>
                                          </p:val>
                                        </p:tav>
                                        <p:tav tm="100000">
                                          <p:val>
                                            <p:strVal val="#ppt_x"/>
                                          </p:val>
                                        </p:tav>
                                      </p:tavLst>
                                    </p:anim>
                                    <p:anim calcmode="lin" valueType="num">
                                      <p:cBhvr additive="base">
                                        <p:cTn id="46" dur="1000" fill="hold"/>
                                        <p:tgtEl>
                                          <p:spTgt spid="1054"/>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8" fill="hold" grpId="0" nodeType="clickEffect">
                                  <p:stCondLst>
                                    <p:cond delay="0"/>
                                  </p:stCondLst>
                                  <p:childTnLst>
                                    <p:set>
                                      <p:cBhvr>
                                        <p:cTn id="50" dur="1" fill="hold">
                                          <p:stCondLst>
                                            <p:cond delay="0"/>
                                          </p:stCondLst>
                                        </p:cTn>
                                        <p:tgtEl>
                                          <p:spTgt spid="1057"/>
                                        </p:tgtEl>
                                        <p:attrNameLst>
                                          <p:attrName>style.visibility</p:attrName>
                                        </p:attrNameLst>
                                      </p:cBhvr>
                                      <p:to>
                                        <p:strVal val="visible"/>
                                      </p:to>
                                    </p:set>
                                    <p:anim calcmode="lin" valueType="num">
                                      <p:cBhvr additive="base">
                                        <p:cTn id="51" dur="1000" fill="hold"/>
                                        <p:tgtEl>
                                          <p:spTgt spid="1057"/>
                                        </p:tgtEl>
                                        <p:attrNameLst>
                                          <p:attrName>ppt_x</p:attrName>
                                        </p:attrNameLst>
                                      </p:cBhvr>
                                      <p:tavLst>
                                        <p:tav tm="0">
                                          <p:val>
                                            <p:strVal val="0-#ppt_w/2"/>
                                          </p:val>
                                        </p:tav>
                                        <p:tav tm="100000">
                                          <p:val>
                                            <p:strVal val="#ppt_x"/>
                                          </p:val>
                                        </p:tav>
                                      </p:tavLst>
                                    </p:anim>
                                    <p:anim calcmode="lin" valueType="num">
                                      <p:cBhvr additive="base">
                                        <p:cTn id="52" dur="1000" fill="hold"/>
                                        <p:tgtEl>
                                          <p:spTgt spid="1057"/>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1059"/>
                                        </p:tgtEl>
                                        <p:attrNameLst>
                                          <p:attrName>style.visibility</p:attrName>
                                        </p:attrNameLst>
                                      </p:cBhvr>
                                      <p:to>
                                        <p:strVal val="visible"/>
                                      </p:to>
                                    </p:set>
                                    <p:anim calcmode="lin" valueType="num">
                                      <p:cBhvr additive="base">
                                        <p:cTn id="55" dur="1000" fill="hold"/>
                                        <p:tgtEl>
                                          <p:spTgt spid="1059"/>
                                        </p:tgtEl>
                                        <p:attrNameLst>
                                          <p:attrName>ppt_x</p:attrName>
                                        </p:attrNameLst>
                                      </p:cBhvr>
                                      <p:tavLst>
                                        <p:tav tm="0">
                                          <p:val>
                                            <p:strVal val="0-#ppt_w/2"/>
                                          </p:val>
                                        </p:tav>
                                        <p:tav tm="100000">
                                          <p:val>
                                            <p:strVal val="#ppt_x"/>
                                          </p:val>
                                        </p:tav>
                                      </p:tavLst>
                                    </p:anim>
                                    <p:anim calcmode="lin" valueType="num">
                                      <p:cBhvr additive="base">
                                        <p:cTn id="56" dur="1000" fill="hold"/>
                                        <p:tgtEl>
                                          <p:spTgt spid="1059"/>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1060"/>
                                        </p:tgtEl>
                                        <p:attrNameLst>
                                          <p:attrName>style.visibility</p:attrName>
                                        </p:attrNameLst>
                                      </p:cBhvr>
                                      <p:to>
                                        <p:strVal val="visible"/>
                                      </p:to>
                                    </p:set>
                                    <p:anim calcmode="lin" valueType="num">
                                      <p:cBhvr additive="base">
                                        <p:cTn id="59" dur="1000" fill="hold"/>
                                        <p:tgtEl>
                                          <p:spTgt spid="1060"/>
                                        </p:tgtEl>
                                        <p:attrNameLst>
                                          <p:attrName>ppt_x</p:attrName>
                                        </p:attrNameLst>
                                      </p:cBhvr>
                                      <p:tavLst>
                                        <p:tav tm="0">
                                          <p:val>
                                            <p:strVal val="0-#ppt_w/2"/>
                                          </p:val>
                                        </p:tav>
                                        <p:tav tm="100000">
                                          <p:val>
                                            <p:strVal val="#ppt_x"/>
                                          </p:val>
                                        </p:tav>
                                      </p:tavLst>
                                    </p:anim>
                                    <p:anim calcmode="lin" valueType="num">
                                      <p:cBhvr additive="base">
                                        <p:cTn id="60" dur="1000" fill="hold"/>
                                        <p:tgtEl>
                                          <p:spTgt spid="1060"/>
                                        </p:tgtEl>
                                        <p:attrNameLst>
                                          <p:attrName>ppt_y</p:attrName>
                                        </p:attrNameLst>
                                      </p:cBhvr>
                                      <p:tavLst>
                                        <p:tav tm="0">
                                          <p:val>
                                            <p:strVal val="#ppt_y"/>
                                          </p:val>
                                        </p:tav>
                                        <p:tav tm="100000">
                                          <p:val>
                                            <p:strVal val="#ppt_y"/>
                                          </p:val>
                                        </p:tav>
                                      </p:tavLst>
                                    </p:anim>
                                  </p:childTnLst>
                                </p:cTn>
                              </p:par>
                              <p:par>
                                <p:cTn id="61" presetID="2" presetClass="entr" presetSubtype="8" fill="hold" grpId="0" nodeType="withEffect">
                                  <p:stCondLst>
                                    <p:cond delay="0"/>
                                  </p:stCondLst>
                                  <p:childTnLst>
                                    <p:set>
                                      <p:cBhvr>
                                        <p:cTn id="62" dur="1" fill="hold">
                                          <p:stCondLst>
                                            <p:cond delay="0"/>
                                          </p:stCondLst>
                                        </p:cTn>
                                        <p:tgtEl>
                                          <p:spTgt spid="1058"/>
                                        </p:tgtEl>
                                        <p:attrNameLst>
                                          <p:attrName>style.visibility</p:attrName>
                                        </p:attrNameLst>
                                      </p:cBhvr>
                                      <p:to>
                                        <p:strVal val="visible"/>
                                      </p:to>
                                    </p:set>
                                    <p:anim calcmode="lin" valueType="num">
                                      <p:cBhvr additive="base">
                                        <p:cTn id="63" dur="1000" fill="hold"/>
                                        <p:tgtEl>
                                          <p:spTgt spid="1058"/>
                                        </p:tgtEl>
                                        <p:attrNameLst>
                                          <p:attrName>ppt_x</p:attrName>
                                        </p:attrNameLst>
                                      </p:cBhvr>
                                      <p:tavLst>
                                        <p:tav tm="0">
                                          <p:val>
                                            <p:strVal val="0-#ppt_w/2"/>
                                          </p:val>
                                        </p:tav>
                                        <p:tav tm="100000">
                                          <p:val>
                                            <p:strVal val="#ppt_x"/>
                                          </p:val>
                                        </p:tav>
                                      </p:tavLst>
                                    </p:anim>
                                    <p:anim calcmode="lin" valueType="num">
                                      <p:cBhvr additive="base">
                                        <p:cTn id="64" dur="1000" fill="hold"/>
                                        <p:tgtEl>
                                          <p:spTgt spid="1058"/>
                                        </p:tgtEl>
                                        <p:attrNameLst>
                                          <p:attrName>ppt_y</p:attrName>
                                        </p:attrNameLst>
                                      </p:cBhvr>
                                      <p:tavLst>
                                        <p:tav tm="0">
                                          <p:val>
                                            <p:strVal val="#ppt_y"/>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8" fill="hold" grpId="0" nodeType="clickEffect">
                                  <p:stCondLst>
                                    <p:cond delay="0"/>
                                  </p:stCondLst>
                                  <p:childTnLst>
                                    <p:set>
                                      <p:cBhvr>
                                        <p:cTn id="68" dur="1" fill="hold">
                                          <p:stCondLst>
                                            <p:cond delay="0"/>
                                          </p:stCondLst>
                                        </p:cTn>
                                        <p:tgtEl>
                                          <p:spTgt spid="41"/>
                                        </p:tgtEl>
                                        <p:attrNameLst>
                                          <p:attrName>style.visibility</p:attrName>
                                        </p:attrNameLst>
                                      </p:cBhvr>
                                      <p:to>
                                        <p:strVal val="visible"/>
                                      </p:to>
                                    </p:set>
                                    <p:anim calcmode="lin" valueType="num">
                                      <p:cBhvr additive="base">
                                        <p:cTn id="69" dur="1000" fill="hold"/>
                                        <p:tgtEl>
                                          <p:spTgt spid="41"/>
                                        </p:tgtEl>
                                        <p:attrNameLst>
                                          <p:attrName>ppt_x</p:attrName>
                                        </p:attrNameLst>
                                      </p:cBhvr>
                                      <p:tavLst>
                                        <p:tav tm="0">
                                          <p:val>
                                            <p:strVal val="0-#ppt_w/2"/>
                                          </p:val>
                                        </p:tav>
                                        <p:tav tm="100000">
                                          <p:val>
                                            <p:strVal val="#ppt_x"/>
                                          </p:val>
                                        </p:tav>
                                      </p:tavLst>
                                    </p:anim>
                                    <p:anim calcmode="lin" valueType="num">
                                      <p:cBhvr additive="base">
                                        <p:cTn id="70" dur="10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0" grpId="0"/>
      <p:bldP spid="1051" grpId="0"/>
      <p:bldP spid="1052" grpId="0"/>
      <p:bldP spid="1053" grpId="0"/>
      <p:bldP spid="1054" grpId="0"/>
      <p:bldP spid="1055" grpId="0"/>
      <p:bldP spid="1056" grpId="0"/>
      <p:bldP spid="1057" grpId="0"/>
      <p:bldP spid="1058" grpId="0"/>
      <p:bldP spid="1059" grpId="0"/>
      <p:bldP spid="1060" grpId="0"/>
      <p:bldP spid="4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b="1" dirty="0" smtClean="0"/>
              <a:t>You Didn’t Understand Inception When…..</a:t>
            </a:r>
            <a:endParaRPr lang="en-US" dirty="0" smtClean="0"/>
          </a:p>
          <a:p>
            <a:pPr marL="457200" indent="-457200">
              <a:buFont typeface="+mj-lt"/>
              <a:buAutoNum type="arabicPeriod"/>
            </a:pPr>
            <a:r>
              <a:rPr lang="en-US" dirty="0" smtClean="0"/>
              <a:t>It is more than "a few" weeks long for most projects. </a:t>
            </a:r>
          </a:p>
          <a:p>
            <a:pPr marL="457200" indent="-457200">
              <a:buFont typeface="+mj-lt"/>
              <a:buAutoNum type="arabicPeriod"/>
            </a:pPr>
            <a:r>
              <a:rPr lang="en-US" dirty="0" smtClean="0"/>
              <a:t>There is an attempt to define most of the requirements. </a:t>
            </a:r>
          </a:p>
          <a:p>
            <a:pPr marL="457200" indent="-457200">
              <a:buFont typeface="+mj-lt"/>
              <a:buAutoNum type="arabicPeriod"/>
            </a:pPr>
            <a:r>
              <a:rPr lang="en-US" dirty="0" smtClean="0"/>
              <a:t>Estimates or plans are expected to be reliable. </a:t>
            </a:r>
          </a:p>
          <a:p>
            <a:pPr marL="457200" indent="-457200">
              <a:buFont typeface="+mj-lt"/>
              <a:buAutoNum type="arabicPeriod"/>
            </a:pPr>
            <a:r>
              <a:rPr lang="en-US" dirty="0" smtClean="0"/>
              <a:t>You define the architecture (this should be done iteratively in elaboration). </a:t>
            </a:r>
          </a:p>
          <a:p>
            <a:pPr marL="457200" indent="-457200">
              <a:buFont typeface="+mj-lt"/>
              <a:buAutoNum type="arabicPeriod"/>
            </a:pPr>
            <a:r>
              <a:rPr lang="en-US" dirty="0" smtClean="0"/>
              <a:t>You believe that the proper sequence of work should be: 1) define the requirements; 2) design the architecture; 3) implement. </a:t>
            </a:r>
          </a:p>
          <a:p>
            <a:pPr marL="457200" indent="-457200">
              <a:buFont typeface="+mj-lt"/>
              <a:buAutoNum type="arabicPeriod"/>
            </a:pPr>
            <a:r>
              <a:rPr lang="en-US" dirty="0" smtClean="0"/>
              <a:t>There is no Business Case or Vision artifact. </a:t>
            </a:r>
          </a:p>
          <a:p>
            <a:pPr marL="457200" indent="-457200">
              <a:buFont typeface="+mj-lt"/>
              <a:buAutoNum type="arabicPeriod"/>
            </a:pPr>
            <a:r>
              <a:rPr lang="en-US" dirty="0" smtClean="0"/>
              <a:t>All the use cases were written in detail. </a:t>
            </a:r>
          </a:p>
          <a:p>
            <a:pPr marL="457200" indent="-457200">
              <a:buFont typeface="+mj-lt"/>
              <a:buAutoNum type="arabicPeriod"/>
            </a:pPr>
            <a:r>
              <a:rPr lang="en-US" dirty="0" smtClean="0"/>
              <a:t>None of the use cases were written in detail; rather, 10 -20% should be written in detail to obtain some realistic insight into the scope of the problem. </a:t>
            </a:r>
          </a:p>
          <a:p>
            <a:r>
              <a:rPr lang="en-US" b="1" dirty="0" smtClean="0"/>
              <a:t>How much UML need during Inception?</a:t>
            </a:r>
            <a:endParaRPr lang="en-US" dirty="0" smtClean="0"/>
          </a:p>
          <a:p>
            <a:pPr marL="457200" lvl="0" indent="-457200">
              <a:buFont typeface="+mj-lt"/>
              <a:buAutoNum type="arabicPeriod"/>
            </a:pPr>
            <a:r>
              <a:rPr lang="en-US" dirty="0" smtClean="0"/>
              <a:t>The purpose of inception is to collect just enough information to establish a common vision, decide, if moving forward is feasible, and if the project is worth serious investigation in the elaboration phase. </a:t>
            </a:r>
          </a:p>
          <a:p>
            <a:pPr marL="457200" lvl="0" indent="-457200">
              <a:buFont typeface="+mj-lt"/>
              <a:buAutoNum type="arabicPeriod"/>
            </a:pPr>
            <a:r>
              <a:rPr lang="en-US" dirty="0" smtClean="0"/>
              <a:t>As such, perhaps beyond simple </a:t>
            </a:r>
            <a:r>
              <a:rPr lang="en-US" b="1" dirty="0" smtClean="0"/>
              <a:t>UML use case diagrams, not much diagramming is warranted. </a:t>
            </a:r>
            <a:endParaRPr lang="en-US" dirty="0" smtClean="0"/>
          </a:p>
          <a:p>
            <a:pPr marL="457200" lvl="0" indent="-457200">
              <a:buFont typeface="+mj-lt"/>
              <a:buAutoNum type="arabicPeriod"/>
            </a:pPr>
            <a:r>
              <a:rPr lang="en-US" dirty="0" smtClean="0"/>
              <a:t>There is more focus in inception on understanding the basic scope and 10% of the requirements, expressed mostly in text forms. </a:t>
            </a:r>
          </a:p>
          <a:p>
            <a:endParaRPr lang="en-US" dirty="0"/>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b="1" dirty="0" smtClean="0"/>
              <a:t>1.6 USE CASE MODEL:</a:t>
            </a:r>
            <a:endParaRPr lang="en-US" dirty="0" smtClean="0"/>
          </a:p>
          <a:p>
            <a:r>
              <a:rPr lang="en-US" b="1" dirty="0" smtClean="0"/>
              <a:t>What is Use Cases?</a:t>
            </a:r>
            <a:endParaRPr lang="en-US" dirty="0" smtClean="0"/>
          </a:p>
          <a:p>
            <a:pPr marL="457200" lvl="0" indent="-457200">
              <a:buFont typeface="+mj-lt"/>
              <a:buAutoNum type="arabicPeriod"/>
            </a:pPr>
            <a:r>
              <a:rPr lang="en-US" dirty="0" smtClean="0"/>
              <a:t>Use cases are text stories, widely used to discover and record requirements. </a:t>
            </a:r>
          </a:p>
          <a:p>
            <a:pPr marL="457200" lvl="0" indent="-457200">
              <a:buFont typeface="+mj-lt"/>
              <a:buAutoNum type="arabicPeriod"/>
            </a:pPr>
            <a:r>
              <a:rPr lang="en-US" dirty="0" smtClean="0"/>
              <a:t>Use cases are not diagrams, they are text. </a:t>
            </a:r>
          </a:p>
          <a:p>
            <a:pPr marL="457200" indent="-457200">
              <a:buFont typeface="+mj-lt"/>
              <a:buAutoNum type="arabicPeriod"/>
            </a:pPr>
            <a:r>
              <a:rPr lang="en-US" dirty="0" smtClean="0"/>
              <a:t>They influence many aspects of a project – including OOA/D – will be input to many subsequent artifacts.</a:t>
            </a:r>
          </a:p>
          <a:p>
            <a:r>
              <a:rPr lang="en-US" b="1" dirty="0" smtClean="0"/>
              <a:t>Example:</a:t>
            </a:r>
            <a:endParaRPr lang="en-US" dirty="0" smtClean="0"/>
          </a:p>
          <a:p>
            <a:r>
              <a:rPr lang="en-US" dirty="0" smtClean="0"/>
              <a:t>	Here is an example </a:t>
            </a:r>
            <a:r>
              <a:rPr lang="en-US" i="1" dirty="0" smtClean="0"/>
              <a:t>brief format </a:t>
            </a:r>
            <a:r>
              <a:rPr lang="en-US" dirty="0" smtClean="0"/>
              <a:t>use case:</a:t>
            </a:r>
          </a:p>
          <a:p>
            <a:r>
              <a:rPr lang="en-US" b="1" dirty="0" smtClean="0"/>
              <a:t>Process Sale:</a:t>
            </a:r>
            <a:r>
              <a:rPr lang="en-US" dirty="0" smtClean="0"/>
              <a:t> A customer arrives at a checkout with items to purchase. The cashier uses the POS system to record each purchased item. The system presents a running total and line-item details. The customer enters payment information, which the system validates and records. The system updates inventory. The customer receives a receipt from the system and then leaves with the items.</a:t>
            </a:r>
          </a:p>
          <a:p>
            <a:endParaRPr lang="en-US" b="1" dirty="0" smtClean="0"/>
          </a:p>
          <a:p>
            <a:r>
              <a:rPr lang="en-US" b="1" dirty="0" smtClean="0"/>
              <a:t>What is actor? </a:t>
            </a:r>
            <a:endParaRPr lang="en-US" dirty="0" smtClean="0"/>
          </a:p>
          <a:p>
            <a:pPr marL="457200" lvl="0" indent="-457200">
              <a:buFont typeface="+mj-lt"/>
              <a:buAutoNum type="arabicPeriod"/>
            </a:pPr>
            <a:r>
              <a:rPr lang="en-US" dirty="0" smtClean="0"/>
              <a:t>An </a:t>
            </a:r>
            <a:r>
              <a:rPr lang="en-US" b="1" dirty="0" smtClean="0"/>
              <a:t>actor</a:t>
            </a:r>
            <a:r>
              <a:rPr lang="en-US" dirty="0" smtClean="0"/>
              <a:t> is something with behavior, such as a person (identified by role), computer system, or organization; for example, a cashier. </a:t>
            </a:r>
          </a:p>
          <a:p>
            <a:r>
              <a:rPr lang="en-US" dirty="0" smtClean="0"/>
              <a:t>.</a:t>
            </a:r>
          </a:p>
          <a:p>
            <a:pPr lvl="0"/>
            <a:endParaRPr lang="en-US" dirty="0" smtClean="0"/>
          </a:p>
          <a:p>
            <a:endParaRPr lang="en-US" dirty="0"/>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b="1" dirty="0" smtClean="0"/>
              <a:t>What is scenario? </a:t>
            </a:r>
            <a:endParaRPr lang="en-US" dirty="0" smtClean="0"/>
          </a:p>
          <a:p>
            <a:pPr marL="457200" lvl="0" indent="-457200">
              <a:buFont typeface="+mj-lt"/>
              <a:buAutoNum type="arabicPeriod"/>
            </a:pPr>
            <a:r>
              <a:rPr lang="en-US" dirty="0" smtClean="0"/>
              <a:t>A scenario is a specific sequence of actions and interactions between actors and the system.</a:t>
            </a:r>
          </a:p>
          <a:p>
            <a:pPr marL="457200" lvl="0" indent="-457200">
              <a:buFont typeface="+mj-lt"/>
              <a:buAutoNum type="arabicPeriod"/>
            </a:pPr>
            <a:r>
              <a:rPr lang="en-US" dirty="0" smtClean="0"/>
              <a:t>It is also called </a:t>
            </a:r>
            <a:r>
              <a:rPr lang="en-US" b="1" dirty="0" smtClean="0"/>
              <a:t>a use case instance</a:t>
            </a:r>
            <a:r>
              <a:rPr lang="en-US" dirty="0" smtClean="0"/>
              <a:t>. It is one particular story of using a system, or one path through the use case </a:t>
            </a:r>
            <a:r>
              <a:rPr lang="en-US" b="1" dirty="0" smtClean="0"/>
              <a:t> </a:t>
            </a:r>
          </a:p>
          <a:p>
            <a:pPr marL="457200" indent="-457200">
              <a:buFont typeface="+mj-lt"/>
              <a:buAutoNum type="arabicPeriod"/>
            </a:pPr>
            <a:r>
              <a:rPr lang="en-US" dirty="0" smtClean="0"/>
              <a:t>A use case is a collection of related success and failure scenarios that describe an actor using a system to support a goal. </a:t>
            </a:r>
            <a:endParaRPr lang="en-US" b="1" dirty="0" smtClean="0"/>
          </a:p>
          <a:p>
            <a:pPr marL="457200" lvl="0" indent="-457200">
              <a:buFont typeface="+mj-lt"/>
              <a:buAutoNum type="arabicPeriod"/>
            </a:pPr>
            <a:r>
              <a:rPr lang="en-US" dirty="0" smtClean="0"/>
              <a:t>For example, the scenario of successfully purchasing items with cash, or the scenario of failing to purchase items because of a credit payment denial.</a:t>
            </a:r>
            <a:endParaRPr lang="en-US" b="1" dirty="0" smtClean="0"/>
          </a:p>
          <a:p>
            <a:r>
              <a:rPr lang="en-US" b="1" dirty="0" smtClean="0"/>
              <a:t>Use cases and the Use-Case Model</a:t>
            </a:r>
            <a:endParaRPr lang="en-US" dirty="0" smtClean="0"/>
          </a:p>
          <a:p>
            <a:pPr marL="457200" lvl="0" indent="-457200">
              <a:buFont typeface="+mj-lt"/>
              <a:buAutoNum type="arabicPeriod"/>
            </a:pPr>
            <a:r>
              <a:rPr lang="en-US" dirty="0" smtClean="0"/>
              <a:t>Use cases are text documents, not diagrams, and use-case modeling is primarily an act of writing text, not drawing diagrams.</a:t>
            </a:r>
          </a:p>
          <a:p>
            <a:pPr marL="457200" lvl="0" indent="-457200">
              <a:buFont typeface="+mj-lt"/>
              <a:buAutoNum type="arabicPeriod"/>
            </a:pPr>
            <a:r>
              <a:rPr lang="en-US" dirty="0" smtClean="0"/>
              <a:t>The UP defines the Use-case Model within the requirement discipline.</a:t>
            </a:r>
          </a:p>
          <a:p>
            <a:pPr marL="457200" lvl="0" indent="-457200">
              <a:buFont typeface="+mj-lt"/>
              <a:buAutoNum type="arabicPeriod"/>
            </a:pPr>
            <a:r>
              <a:rPr lang="en-US" dirty="0" smtClean="0"/>
              <a:t>The Use-Case Model may optionally include a UML use case diagram to show the names of use cases and actors, and their relationship.</a:t>
            </a:r>
          </a:p>
          <a:p>
            <a:pPr marL="457200" lvl="0" indent="-457200">
              <a:buFont typeface="+mj-lt"/>
              <a:buAutoNum type="arabicPeriod"/>
            </a:pPr>
            <a:r>
              <a:rPr lang="en-US" dirty="0" smtClean="0"/>
              <a:t>This gives a nice </a:t>
            </a:r>
            <a:r>
              <a:rPr lang="en-US" b="1" dirty="0" smtClean="0"/>
              <a:t>context diagram </a:t>
            </a:r>
            <a:r>
              <a:rPr lang="en-US" dirty="0" smtClean="0"/>
              <a:t>of a system and its environment. It also provides a quick way to list the use cases by name.</a:t>
            </a:r>
          </a:p>
          <a:p>
            <a:r>
              <a:rPr lang="en-US" b="1" dirty="0" smtClean="0"/>
              <a:t>What is the necessary for use case? </a:t>
            </a:r>
            <a:endParaRPr lang="en-US" dirty="0" smtClean="0"/>
          </a:p>
          <a:p>
            <a:pPr marL="457200" lvl="0" indent="-457200">
              <a:buFont typeface="+mj-lt"/>
              <a:buAutoNum type="arabicPeriod"/>
            </a:pPr>
            <a:r>
              <a:rPr lang="en-US" dirty="0" smtClean="0"/>
              <a:t>Simple and familiar storytelling makes it easier, especially for customers, to contribute and review goals. </a:t>
            </a:r>
          </a:p>
          <a:p>
            <a:pPr marL="457200" lvl="0" indent="-457200"/>
            <a:endParaRPr lang="en-US" dirty="0" smtClean="0"/>
          </a:p>
          <a:p>
            <a:endParaRPr lang="en-US"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457200" indent="-457200">
              <a:buFont typeface="+mj-lt"/>
              <a:buAutoNum type="arabicPeriod" startAt="6"/>
            </a:pPr>
            <a:r>
              <a:rPr lang="en-US" dirty="0" smtClean="0"/>
              <a:t>Each object has certain knowledge, in the form of attributes, and it knows how to perform certain operations for the benefit of the rest of the program.</a:t>
            </a:r>
          </a:p>
          <a:p>
            <a:pPr marL="457200" indent="-457200">
              <a:buFont typeface="+mj-lt"/>
              <a:buAutoNum type="arabicPeriod" startAt="6"/>
            </a:pPr>
            <a:r>
              <a:rPr lang="en-US" dirty="0" smtClean="0"/>
              <a:t>For example, a person object might know its title, first name, last name, DOB and address; it would be able to change its name, move a new address, tell us how old it is, and so on.</a:t>
            </a:r>
          </a:p>
          <a:p>
            <a:endParaRPr lang="en-US" b="1" dirty="0" smtClean="0"/>
          </a:p>
          <a:p>
            <a:pPr algn="ctr"/>
            <a:r>
              <a:rPr lang="en-US" b="1" dirty="0" smtClean="0"/>
              <a:t>Why Object Orientation ?</a:t>
            </a:r>
          </a:p>
          <a:p>
            <a:pPr marL="457200" indent="-457200">
              <a:buFont typeface="+mj-lt"/>
              <a:buAutoNum type="arabicPeriod"/>
            </a:pPr>
            <a:r>
              <a:rPr lang="en-US" dirty="0" smtClean="0"/>
              <a:t>Objects are easier for people to understand.</a:t>
            </a:r>
          </a:p>
          <a:p>
            <a:pPr marL="457200" indent="-457200">
              <a:buFont typeface="+mj-lt"/>
              <a:buAutoNum type="arabicPeriod"/>
            </a:pPr>
            <a:r>
              <a:rPr lang="en-US" dirty="0" smtClean="0"/>
              <a:t>Specialists can communicate better.</a:t>
            </a:r>
          </a:p>
          <a:p>
            <a:pPr marL="457200" indent="-457200">
              <a:buFont typeface="+mj-lt"/>
              <a:buAutoNum type="arabicPeriod"/>
            </a:pPr>
            <a:r>
              <a:rPr lang="en-US" dirty="0" smtClean="0"/>
              <a:t>Data and processes are not artificially separated.</a:t>
            </a:r>
          </a:p>
          <a:p>
            <a:pPr marL="457200" indent="-457200">
              <a:buFont typeface="+mj-lt"/>
              <a:buAutoNum type="arabicPeriod"/>
            </a:pPr>
            <a:r>
              <a:rPr lang="en-US" dirty="0" smtClean="0"/>
              <a:t>Code can be reused more easily.</a:t>
            </a:r>
          </a:p>
          <a:p>
            <a:pPr marL="457200" indent="-457200">
              <a:buFont typeface="+mj-lt"/>
              <a:buAutoNum type="arabicPeriod"/>
            </a:pPr>
            <a:r>
              <a:rPr lang="en-US" dirty="0" smtClean="0"/>
              <a:t>Object orientation is mature and well proven.</a:t>
            </a:r>
            <a:endParaRPr lang="en-US" dirty="0"/>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457200" indent="-457200">
              <a:buFont typeface="+mj-lt"/>
              <a:buAutoNum type="arabicPeriod" startAt="3"/>
            </a:pPr>
            <a:r>
              <a:rPr lang="en-US" dirty="0" smtClean="0"/>
              <a:t>Use cases are good way to help, keep it simple, and make it possible for domain experts or requirement donors to themselves write (or participate in writing) use cases.</a:t>
            </a:r>
          </a:p>
          <a:p>
            <a:pPr marL="457200" lvl="0" indent="-457200">
              <a:buFont typeface="+mj-lt"/>
              <a:buAutoNum type="arabicPeriod" startAt="3"/>
            </a:pPr>
            <a:r>
              <a:rPr lang="en-US" dirty="0" smtClean="0"/>
              <a:t>They emphasize goals and the user perspective. </a:t>
            </a:r>
          </a:p>
          <a:p>
            <a:endParaRPr lang="en-US" b="1" dirty="0" smtClean="0"/>
          </a:p>
          <a:p>
            <a:r>
              <a:rPr lang="en-US" b="1" dirty="0" smtClean="0"/>
              <a:t>What are Three Kinds of Actors? </a:t>
            </a:r>
            <a:endParaRPr lang="en-US" dirty="0" smtClean="0"/>
          </a:p>
          <a:p>
            <a:r>
              <a:rPr lang="en-US" dirty="0" smtClean="0"/>
              <a:t>	An actor is anything with behavior, including the system under discussion (</a:t>
            </a:r>
            <a:r>
              <a:rPr lang="en-US" dirty="0" err="1" smtClean="0"/>
              <a:t>SuD</a:t>
            </a:r>
            <a:r>
              <a:rPr lang="en-US" dirty="0" smtClean="0"/>
              <a:t>) itself when it calls upon the services of other systems.</a:t>
            </a:r>
          </a:p>
          <a:p>
            <a:pPr marL="457200" lvl="0" indent="-457200">
              <a:buFont typeface="+mj-lt"/>
              <a:buAutoNum type="arabicPeriod"/>
            </a:pPr>
            <a:r>
              <a:rPr lang="en-US" b="1" dirty="0" smtClean="0"/>
              <a:t>Primary Actor </a:t>
            </a:r>
            <a:r>
              <a:rPr lang="en-US" dirty="0" smtClean="0"/>
              <a:t>- has user goals fulfilled through using services of the </a:t>
            </a:r>
            <a:r>
              <a:rPr lang="en-US" dirty="0" err="1" smtClean="0"/>
              <a:t>SuD</a:t>
            </a:r>
            <a:r>
              <a:rPr lang="en-US" dirty="0" smtClean="0"/>
              <a:t>.</a:t>
            </a:r>
          </a:p>
          <a:p>
            <a:r>
              <a:rPr lang="en-US" dirty="0" smtClean="0"/>
              <a:t>	Example -the cashier.</a:t>
            </a:r>
          </a:p>
          <a:p>
            <a:pPr marL="457200" lvl="0" indent="-457200">
              <a:buFont typeface="+mj-lt"/>
              <a:buAutoNum type="arabicPeriod" startAt="2"/>
            </a:pPr>
            <a:r>
              <a:rPr lang="en-US" b="1" dirty="0" smtClean="0"/>
              <a:t>Supporting Actor</a:t>
            </a:r>
            <a:r>
              <a:rPr lang="en-US" dirty="0" smtClean="0"/>
              <a:t>-Provides service (for example, information) to the </a:t>
            </a:r>
            <a:r>
              <a:rPr lang="en-US" dirty="0" err="1" smtClean="0"/>
              <a:t>SuD</a:t>
            </a:r>
            <a:r>
              <a:rPr lang="en-US" dirty="0" smtClean="0"/>
              <a:t>.</a:t>
            </a:r>
          </a:p>
          <a:p>
            <a:r>
              <a:rPr lang="en-US" dirty="0" smtClean="0"/>
              <a:t>	Example – The automated payment authorization service is an example. Often a computer system, but could be an organization or person. </a:t>
            </a:r>
          </a:p>
          <a:p>
            <a:pPr marL="457200" lvl="0" indent="-457200">
              <a:buFont typeface="+mj-lt"/>
              <a:buAutoNum type="arabicPeriod" startAt="3"/>
            </a:pPr>
            <a:r>
              <a:rPr lang="en-US" b="1" dirty="0" smtClean="0"/>
              <a:t>Offstage Actor</a:t>
            </a:r>
            <a:r>
              <a:rPr lang="en-US" dirty="0" smtClean="0"/>
              <a:t>- has an interest in the behavior of the use case, but is not primary or supporting.</a:t>
            </a:r>
          </a:p>
          <a:p>
            <a:r>
              <a:rPr lang="en-US" dirty="0" smtClean="0"/>
              <a:t>	Example - a government tax agency. </a:t>
            </a:r>
          </a:p>
          <a:p>
            <a:endParaRPr lang="en-US" dirty="0"/>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b="1" dirty="0" smtClean="0"/>
              <a:t>What are Three Common Use Case Formats? </a:t>
            </a:r>
            <a:endParaRPr lang="en-US" dirty="0" smtClean="0"/>
          </a:p>
          <a:p>
            <a:pPr marL="457200" lvl="0" indent="-457200">
              <a:buFont typeface="+mj-lt"/>
              <a:buAutoNum type="arabicPeriod"/>
            </a:pPr>
            <a:r>
              <a:rPr lang="en-US" b="1" dirty="0" smtClean="0"/>
              <a:t>Brief: </a:t>
            </a:r>
          </a:p>
          <a:p>
            <a:pPr lvl="1">
              <a:buFont typeface="Courier New" pitchFamily="49" charset="0"/>
              <a:buChar char="o"/>
            </a:pPr>
            <a:r>
              <a:rPr lang="en-US" dirty="0" smtClean="0"/>
              <a:t>Terse one-paragraph summary, usually of the main success scenario. </a:t>
            </a:r>
          </a:p>
          <a:p>
            <a:pPr lvl="2">
              <a:buFont typeface="Arial" pitchFamily="34" charset="0"/>
              <a:buChar char="•"/>
            </a:pPr>
            <a:r>
              <a:rPr lang="en-US" dirty="0" smtClean="0"/>
              <a:t>When? During early requirements analysis, to get a quick sense of subject and scope. May take only a few minutes to create. </a:t>
            </a:r>
          </a:p>
          <a:p>
            <a:pPr marL="457200" lvl="0" indent="-457200">
              <a:buFont typeface="+mj-lt"/>
              <a:buAutoNum type="arabicPeriod"/>
            </a:pPr>
            <a:r>
              <a:rPr lang="en-US" b="1" dirty="0" smtClean="0"/>
              <a:t>Casual: </a:t>
            </a:r>
          </a:p>
          <a:p>
            <a:pPr lvl="1">
              <a:buFont typeface="Courier New" pitchFamily="49" charset="0"/>
              <a:buChar char="o"/>
            </a:pPr>
            <a:r>
              <a:rPr lang="en-US" dirty="0" smtClean="0"/>
              <a:t>Informal paragraph format. Multiple paragraphs that cover various scenarios.</a:t>
            </a:r>
            <a:endParaRPr lang="en-US" sz="1800" dirty="0" smtClean="0"/>
          </a:p>
          <a:p>
            <a:pPr lvl="2">
              <a:buFont typeface="Arial" pitchFamily="34" charset="0"/>
              <a:buChar char="•"/>
            </a:pPr>
            <a:r>
              <a:rPr lang="en-US" dirty="0" smtClean="0"/>
              <a:t>When? As above. </a:t>
            </a:r>
            <a:endParaRPr lang="en-US" sz="1800" dirty="0" smtClean="0"/>
          </a:p>
          <a:p>
            <a:pPr marL="457200" lvl="0" indent="-457200">
              <a:buFont typeface="+mj-lt"/>
              <a:buAutoNum type="arabicPeriod"/>
            </a:pPr>
            <a:r>
              <a:rPr lang="en-US" b="1" dirty="0" smtClean="0"/>
              <a:t>Fully dressed: </a:t>
            </a:r>
            <a:endParaRPr lang="en-US" sz="1800" b="1" dirty="0" smtClean="0"/>
          </a:p>
          <a:p>
            <a:pPr lvl="1">
              <a:buFont typeface="Courier New" pitchFamily="49" charset="0"/>
              <a:buChar char="o"/>
            </a:pPr>
            <a:r>
              <a:rPr lang="en-US" dirty="0" smtClean="0"/>
              <a:t>All steps and variations are written in detail, and there are supporting sections, such as preconditions and success guarantees.</a:t>
            </a:r>
          </a:p>
          <a:p>
            <a:pPr lvl="1"/>
            <a:endParaRPr lang="en-US" sz="1800" dirty="0" smtClean="0"/>
          </a:p>
          <a:p>
            <a:endParaRPr lang="en-US" dirty="0"/>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457200"/>
          </a:xfrm>
        </p:spPr>
        <p:txBody>
          <a:bodyPr/>
          <a:lstStyle/>
          <a:p>
            <a:r>
              <a:rPr lang="en-US" b="1" dirty="0" smtClean="0"/>
              <a:t>Template for fully dressed use case</a:t>
            </a:r>
            <a:r>
              <a:rPr lang="en-US" dirty="0" smtClean="0"/>
              <a:t>:</a:t>
            </a:r>
          </a:p>
          <a:p>
            <a:endParaRPr lang="en-US" dirty="0"/>
          </a:p>
        </p:txBody>
      </p:sp>
      <p:graphicFrame>
        <p:nvGraphicFramePr>
          <p:cNvPr id="3" name="Table 2"/>
          <p:cNvGraphicFramePr>
            <a:graphicFrameLocks noGrp="1"/>
          </p:cNvGraphicFramePr>
          <p:nvPr/>
        </p:nvGraphicFramePr>
        <p:xfrm>
          <a:off x="533400" y="685800"/>
          <a:ext cx="8077200" cy="5612591"/>
        </p:xfrm>
        <a:graphic>
          <a:graphicData uri="http://schemas.openxmlformats.org/drawingml/2006/table">
            <a:tbl>
              <a:tblPr/>
              <a:tblGrid>
                <a:gridCol w="4038600"/>
                <a:gridCol w="4038600"/>
              </a:tblGrid>
              <a:tr h="260983">
                <a:tc>
                  <a:txBody>
                    <a:bodyPr/>
                    <a:lstStyle/>
                    <a:p>
                      <a:pPr marL="0" marR="0" algn="l">
                        <a:spcBef>
                          <a:spcPts val="0"/>
                        </a:spcBef>
                        <a:spcAft>
                          <a:spcPts val="0"/>
                        </a:spcAft>
                      </a:pPr>
                      <a:r>
                        <a:rPr lang="en-US" sz="1800" b="1" dirty="0">
                          <a:solidFill>
                            <a:srgbClr val="000000"/>
                          </a:solidFill>
                          <a:latin typeface="Times New Roman"/>
                          <a:ea typeface="Calibri"/>
                          <a:cs typeface="Times New Roman"/>
                        </a:rPr>
                        <a:t>Use Case Section </a:t>
                      </a:r>
                      <a:endParaRPr lang="en-US" sz="1800" dirty="0">
                        <a:solidFill>
                          <a:srgbClr val="000000"/>
                        </a:solidFill>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0"/>
                        </a:spcBef>
                        <a:spcAft>
                          <a:spcPts val="0"/>
                        </a:spcAft>
                      </a:pPr>
                      <a:r>
                        <a:rPr lang="en-US" sz="1800" b="1">
                          <a:solidFill>
                            <a:srgbClr val="000000"/>
                          </a:solidFill>
                          <a:latin typeface="Times New Roman"/>
                          <a:ea typeface="Calibri"/>
                          <a:cs typeface="Times New Roman"/>
                        </a:rPr>
                        <a:t>Comment </a:t>
                      </a:r>
                      <a:endParaRPr lang="en-US" sz="1800">
                        <a:solidFill>
                          <a:srgbClr val="000000"/>
                        </a:solidFill>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0821">
                <a:tc>
                  <a:txBody>
                    <a:bodyPr/>
                    <a:lstStyle/>
                    <a:p>
                      <a:pPr algn="l"/>
                      <a:r>
                        <a:rPr lang="en-US" sz="1800">
                          <a:latin typeface="Calibri"/>
                          <a:cs typeface="Times New Roman"/>
                        </a:rPr>
                        <a:t>Use Case Name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r>
                        <a:rPr lang="en-US" sz="1800">
                          <a:latin typeface="Calibri"/>
                          <a:cs typeface="Times New Roman"/>
                        </a:rPr>
                        <a:t>Start with a verb.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9106">
                <a:tc>
                  <a:txBody>
                    <a:bodyPr/>
                    <a:lstStyle/>
                    <a:p>
                      <a:pPr algn="l"/>
                      <a:r>
                        <a:rPr lang="en-US" sz="1800">
                          <a:latin typeface="Calibri"/>
                          <a:cs typeface="Times New Roman"/>
                        </a:rPr>
                        <a:t>Scope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r>
                        <a:rPr lang="en-US" sz="1800">
                          <a:latin typeface="Calibri"/>
                          <a:cs typeface="Times New Roman"/>
                        </a:rPr>
                        <a:t>The system under design.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9885">
                <a:tc>
                  <a:txBody>
                    <a:bodyPr/>
                    <a:lstStyle/>
                    <a:p>
                      <a:pPr algn="l"/>
                      <a:r>
                        <a:rPr lang="en-US" sz="1800">
                          <a:latin typeface="Calibri"/>
                          <a:cs typeface="Times New Roman"/>
                        </a:rPr>
                        <a:t>Level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r>
                        <a:rPr lang="en-US" sz="1800">
                          <a:latin typeface="Calibri"/>
                          <a:cs typeface="Times New Roman"/>
                        </a:rPr>
                        <a:t>"user-goal" or "subfunction"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2999">
                <a:tc>
                  <a:txBody>
                    <a:bodyPr/>
                    <a:lstStyle/>
                    <a:p>
                      <a:pPr algn="l"/>
                      <a:r>
                        <a:rPr lang="en-US" sz="1800">
                          <a:latin typeface="Calibri"/>
                          <a:cs typeface="Times New Roman"/>
                        </a:rPr>
                        <a:t>Primary Actor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r>
                        <a:rPr lang="en-US" sz="1800">
                          <a:latin typeface="Calibri"/>
                          <a:cs typeface="Times New Roman"/>
                        </a:rPr>
                        <a:t>Calls on the system to deliver its services.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1933">
                <a:tc>
                  <a:txBody>
                    <a:bodyPr/>
                    <a:lstStyle/>
                    <a:p>
                      <a:pPr algn="l"/>
                      <a:r>
                        <a:rPr lang="en-US" sz="1800">
                          <a:latin typeface="Calibri"/>
                          <a:cs typeface="Times New Roman"/>
                        </a:rPr>
                        <a:t>Stakeholders and Interests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r>
                        <a:rPr lang="en-US" sz="1800" dirty="0">
                          <a:latin typeface="Calibri"/>
                          <a:cs typeface="Times New Roman"/>
                        </a:rPr>
                        <a:t>Who cares about this use case, and what do they want?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1643">
                <a:tc>
                  <a:txBody>
                    <a:bodyPr/>
                    <a:lstStyle/>
                    <a:p>
                      <a:pPr algn="l"/>
                      <a:r>
                        <a:rPr lang="en-US" sz="1800">
                          <a:latin typeface="Calibri"/>
                          <a:cs typeface="Times New Roman"/>
                        </a:rPr>
                        <a:t>Preconditions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r>
                        <a:rPr lang="en-US" sz="1800">
                          <a:latin typeface="Calibri"/>
                          <a:cs typeface="Times New Roman"/>
                        </a:rPr>
                        <a:t>What must be true on start, and worth telling the reader?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8245">
                <a:tc>
                  <a:txBody>
                    <a:bodyPr/>
                    <a:lstStyle/>
                    <a:p>
                      <a:pPr algn="l"/>
                      <a:r>
                        <a:rPr lang="en-US" sz="1800">
                          <a:latin typeface="Calibri"/>
                          <a:cs typeface="Times New Roman"/>
                        </a:rPr>
                        <a:t>Success Guarantee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r>
                        <a:rPr lang="en-US" sz="1800">
                          <a:latin typeface="Calibri"/>
                          <a:cs typeface="Times New Roman"/>
                        </a:rPr>
                        <a:t>What must be true on successful completion, and worth telling the reader.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3778">
                <a:tc>
                  <a:txBody>
                    <a:bodyPr/>
                    <a:lstStyle/>
                    <a:p>
                      <a:pPr algn="l"/>
                      <a:r>
                        <a:rPr lang="en-US" sz="1800">
                          <a:latin typeface="Calibri"/>
                          <a:cs typeface="Times New Roman"/>
                        </a:rPr>
                        <a:t>Main Success Scenario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r>
                        <a:rPr lang="en-US" sz="1800">
                          <a:latin typeface="Calibri"/>
                          <a:cs typeface="Times New Roman"/>
                        </a:rPr>
                        <a:t>A typical, unconditional happy path scenario of success.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9106">
                <a:tc>
                  <a:txBody>
                    <a:bodyPr/>
                    <a:lstStyle/>
                    <a:p>
                      <a:pPr algn="l"/>
                      <a:r>
                        <a:rPr lang="en-US" sz="1800">
                          <a:latin typeface="Calibri"/>
                          <a:cs typeface="Times New Roman"/>
                        </a:rPr>
                        <a:t>Extensions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r>
                        <a:rPr lang="en-US" sz="1800">
                          <a:latin typeface="Calibri"/>
                          <a:cs typeface="Times New Roman"/>
                        </a:rPr>
                        <a:t>Alternate scenarios of success or failure.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9885">
                <a:tc>
                  <a:txBody>
                    <a:bodyPr/>
                    <a:lstStyle/>
                    <a:p>
                      <a:pPr algn="l"/>
                      <a:r>
                        <a:rPr lang="en-US" sz="1800">
                          <a:latin typeface="Calibri"/>
                          <a:cs typeface="Times New Roman"/>
                        </a:rPr>
                        <a:t>Special Requirements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r>
                        <a:rPr lang="en-US" sz="1800">
                          <a:latin typeface="Calibri"/>
                          <a:cs typeface="Times New Roman"/>
                        </a:rPr>
                        <a:t>Related non-functional requirements.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9885">
                <a:tc>
                  <a:txBody>
                    <a:bodyPr/>
                    <a:lstStyle/>
                    <a:p>
                      <a:pPr algn="l"/>
                      <a:r>
                        <a:rPr lang="en-US" sz="1800">
                          <a:latin typeface="Calibri"/>
                          <a:cs typeface="Times New Roman"/>
                        </a:rPr>
                        <a:t>Technology and Data Variations List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r>
                        <a:rPr lang="en-US" sz="1800">
                          <a:latin typeface="Calibri"/>
                          <a:cs typeface="Times New Roman"/>
                        </a:rPr>
                        <a:t>Varying I/O methods and data formats.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8245">
                <a:tc>
                  <a:txBody>
                    <a:bodyPr/>
                    <a:lstStyle/>
                    <a:p>
                      <a:pPr algn="l"/>
                      <a:r>
                        <a:rPr lang="en-US" sz="1800">
                          <a:latin typeface="Calibri"/>
                          <a:cs typeface="Times New Roman"/>
                        </a:rPr>
                        <a:t>Frequency of Occurrence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r>
                        <a:rPr lang="en-US" sz="1800">
                          <a:latin typeface="Calibri"/>
                          <a:cs typeface="Times New Roman"/>
                        </a:rPr>
                        <a:t>Influences investigation, testing, and timing of implementation.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9885">
                <a:tc>
                  <a:txBody>
                    <a:bodyPr/>
                    <a:lstStyle/>
                    <a:p>
                      <a:pPr algn="l"/>
                      <a:r>
                        <a:rPr lang="en-US" sz="1800">
                          <a:latin typeface="Calibri"/>
                          <a:cs typeface="Times New Roman"/>
                        </a:rPr>
                        <a:t>Miscellaneous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r>
                        <a:rPr lang="en-US" sz="1800" dirty="0">
                          <a:latin typeface="Calibri"/>
                          <a:cs typeface="Times New Roman"/>
                        </a:rPr>
                        <a:t>Such as open issues.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1"/>
            <a:endParaRPr lang="en-US" sz="1800" b="1" u="sng" dirty="0" smtClean="0"/>
          </a:p>
          <a:p>
            <a:pPr lvl="1"/>
            <a:r>
              <a:rPr lang="en-US" b="1" u="sng" dirty="0" smtClean="0"/>
              <a:t>Example for fully dressed use case format: </a:t>
            </a:r>
          </a:p>
          <a:p>
            <a:pPr lvl="1"/>
            <a:endParaRPr lang="en-US" b="1" dirty="0" smtClean="0"/>
          </a:p>
          <a:p>
            <a:pPr lvl="1"/>
            <a:r>
              <a:rPr lang="en-US" b="1" dirty="0" smtClean="0"/>
              <a:t>Use Case UC1: Process Sale 	</a:t>
            </a:r>
          </a:p>
          <a:p>
            <a:pPr lvl="1"/>
            <a:r>
              <a:rPr lang="en-US" b="1" dirty="0" smtClean="0"/>
              <a:t>Scope: </a:t>
            </a:r>
            <a:r>
              <a:rPr lang="en-US" b="1" dirty="0" err="1" smtClean="0"/>
              <a:t>NextGen</a:t>
            </a:r>
            <a:r>
              <a:rPr lang="en-US" b="1" dirty="0" smtClean="0"/>
              <a:t> POS application</a:t>
            </a:r>
          </a:p>
          <a:p>
            <a:pPr lvl="1"/>
            <a:r>
              <a:rPr lang="en-US" b="1" dirty="0" smtClean="0"/>
              <a:t>Level: user goal</a:t>
            </a:r>
          </a:p>
          <a:p>
            <a:pPr lvl="1"/>
            <a:r>
              <a:rPr lang="en-US" b="1" dirty="0" smtClean="0"/>
              <a:t>Primary Actor: Cashier</a:t>
            </a:r>
          </a:p>
          <a:p>
            <a:pPr lvl="1"/>
            <a:r>
              <a:rPr lang="en-US" b="1" dirty="0" smtClean="0"/>
              <a:t>Stakeholders and Interests:</a:t>
            </a:r>
          </a:p>
          <a:p>
            <a:pPr lvl="1"/>
            <a:r>
              <a:rPr lang="en-US" b="1" dirty="0" smtClean="0"/>
              <a:t>- </a:t>
            </a:r>
            <a:r>
              <a:rPr lang="en-US" dirty="0" smtClean="0"/>
              <a:t>Cashier: Wants accurate, fast entry, and no payment errors, as cash drawer shortages are deducted from his/her salary.</a:t>
            </a:r>
          </a:p>
          <a:p>
            <a:pPr lvl="1">
              <a:buFontTx/>
              <a:buChar char="-"/>
            </a:pPr>
            <a:r>
              <a:rPr lang="en-US" dirty="0" smtClean="0"/>
              <a:t>Salesperson: Wants sales commissions updated.</a:t>
            </a:r>
          </a:p>
          <a:p>
            <a:pPr lvl="1"/>
            <a:r>
              <a:rPr lang="en-US" dirty="0" smtClean="0"/>
              <a:t>-    Customer: Wants purchase and fast service with minimal effort. Wants easily visible display of entered items and prices. Wants proof of purchase to support returns.</a:t>
            </a:r>
          </a:p>
          <a:p>
            <a:pPr lvl="1">
              <a:buFontTx/>
              <a:buChar char="-"/>
            </a:pPr>
            <a:r>
              <a:rPr lang="en-US" dirty="0" smtClean="0"/>
              <a:t>Company: Wants to accurately record transactions and satisfy customer interests</a:t>
            </a:r>
          </a:p>
          <a:p>
            <a:pPr lvl="1">
              <a:buFontTx/>
              <a:buChar char="-"/>
            </a:pPr>
            <a:endParaRPr lang="en-US" dirty="0" smtClean="0"/>
          </a:p>
          <a:p>
            <a:endParaRPr lang="en-US" dirty="0"/>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1">
              <a:buFontTx/>
              <a:buChar char="-"/>
            </a:pPr>
            <a:r>
              <a:rPr lang="en-US" dirty="0" smtClean="0"/>
              <a:t>Wants to ensure that Payment Authorization Service payment receivables are recorded. Wants some fault tolerance to allow sales capture even if server components (e.g., remote credit validation) are unavailable. </a:t>
            </a:r>
            <a:r>
              <a:rPr lang="en-US" sz="1800" dirty="0" smtClean="0"/>
              <a:t>	</a:t>
            </a:r>
          </a:p>
          <a:p>
            <a:pPr lvl="1">
              <a:buFontTx/>
              <a:buChar char="-"/>
            </a:pPr>
            <a:r>
              <a:rPr lang="en-US" dirty="0" smtClean="0"/>
              <a:t>Government Tax Agencies: Want to collect tax from every sale. May be multiple agencies, such as national, state, and county. </a:t>
            </a:r>
            <a:r>
              <a:rPr lang="en-US" sz="1800" dirty="0" smtClean="0"/>
              <a:t>	</a:t>
            </a:r>
          </a:p>
          <a:p>
            <a:pPr lvl="1">
              <a:buFontTx/>
              <a:buChar char="-"/>
            </a:pPr>
            <a:endParaRPr lang="en-US" sz="1800" dirty="0" smtClean="0"/>
          </a:p>
          <a:p>
            <a:r>
              <a:rPr lang="en-US" b="1" dirty="0" smtClean="0"/>
              <a:t>Preconditions</a:t>
            </a:r>
            <a:r>
              <a:rPr lang="en-US" dirty="0" smtClean="0"/>
              <a:t>: Cashier is identified and authenticated. </a:t>
            </a:r>
          </a:p>
          <a:p>
            <a:endParaRPr lang="en-US" dirty="0" smtClean="0"/>
          </a:p>
          <a:p>
            <a:r>
              <a:rPr lang="en-US" b="1" dirty="0" smtClean="0"/>
              <a:t>Success Guarantee </a:t>
            </a:r>
            <a:r>
              <a:rPr lang="en-US" dirty="0" smtClean="0"/>
              <a:t>(or </a:t>
            </a:r>
            <a:r>
              <a:rPr lang="en-US" dirty="0" err="1" smtClean="0"/>
              <a:t>Postconditions</a:t>
            </a:r>
            <a:r>
              <a:rPr lang="en-US" dirty="0" smtClean="0"/>
              <a:t>): Sale is saved. Tax is correctly calculated. Accounting and Inventory are updated. Commissions recorded. Receipt is generated. Payment authorization approvals are recorded. </a:t>
            </a:r>
          </a:p>
          <a:p>
            <a:endParaRPr lang="en-US" dirty="0" smtClean="0"/>
          </a:p>
          <a:p>
            <a:r>
              <a:rPr lang="en-US" b="1" dirty="0" smtClean="0"/>
              <a:t>Main Success Scenario (or Basic Flow):</a:t>
            </a:r>
          </a:p>
          <a:p>
            <a:r>
              <a:rPr lang="en-US" dirty="0" smtClean="0"/>
              <a:t>1. Customer arrives at POS checkout with goods and/or services to purchase.</a:t>
            </a:r>
          </a:p>
          <a:p>
            <a:r>
              <a:rPr lang="en-US" dirty="0" smtClean="0"/>
              <a:t>2. Cashier starts a new sale.</a:t>
            </a:r>
          </a:p>
          <a:p>
            <a:r>
              <a:rPr lang="en-US" dirty="0" smtClean="0"/>
              <a:t>3. Cashier enters item identifier.</a:t>
            </a:r>
          </a:p>
          <a:p>
            <a:r>
              <a:rPr lang="en-US" dirty="0" smtClean="0"/>
              <a:t>4. System records sale line item and presents item description, price, and running total. Price calculated from a set of price rules.	</a:t>
            </a:r>
          </a:p>
          <a:p>
            <a:pPr lvl="1"/>
            <a:endParaRPr lang="en-US" sz="1800" b="1" dirty="0" smtClean="0"/>
          </a:p>
          <a:p>
            <a:endParaRPr lang="en-US" dirty="0"/>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b="1" dirty="0" smtClean="0"/>
              <a:t>Extensions (or Alternative Flows):</a:t>
            </a:r>
          </a:p>
          <a:p>
            <a:r>
              <a:rPr lang="en-US" dirty="0" smtClean="0"/>
              <a:t>a. At any time, System fails: </a:t>
            </a:r>
          </a:p>
          <a:p>
            <a:r>
              <a:rPr lang="en-US" dirty="0" smtClean="0"/>
              <a:t>To support recovery and correct accounting, ensure all transaction sensitive state and events can be recovered from any step of the scenario. </a:t>
            </a:r>
          </a:p>
          <a:p>
            <a:r>
              <a:rPr lang="en-US" dirty="0" smtClean="0"/>
              <a:t>1. Cashier restarts System, logs in, and requests recovery of prior state. </a:t>
            </a:r>
          </a:p>
          <a:p>
            <a:r>
              <a:rPr lang="en-US" dirty="0" smtClean="0"/>
              <a:t>2. System reconstructs prior state. </a:t>
            </a:r>
          </a:p>
          <a:p>
            <a:r>
              <a:rPr lang="en-US" b="1" dirty="0" smtClean="0"/>
              <a:t>Special Requirements: </a:t>
            </a:r>
          </a:p>
          <a:p>
            <a:pPr marL="457200" indent="-457200">
              <a:buFont typeface="+mj-lt"/>
              <a:buAutoNum type="arabicPeriod"/>
            </a:pPr>
            <a:r>
              <a:rPr lang="en-US" dirty="0" smtClean="0"/>
              <a:t>Touch screen UI on a large flat panel monitor. Text must be visible from 1 meter. </a:t>
            </a:r>
          </a:p>
          <a:p>
            <a:pPr marL="457200" indent="-457200">
              <a:buFont typeface="+mj-lt"/>
              <a:buAutoNum type="arabicPeriod"/>
            </a:pPr>
            <a:r>
              <a:rPr lang="en-US" dirty="0" smtClean="0"/>
              <a:t>Credit authorization response within 30 seconds . </a:t>
            </a:r>
          </a:p>
          <a:p>
            <a:pPr marL="457200" indent="-457200">
              <a:buFont typeface="+mj-lt"/>
              <a:buAutoNum type="arabicPeriod"/>
            </a:pPr>
            <a:r>
              <a:rPr lang="en-US" dirty="0" smtClean="0"/>
              <a:t>-Somehow, we want robust recovery when access to remote services such the inventory system is failing. 	</a:t>
            </a:r>
          </a:p>
          <a:p>
            <a:pPr marL="457200" indent="-457200"/>
            <a:r>
              <a:rPr lang="en-US" b="1" dirty="0" smtClean="0"/>
              <a:t>Technology and Data Variations List: </a:t>
            </a:r>
            <a:r>
              <a:rPr lang="en-US" dirty="0" smtClean="0"/>
              <a:t>	</a:t>
            </a:r>
          </a:p>
          <a:p>
            <a:pPr marL="457200" indent="-457200">
              <a:buFont typeface="+mj-lt"/>
              <a:buAutoNum type="arabicPeriod"/>
            </a:pPr>
            <a:r>
              <a:rPr lang="en-US" dirty="0" smtClean="0"/>
              <a:t>Manager override entered by swiping an override card through a card reader, or entering an authorization code via the keyboard. </a:t>
            </a:r>
          </a:p>
          <a:p>
            <a:pPr marL="457200" indent="-457200">
              <a:buFont typeface="+mj-lt"/>
              <a:buAutoNum type="arabicPeriod"/>
            </a:pPr>
            <a:r>
              <a:rPr lang="en-US" dirty="0" smtClean="0"/>
              <a:t>Item identifier entered by bar code laser scanner (if bar code is present) or keyboard. </a:t>
            </a:r>
          </a:p>
          <a:p>
            <a:pPr marL="457200" indent="-457200"/>
            <a:r>
              <a:rPr lang="en-US" b="1" dirty="0" smtClean="0"/>
              <a:t>Open issues:</a:t>
            </a:r>
          </a:p>
          <a:p>
            <a:pPr marL="457200" indent="-457200">
              <a:buFont typeface="+mj-lt"/>
              <a:buAutoNum type="arabicPeriod"/>
            </a:pPr>
            <a:r>
              <a:rPr lang="en-US" dirty="0" smtClean="0"/>
              <a:t>What are the tax law variations?</a:t>
            </a:r>
          </a:p>
          <a:p>
            <a:pPr marL="457200" indent="-457200">
              <a:buFont typeface="+mj-lt"/>
              <a:buAutoNum type="arabicPeriod"/>
            </a:pPr>
            <a:r>
              <a:rPr lang="en-US" dirty="0" smtClean="0"/>
              <a:t>What customization is needed for different businesses?	</a:t>
            </a:r>
          </a:p>
          <a:p>
            <a:pPr marL="457200" indent="-457200">
              <a:buFont typeface="+mj-lt"/>
              <a:buAutoNum type="arabicPeriod"/>
            </a:pPr>
            <a:r>
              <a:rPr lang="en-US" dirty="0" smtClean="0"/>
              <a:t>Must a cashier take their cash drawer when they log out?</a:t>
            </a:r>
          </a:p>
          <a:p>
            <a:pPr marL="457200" indent="-457200"/>
            <a:r>
              <a:rPr lang="en-US" dirty="0" smtClean="0"/>
              <a:t>	</a:t>
            </a:r>
          </a:p>
          <a:p>
            <a:pPr marL="457200" indent="-457200"/>
            <a:endParaRPr lang="en-US" dirty="0" smtClean="0"/>
          </a:p>
          <a:p>
            <a:endParaRPr lang="en-US" dirty="0" smtClean="0"/>
          </a:p>
          <a:p>
            <a:endParaRPr lang="en-US" dirty="0"/>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t>Use Case Name: </a:t>
            </a:r>
            <a:endParaRPr lang="en-US" dirty="0" smtClean="0"/>
          </a:p>
          <a:p>
            <a:pPr marL="457200" lvl="0" indent="-457200">
              <a:buFont typeface="+mj-lt"/>
              <a:buAutoNum type="arabicPeriod"/>
            </a:pPr>
            <a:r>
              <a:rPr lang="en-US" dirty="0" smtClean="0"/>
              <a:t>Each use case should have a name that indicates what value (or goal) is achieved by the actor's interaction with the system </a:t>
            </a:r>
          </a:p>
          <a:p>
            <a:r>
              <a:rPr lang="en-US" b="1" dirty="0" smtClean="0"/>
              <a:t>Naming Use Cases: </a:t>
            </a:r>
            <a:endParaRPr lang="en-US" dirty="0" smtClean="0"/>
          </a:p>
          <a:p>
            <a:pPr marL="457200" lvl="0" indent="-457200">
              <a:buFont typeface="+mj-lt"/>
              <a:buAutoNum type="arabicPeriod"/>
            </a:pPr>
            <a:r>
              <a:rPr lang="en-US" dirty="0" smtClean="0"/>
              <a:t>Must be a complete process from the viewpoint of the end user. </a:t>
            </a:r>
          </a:p>
          <a:p>
            <a:pPr marL="457200" lvl="0" indent="-457200">
              <a:buFont typeface="+mj-lt"/>
              <a:buAutoNum type="arabicPeriod"/>
            </a:pPr>
            <a:r>
              <a:rPr lang="en-US" dirty="0" smtClean="0"/>
              <a:t>Usually in verb-object form, like Buy Pizza </a:t>
            </a:r>
          </a:p>
          <a:p>
            <a:pPr marL="457200" lvl="0" indent="-457200">
              <a:buFont typeface="+mj-lt"/>
              <a:buAutoNum type="arabicPeriod"/>
            </a:pPr>
            <a:r>
              <a:rPr lang="en-US" dirty="0" smtClean="0"/>
              <a:t>Use enough detail to make it specific </a:t>
            </a:r>
          </a:p>
          <a:p>
            <a:pPr marL="457200" lvl="0" indent="-457200">
              <a:buFont typeface="+mj-lt"/>
              <a:buAutoNum type="arabicPeriod"/>
            </a:pPr>
            <a:r>
              <a:rPr lang="en-US" dirty="0" smtClean="0"/>
              <a:t>Use active voice, not passive </a:t>
            </a:r>
          </a:p>
          <a:p>
            <a:pPr marL="457200" lvl="0" indent="-457200">
              <a:buFont typeface="+mj-lt"/>
              <a:buAutoNum type="arabicPeriod"/>
            </a:pPr>
            <a:r>
              <a:rPr lang="en-US" dirty="0" smtClean="0"/>
              <a:t>From viewpoint of the actor, not the system </a:t>
            </a:r>
          </a:p>
          <a:p>
            <a:r>
              <a:rPr lang="en-US" b="1" dirty="0" smtClean="0"/>
              <a:t>Types of Use Case: </a:t>
            </a:r>
            <a:endParaRPr lang="en-US" dirty="0" smtClean="0"/>
          </a:p>
          <a:p>
            <a:pPr marL="457200" lvl="0" indent="-457200">
              <a:buFont typeface="+mj-lt"/>
              <a:buAutoNum type="arabicPeriod"/>
            </a:pPr>
            <a:r>
              <a:rPr lang="en-US" dirty="0" smtClean="0"/>
              <a:t>High Level Use Case (Brief) </a:t>
            </a:r>
          </a:p>
          <a:p>
            <a:pPr lvl="1">
              <a:buFont typeface="Courier New" pitchFamily="49" charset="0"/>
              <a:buChar char="o"/>
            </a:pPr>
            <a:r>
              <a:rPr lang="en-US" dirty="0" smtClean="0"/>
              <a:t>Name, Actors, Purpose, Overview </a:t>
            </a:r>
          </a:p>
          <a:p>
            <a:pPr marL="457200" lvl="0" indent="-457200">
              <a:buFont typeface="+mj-lt"/>
              <a:buAutoNum type="arabicPeriod"/>
            </a:pPr>
            <a:r>
              <a:rPr lang="en-US" dirty="0" smtClean="0"/>
              <a:t>Expanded Use Case (Fully Dressed) </a:t>
            </a:r>
          </a:p>
          <a:p>
            <a:pPr lvl="1">
              <a:buFont typeface="Courier New" pitchFamily="49" charset="0"/>
              <a:buChar char="o"/>
            </a:pPr>
            <a:r>
              <a:rPr lang="en-US" dirty="0" smtClean="0"/>
              <a:t>Add System Events and System Responses </a:t>
            </a:r>
          </a:p>
          <a:p>
            <a:pPr marL="457200" lvl="0" indent="-457200">
              <a:buFont typeface="+mj-lt"/>
              <a:buAutoNum type="arabicPeriod"/>
            </a:pPr>
            <a:r>
              <a:rPr lang="en-US" dirty="0" smtClean="0"/>
              <a:t>Essential Use Case (Black Box) </a:t>
            </a:r>
          </a:p>
          <a:p>
            <a:pPr lvl="1">
              <a:buFont typeface="Courier New" pitchFamily="49" charset="0"/>
              <a:buChar char="o"/>
            </a:pPr>
            <a:r>
              <a:rPr lang="en-US" dirty="0" smtClean="0"/>
              <a:t>Leave out technological implications </a:t>
            </a:r>
          </a:p>
          <a:p>
            <a:pPr marL="457200" lvl="0" indent="-457200">
              <a:buFont typeface="+mj-lt"/>
              <a:buAutoNum type="arabicPeriod"/>
            </a:pPr>
            <a:r>
              <a:rPr lang="en-US" dirty="0" smtClean="0"/>
              <a:t>Real Use Case (White Box) </a:t>
            </a:r>
          </a:p>
          <a:p>
            <a:pPr lvl="1">
              <a:buFont typeface="Courier New" pitchFamily="49" charset="0"/>
              <a:buChar char="o"/>
            </a:pPr>
            <a:r>
              <a:rPr lang="en-US" dirty="0" smtClean="0"/>
              <a:t>Leave in technology </a:t>
            </a:r>
          </a:p>
          <a:p>
            <a:endParaRPr lang="en-US" dirty="0"/>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1828800"/>
          </a:xfrm>
        </p:spPr>
        <p:txBody>
          <a:bodyPr>
            <a:normAutofit lnSpcReduction="10000"/>
          </a:bodyPr>
          <a:lstStyle/>
          <a:p>
            <a:r>
              <a:rPr lang="en-US" b="1" dirty="0" smtClean="0"/>
              <a:t>Guidelines for Drawing Use cases: </a:t>
            </a:r>
            <a:endParaRPr lang="en-US" dirty="0" smtClean="0"/>
          </a:p>
          <a:p>
            <a:r>
              <a:rPr lang="en-US" u="sng" dirty="0" smtClean="0"/>
              <a:t>Actor: </a:t>
            </a:r>
            <a:endParaRPr lang="en-US" dirty="0" smtClean="0"/>
          </a:p>
          <a:p>
            <a:pPr marL="457200" lvl="0" indent="-457200">
              <a:buFont typeface="+mj-lt"/>
              <a:buAutoNum type="arabicPeriod"/>
            </a:pPr>
            <a:r>
              <a:rPr lang="en-US" dirty="0" smtClean="0"/>
              <a:t>An actor is an idealized user of a system </a:t>
            </a:r>
          </a:p>
          <a:p>
            <a:pPr marL="457200" lvl="0" indent="-457200">
              <a:buFont typeface="+mj-lt"/>
              <a:buAutoNum type="arabicPeriod"/>
            </a:pPr>
            <a:r>
              <a:rPr lang="en-US" dirty="0" smtClean="0"/>
              <a:t>Actors can be users, processes, and other systems. </a:t>
            </a:r>
          </a:p>
          <a:p>
            <a:r>
              <a:rPr lang="en-US" u="sng" dirty="0" smtClean="0"/>
              <a:t>Represent human Actor: </a:t>
            </a:r>
            <a:endParaRPr lang="en-US" dirty="0" smtClean="0"/>
          </a:p>
          <a:p>
            <a:endParaRPr lang="en-US" dirty="0" smtClean="0"/>
          </a:p>
          <a:p>
            <a:endParaRPr lang="en-US" dirty="0" smtClean="0"/>
          </a:p>
          <a:p>
            <a:endParaRPr lang="en-US" dirty="0" smtClean="0"/>
          </a:p>
        </p:txBody>
      </p:sp>
      <p:pic>
        <p:nvPicPr>
          <p:cNvPr id="3" name="Picture 2"/>
          <p:cNvPicPr/>
          <p:nvPr/>
        </p:nvPicPr>
        <p:blipFill>
          <a:blip r:embed="rId2" cstate="print"/>
          <a:srcRect/>
          <a:stretch>
            <a:fillRect/>
          </a:stretch>
        </p:blipFill>
        <p:spPr bwMode="auto">
          <a:xfrm>
            <a:off x="1981200" y="1981200"/>
            <a:ext cx="1600200" cy="1066800"/>
          </a:xfrm>
          <a:prstGeom prst="rect">
            <a:avLst/>
          </a:prstGeom>
          <a:noFill/>
          <a:ln w="9525">
            <a:noFill/>
            <a:miter lim="800000"/>
            <a:headEnd/>
            <a:tailEnd/>
          </a:ln>
        </p:spPr>
      </p:pic>
      <p:sp>
        <p:nvSpPr>
          <p:cNvPr id="32770" name="Rectangle 2"/>
          <p:cNvSpPr>
            <a:spLocks noChangeArrowheads="1"/>
          </p:cNvSpPr>
          <p:nvPr/>
        </p:nvSpPr>
        <p:spPr bwMode="auto">
          <a:xfrm>
            <a:off x="2133600" y="4724400"/>
            <a:ext cx="2667000" cy="7620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cs typeface="Arial" pitchFamily="34" charset="0"/>
              </a:rPr>
              <a:t>&lt;&lt;Inventory system&gt;&gt;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TextBox 4"/>
          <p:cNvSpPr txBox="1"/>
          <p:nvPr/>
        </p:nvSpPr>
        <p:spPr>
          <a:xfrm>
            <a:off x="0" y="3124200"/>
            <a:ext cx="9144000" cy="1600438"/>
          </a:xfrm>
          <a:prstGeom prst="rect">
            <a:avLst/>
          </a:prstGeom>
          <a:noFill/>
        </p:spPr>
        <p:txBody>
          <a:bodyPr wrap="square" rtlCol="0">
            <a:spAutoFit/>
          </a:bodyPr>
          <a:lstStyle/>
          <a:p>
            <a:endParaRPr lang="en-US" sz="2000" dirty="0" smtClean="0"/>
          </a:p>
          <a:p>
            <a:r>
              <a:rPr lang="en-US" sz="2000" u="sng" dirty="0" smtClean="0"/>
              <a:t>Represent Non Human Actor: </a:t>
            </a:r>
            <a:endParaRPr lang="en-US" sz="2000" dirty="0" smtClean="0"/>
          </a:p>
          <a:p>
            <a:pPr marL="457200" lvl="0" indent="-457200">
              <a:buFont typeface="+mj-lt"/>
              <a:buAutoNum type="arabicPeriod"/>
            </a:pPr>
            <a:r>
              <a:rPr lang="en-US" sz="2000" dirty="0" smtClean="0"/>
              <a:t>Non human actors usually represented as a rectangle  </a:t>
            </a:r>
          </a:p>
          <a:p>
            <a:pPr marL="457200" indent="-457200">
              <a:buFont typeface="+mj-lt"/>
              <a:buAutoNum type="arabicPeriod"/>
            </a:pPr>
            <a:r>
              <a:rPr lang="en-US" sz="2000" dirty="0" smtClean="0"/>
              <a:t>Non human actors are usually not primary users. </a:t>
            </a:r>
          </a:p>
          <a:p>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20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14" dur="20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10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20" dur="10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1000" fill="hold"/>
                                        <p:tgtEl>
                                          <p:spTgt spid="5">
                                            <p:txEl>
                                              <p:pRg st="3" end="3"/>
                                            </p:txEl>
                                          </p:spTgt>
                                        </p:tgtEl>
                                        <p:attrNameLst>
                                          <p:attrName>ppt_x</p:attrName>
                                        </p:attrNameLst>
                                      </p:cBhvr>
                                      <p:tavLst>
                                        <p:tav tm="0">
                                          <p:val>
                                            <p:strVal val="0-#ppt_w/2"/>
                                          </p:val>
                                        </p:tav>
                                        <p:tav tm="100000">
                                          <p:val>
                                            <p:strVal val="#ppt_x"/>
                                          </p:val>
                                        </p:tav>
                                      </p:tavLst>
                                    </p:anim>
                                    <p:anim calcmode="lin" valueType="num">
                                      <p:cBhvr additive="base">
                                        <p:cTn id="26" dur="1000" fill="hold"/>
                                        <p:tgtEl>
                                          <p:spTgt spid="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2770"/>
                                        </p:tgtEl>
                                        <p:attrNameLst>
                                          <p:attrName>style.visibility</p:attrName>
                                        </p:attrNameLst>
                                      </p:cBhvr>
                                      <p:to>
                                        <p:strVal val="visible"/>
                                      </p:to>
                                    </p:set>
                                    <p:anim calcmode="lin" valueType="num">
                                      <p:cBhvr additive="base">
                                        <p:cTn id="31" dur="1000" fill="hold"/>
                                        <p:tgtEl>
                                          <p:spTgt spid="32770"/>
                                        </p:tgtEl>
                                        <p:attrNameLst>
                                          <p:attrName>ppt_x</p:attrName>
                                        </p:attrNameLst>
                                      </p:cBhvr>
                                      <p:tavLst>
                                        <p:tav tm="0">
                                          <p:val>
                                            <p:strVal val="0-#ppt_w/2"/>
                                          </p:val>
                                        </p:tav>
                                        <p:tav tm="100000">
                                          <p:val>
                                            <p:strVal val="#ppt_x"/>
                                          </p:val>
                                        </p:tav>
                                      </p:tavLst>
                                    </p:anim>
                                    <p:anim calcmode="lin" valueType="num">
                                      <p:cBhvr additive="base">
                                        <p:cTn id="32" dur="1000" fill="hold"/>
                                        <p:tgtEl>
                                          <p:spTgt spid="327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6858000"/>
          </a:xfrm>
        </p:spPr>
        <p:txBody>
          <a:bodyPr>
            <a:normAutofit lnSpcReduction="10000"/>
          </a:bodyPr>
          <a:lstStyle/>
          <a:p>
            <a:r>
              <a:rPr lang="en-US" b="1" dirty="0" smtClean="0"/>
              <a:t>Use Case: </a:t>
            </a:r>
            <a:endParaRPr lang="en-US" dirty="0" smtClean="0"/>
          </a:p>
          <a:p>
            <a:pPr lvl="0"/>
            <a:r>
              <a:rPr lang="en-US" dirty="0" smtClean="0"/>
              <a:t>A use case is a coherent unit of externally visible functionality provided by a system and expressed by a sequence of messages </a:t>
            </a:r>
          </a:p>
          <a:p>
            <a:r>
              <a:rPr lang="en-US" u="sng" dirty="0" smtClean="0"/>
              <a:t>Symbol:</a:t>
            </a:r>
            <a:r>
              <a:rPr lang="en-US" dirty="0" smtClean="0"/>
              <a:t> </a:t>
            </a:r>
          </a:p>
          <a:p>
            <a:endParaRPr lang="en-US" dirty="0" smtClean="0"/>
          </a:p>
          <a:p>
            <a:endParaRPr lang="en-US" dirty="0" smtClean="0"/>
          </a:p>
          <a:p>
            <a:endParaRPr lang="en-US" dirty="0" smtClean="0"/>
          </a:p>
          <a:p>
            <a:endParaRPr lang="en-US" dirty="0" smtClean="0"/>
          </a:p>
          <a:p>
            <a:r>
              <a:rPr lang="en-US" b="1" dirty="0" smtClean="0"/>
              <a:t>Applying UML: Use Case Diagrams</a:t>
            </a:r>
            <a:endParaRPr lang="en-US" dirty="0" smtClean="0"/>
          </a:p>
          <a:p>
            <a:pPr marL="457200" lvl="0" indent="-457200">
              <a:buFont typeface="+mj-lt"/>
              <a:buAutoNum type="arabicPeriod"/>
            </a:pPr>
            <a:r>
              <a:rPr lang="en-US" dirty="0" smtClean="0"/>
              <a:t>The UML provides use case diagram notation to illustrate the names of use cases and actors, and the relationships between them.</a:t>
            </a:r>
          </a:p>
          <a:p>
            <a:pPr marL="457200" lvl="0" indent="-457200">
              <a:buFont typeface="+mj-lt"/>
              <a:buAutoNum type="arabicPeriod"/>
            </a:pPr>
            <a:r>
              <a:rPr lang="en-US" dirty="0" smtClean="0"/>
              <a:t>Use case diagrams and use case relationships are secondary in use case work. Use cases are text documents. Doing use case work means to write text.</a:t>
            </a:r>
          </a:p>
          <a:p>
            <a:pPr marL="457200" lvl="0" indent="-457200">
              <a:buFont typeface="+mj-lt"/>
              <a:buAutoNum type="arabicPeriod"/>
            </a:pPr>
            <a:r>
              <a:rPr lang="en-US" dirty="0" smtClean="0"/>
              <a:t>A use case diagram is an excellent picture of the system context; it makes a good </a:t>
            </a:r>
            <a:r>
              <a:rPr lang="en-US" b="1" dirty="0" smtClean="0"/>
              <a:t>context</a:t>
            </a:r>
            <a:r>
              <a:rPr lang="en-US" dirty="0" smtClean="0"/>
              <a:t> </a:t>
            </a:r>
            <a:r>
              <a:rPr lang="en-US" b="1" dirty="0" smtClean="0"/>
              <a:t>diagram</a:t>
            </a:r>
            <a:r>
              <a:rPr lang="en-US" dirty="0" smtClean="0"/>
              <a:t>, that is, showing the boundary of a system, what lies outside of it, and how it gets used.</a:t>
            </a:r>
          </a:p>
          <a:p>
            <a:pPr marL="457200" lvl="0" indent="-457200">
              <a:buFont typeface="+mj-lt"/>
              <a:buAutoNum type="arabicPeriod"/>
            </a:pPr>
            <a:r>
              <a:rPr lang="en-US" dirty="0" smtClean="0"/>
              <a:t>It serves as a communication tool that summarizes the behavior of a system and its actors.</a:t>
            </a:r>
          </a:p>
          <a:p>
            <a:pPr marL="457200" lvl="0" indent="-457200">
              <a:buFont typeface="+mj-lt"/>
              <a:buAutoNum type="arabicPeriod"/>
            </a:pPr>
            <a:r>
              <a:rPr lang="en-US" dirty="0" smtClean="0"/>
              <a:t>A sample </a:t>
            </a:r>
            <a:r>
              <a:rPr lang="en-US" i="1" dirty="0" smtClean="0"/>
              <a:t>partial </a:t>
            </a:r>
            <a:r>
              <a:rPr lang="en-US" dirty="0" smtClean="0"/>
              <a:t>use case context diagram for the </a:t>
            </a:r>
            <a:r>
              <a:rPr lang="en-US" dirty="0" err="1" smtClean="0"/>
              <a:t>NextGen</a:t>
            </a:r>
            <a:r>
              <a:rPr lang="en-US" dirty="0" smtClean="0"/>
              <a:t> system is shown in the figure below.</a:t>
            </a:r>
          </a:p>
          <a:p>
            <a:pPr marL="457200" lvl="0" indent="-457200">
              <a:buFont typeface="+mj-lt"/>
              <a:buAutoNum type="arabicPeriod"/>
            </a:pPr>
            <a:endParaRPr lang="en-US" dirty="0" smtClean="0"/>
          </a:p>
          <a:p>
            <a:endParaRPr lang="en-US" dirty="0" smtClean="0"/>
          </a:p>
        </p:txBody>
      </p:sp>
      <p:sp>
        <p:nvSpPr>
          <p:cNvPr id="33794" name="Oval 2"/>
          <p:cNvSpPr>
            <a:spLocks noChangeArrowheads="1"/>
          </p:cNvSpPr>
          <p:nvPr/>
        </p:nvSpPr>
        <p:spPr bwMode="auto">
          <a:xfrm>
            <a:off x="1828800" y="1524000"/>
            <a:ext cx="2447925" cy="83820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Times New Roman" pitchFamily="18" charset="0"/>
                <a:cs typeface="Arial" pitchFamily="34" charset="0"/>
              </a:rPr>
              <a:t>Create a Requirement</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cs typeface="Arial" pitchFamily="34" charset="0"/>
              </a:rPr>
              <a:t>Diagram</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3794"/>
                                        </p:tgtEl>
                                        <p:attrNameLst>
                                          <p:attrName>style.visibility</p:attrName>
                                        </p:attrNameLst>
                                      </p:cBhvr>
                                      <p:to>
                                        <p:strVal val="visible"/>
                                      </p:to>
                                    </p:set>
                                    <p:anim calcmode="lin" valueType="num">
                                      <p:cBhvr additive="base">
                                        <p:cTn id="7" dur="1000" fill="hold"/>
                                        <p:tgtEl>
                                          <p:spTgt spid="33794"/>
                                        </p:tgtEl>
                                        <p:attrNameLst>
                                          <p:attrName>ppt_x</p:attrName>
                                        </p:attrNameLst>
                                      </p:cBhvr>
                                      <p:tavLst>
                                        <p:tav tm="0">
                                          <p:val>
                                            <p:strVal val="0-#ppt_w/2"/>
                                          </p:val>
                                        </p:tav>
                                        <p:tav tm="100000">
                                          <p:val>
                                            <p:strVal val="#ppt_x"/>
                                          </p:val>
                                        </p:tav>
                                      </p:tavLst>
                                    </p:anim>
                                    <p:anim calcmode="lin" valueType="num">
                                      <p:cBhvr additive="base">
                                        <p:cTn id="8" dur="1000" fill="hold"/>
                                        <p:tgtEl>
                                          <p:spTgt spid="3379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b="1" dirty="0" smtClean="0"/>
              <a:t>			Fig: Partial use case context diagram</a:t>
            </a:r>
            <a:endParaRPr lang="en-US" dirty="0" smtClean="0"/>
          </a:p>
          <a:p>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1371600" y="304800"/>
            <a:ext cx="5956300" cy="4981575"/>
          </a:xfrm>
          <a:prstGeom prst="rect">
            <a:avLst/>
          </a:prstGeom>
          <a:noFill/>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0" y="0"/>
            <a:ext cx="9144000" cy="6858000"/>
          </a:xfrm>
        </p:spPr>
        <p:txBody>
          <a:bodyPr>
            <a:noAutofit/>
          </a:bodyPr>
          <a:lstStyle/>
          <a:p>
            <a:pPr algn="ctr">
              <a:buNone/>
            </a:pPr>
            <a:endParaRPr lang="en-US" sz="2000" dirty="0"/>
          </a:p>
          <a:p>
            <a:pPr algn="ctr">
              <a:buNone/>
            </a:pPr>
            <a:r>
              <a:rPr lang="en-US" sz="2000" b="1" dirty="0"/>
              <a:t> </a:t>
            </a:r>
            <a:r>
              <a:rPr lang="en-US" sz="2000" b="1" u="sng" dirty="0" smtClean="0"/>
              <a:t>Introduction to Object Oriented Analysis and Design(OOAD):</a:t>
            </a:r>
          </a:p>
          <a:p>
            <a:pPr marL="457200" indent="-457200">
              <a:buFont typeface="+mj-lt"/>
              <a:buAutoNum type="arabicPeriod"/>
            </a:pPr>
            <a:r>
              <a:rPr lang="en-US" sz="1900" dirty="0" smtClean="0"/>
              <a:t>Object oriented analysis and design is a software engineering approach which models the system as interacting objects.</a:t>
            </a:r>
          </a:p>
          <a:p>
            <a:pPr marL="457200" indent="-457200">
              <a:buFont typeface="+mj-lt"/>
              <a:buAutoNum type="arabicPeriod"/>
            </a:pPr>
            <a:r>
              <a:rPr lang="en-US" sz="1900" dirty="0" smtClean="0"/>
              <a:t> Each object represents a system entity which plays a vital role in building of that system.</a:t>
            </a:r>
          </a:p>
          <a:p>
            <a:pPr>
              <a:buNone/>
            </a:pPr>
            <a:r>
              <a:rPr lang="en-US" sz="1900" b="1" u="sng" dirty="0" smtClean="0"/>
              <a:t>What will you Learn ? </a:t>
            </a:r>
          </a:p>
          <a:p>
            <a:pPr>
              <a:buNone/>
            </a:pPr>
            <a:r>
              <a:rPr lang="en-US" sz="1900" b="1" dirty="0" smtClean="0"/>
              <a:t>		</a:t>
            </a:r>
            <a:r>
              <a:rPr lang="en-US" sz="1900" dirty="0" smtClean="0"/>
              <a:t>It  helps developers and students to learn skills essential for the creation of well-designed, robust, and maintainable software using OO technologies and languages as Java or C#.</a:t>
            </a:r>
          </a:p>
          <a:p>
            <a:pPr>
              <a:buNone/>
            </a:pPr>
            <a:r>
              <a:rPr lang="en-US" sz="1900" b="1" u="sng" dirty="0" smtClean="0"/>
              <a:t>Most Important learning goal of OOAD</a:t>
            </a:r>
            <a:endParaRPr lang="en-US" sz="1900" u="sng" dirty="0" smtClean="0"/>
          </a:p>
          <a:p>
            <a:pPr marL="457200" indent="-457200">
              <a:buFont typeface="+mj-lt"/>
              <a:buAutoNum type="arabicPeriod"/>
            </a:pPr>
            <a:r>
              <a:rPr lang="en-US" sz="1900" dirty="0"/>
              <a:t> </a:t>
            </a:r>
            <a:r>
              <a:rPr lang="en-US" sz="1900" dirty="0" smtClean="0"/>
              <a:t>A critical ability in OO development is to skillfully assign responsibilities to software objects.</a:t>
            </a:r>
          </a:p>
          <a:p>
            <a:pPr marL="457200" indent="-457200">
              <a:buFont typeface="+mj-lt"/>
              <a:buAutoNum type="arabicPeriod"/>
            </a:pPr>
            <a:r>
              <a:rPr lang="en-US" sz="1900" dirty="0" smtClean="0"/>
              <a:t>It strongly influences the robustness, maintainability, and reusability of software components. </a:t>
            </a:r>
            <a:endParaRPr lang="en-US" sz="1900" dirty="0"/>
          </a:p>
          <a:p>
            <a:pPr>
              <a:buNone/>
            </a:pPr>
            <a:r>
              <a:rPr lang="en-US" sz="1900" u="sng" dirty="0"/>
              <a:t> </a:t>
            </a:r>
            <a:r>
              <a:rPr lang="en-US" sz="1900" b="1" u="sng" dirty="0" smtClean="0"/>
              <a:t>Analysis</a:t>
            </a:r>
          </a:p>
          <a:p>
            <a:pPr marL="457200" indent="-457200">
              <a:buFont typeface="+mj-lt"/>
              <a:buAutoNum type="arabicPeriod"/>
            </a:pPr>
            <a:r>
              <a:rPr lang="en-US" sz="1900" dirty="0" smtClean="0"/>
              <a:t>Analysis emphasizes an investigation of the problem and requirements, rather than a solution. </a:t>
            </a:r>
          </a:p>
          <a:p>
            <a:pPr marL="457200" indent="-457200">
              <a:buFont typeface="+mj-lt"/>
              <a:buAutoNum type="arabicPeriod"/>
            </a:pPr>
            <a:r>
              <a:rPr lang="en-US" sz="1900" dirty="0" smtClean="0"/>
              <a:t>EX : if a new online trading system is desired, how will it be used? What are it functions?</a:t>
            </a:r>
            <a:endParaRPr lang="en-US" sz="1900" dirty="0"/>
          </a:p>
          <a:p>
            <a:pPr>
              <a:buNone/>
            </a:pPr>
            <a:r>
              <a:rPr lang="en-US" sz="1900" dirty="0"/>
              <a:t> </a:t>
            </a:r>
            <a:endParaRPr lang="en-US" sz="2000" dirty="0" smtClean="0"/>
          </a:p>
          <a:p>
            <a:r>
              <a:rPr lang="en-US" sz="2000" dirty="0"/>
              <a:t> </a:t>
            </a:r>
          </a:p>
          <a:p>
            <a:pPr>
              <a:buNone/>
            </a:pPr>
            <a:endParaRPr lang="en-US" sz="2000" dirty="0"/>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t>Guideline: Diagramming</a:t>
            </a:r>
            <a:endParaRPr lang="en-US" dirty="0" smtClean="0"/>
          </a:p>
          <a:p>
            <a:pPr marL="457200" lvl="0" indent="-457200">
              <a:buFont typeface="+mj-lt"/>
              <a:buAutoNum type="arabicPeriod"/>
            </a:pPr>
            <a:r>
              <a:rPr lang="en-US" dirty="0" smtClean="0"/>
              <a:t>Notice the actor box with the symbol «actor». This style is used for UML </a:t>
            </a:r>
            <a:r>
              <a:rPr lang="en-US" b="1" dirty="0" smtClean="0"/>
              <a:t>keywords </a:t>
            </a:r>
            <a:r>
              <a:rPr lang="en-US" dirty="0" smtClean="0"/>
              <a:t>and </a:t>
            </a:r>
            <a:r>
              <a:rPr lang="en-US" b="1" dirty="0" smtClean="0"/>
              <a:t>stereotypes</a:t>
            </a:r>
            <a:r>
              <a:rPr lang="en-US" dirty="0" smtClean="0"/>
              <a:t>, and includes </a:t>
            </a:r>
            <a:r>
              <a:rPr lang="en-US" dirty="0" err="1" smtClean="0"/>
              <a:t>guillemet</a:t>
            </a:r>
            <a:r>
              <a:rPr lang="en-US" dirty="0" smtClean="0"/>
              <a:t> symbols special </a:t>
            </a:r>
            <a:r>
              <a:rPr lang="en-US" i="1" dirty="0" smtClean="0"/>
              <a:t>single</a:t>
            </a:r>
            <a:r>
              <a:rPr lang="en-US" dirty="0" smtClean="0"/>
              <a:t>-character brackets («actor», not &lt;&lt;actor&gt;&gt;) most widely known by their use in French typography to indicate a quote.</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b="1" dirty="0" smtClean="0"/>
              <a:t>				Fig: Notation suggestions</a:t>
            </a:r>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1905000" y="1752600"/>
            <a:ext cx="4768850" cy="3241675"/>
          </a:xfrm>
          <a:prstGeom prst="rect">
            <a:avLst/>
          </a:prstGeom>
          <a:noFill/>
        </p:spPr>
      </p:pic>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6858000"/>
          </a:xfrm>
        </p:spPr>
        <p:txBody>
          <a:bodyPr>
            <a:normAutofit lnSpcReduction="10000"/>
          </a:bodyPr>
          <a:lstStyle/>
          <a:p>
            <a:r>
              <a:rPr lang="en-US" b="1" dirty="0" smtClean="0"/>
              <a:t>1.7 Relating use cases:</a:t>
            </a:r>
            <a:endParaRPr lang="en-US" dirty="0" smtClean="0"/>
          </a:p>
          <a:p>
            <a:pPr marL="457200" lvl="0" indent="-457200">
              <a:buFont typeface="+mj-lt"/>
              <a:buAutoNum type="arabicPeriod"/>
            </a:pPr>
            <a:r>
              <a:rPr lang="en-US" dirty="0" smtClean="0"/>
              <a:t>Use cases can be related to each other. </a:t>
            </a:r>
          </a:p>
          <a:p>
            <a:pPr marL="457200" lvl="0" indent="-457200">
              <a:buFont typeface="+mj-lt"/>
              <a:buAutoNum type="arabicPeriod"/>
            </a:pPr>
            <a:r>
              <a:rPr lang="en-US" dirty="0" smtClean="0"/>
              <a:t>For example, a </a:t>
            </a:r>
            <a:r>
              <a:rPr lang="en-US" dirty="0" err="1" smtClean="0"/>
              <a:t>subfunction</a:t>
            </a:r>
            <a:r>
              <a:rPr lang="en-US" dirty="0" smtClean="0"/>
              <a:t> use case such as </a:t>
            </a:r>
            <a:r>
              <a:rPr lang="en-US" i="1" dirty="0" smtClean="0"/>
              <a:t>Handle Credit Payment </a:t>
            </a:r>
            <a:r>
              <a:rPr lang="en-US" dirty="0" smtClean="0"/>
              <a:t>may be part of several regular use cases, such as </a:t>
            </a:r>
            <a:r>
              <a:rPr lang="en-US" i="1" dirty="0" smtClean="0"/>
              <a:t>Process Sale </a:t>
            </a:r>
            <a:r>
              <a:rPr lang="en-US" dirty="0" smtClean="0"/>
              <a:t>and </a:t>
            </a:r>
            <a:r>
              <a:rPr lang="en-US" i="1" dirty="0" smtClean="0"/>
              <a:t>Process Rental</a:t>
            </a:r>
            <a:r>
              <a:rPr lang="en-US" dirty="0" smtClean="0"/>
              <a:t>.</a:t>
            </a:r>
          </a:p>
          <a:p>
            <a:pPr marL="457200" lvl="0" indent="-457200">
              <a:buFont typeface="+mj-lt"/>
              <a:buAutoNum type="arabicPeriod"/>
            </a:pPr>
            <a:r>
              <a:rPr lang="en-US" dirty="0" smtClean="0"/>
              <a:t>Organizing use cases into relationship has no impact on the behavior or requirements of the system.</a:t>
            </a:r>
          </a:p>
          <a:p>
            <a:pPr marL="457200" indent="-457200">
              <a:buFont typeface="+mj-lt"/>
              <a:buAutoNum type="arabicPeriod"/>
            </a:pPr>
            <a:r>
              <a:rPr lang="en-US" dirty="0" smtClean="0"/>
              <a:t>It is simply an organization mechanism to improve communication and comprehension of the use cases, reduce duplication of text, and improve management of the use case documents.</a:t>
            </a:r>
          </a:p>
          <a:p>
            <a:pPr marL="457200" indent="-457200"/>
            <a:r>
              <a:rPr lang="en-US" dirty="0" smtClean="0"/>
              <a:t>The various relationships in use cases are</a:t>
            </a:r>
          </a:p>
          <a:p>
            <a:pPr marL="457200" lvl="0" indent="-457200"/>
            <a:endParaRPr lang="en-US" dirty="0" smtClean="0"/>
          </a:p>
          <a:p>
            <a:endParaRPr lang="en-US" dirty="0" smtClean="0"/>
          </a:p>
          <a:p>
            <a:endParaRPr lang="en-US" dirty="0" smtClean="0"/>
          </a:p>
          <a:p>
            <a:r>
              <a:rPr lang="en-US" dirty="0" smtClean="0"/>
              <a:t>1. Include </a:t>
            </a:r>
          </a:p>
          <a:p>
            <a:r>
              <a:rPr lang="en-US" dirty="0" smtClean="0"/>
              <a:t>2. Extend                       </a:t>
            </a:r>
          </a:p>
          <a:p>
            <a:r>
              <a:rPr lang="en-US" dirty="0" smtClean="0"/>
              <a:t>3.Generalization </a:t>
            </a:r>
          </a:p>
          <a:p>
            <a:endParaRPr lang="en-US" dirty="0" smtClean="0"/>
          </a:p>
          <a:p>
            <a:r>
              <a:rPr lang="en-US" dirty="0" smtClean="0"/>
              <a:t> </a:t>
            </a:r>
          </a:p>
          <a:p>
            <a:endParaRPr lang="en-US" b="1" dirty="0" smtClean="0"/>
          </a:p>
          <a:p>
            <a:endParaRPr lang="en-US" b="1" dirty="0" smtClean="0"/>
          </a:p>
          <a:p>
            <a:r>
              <a:rPr lang="en-US" b="1" dirty="0" smtClean="0"/>
              <a:t>					     Fig. Relationships in Use Cases</a:t>
            </a:r>
            <a:endParaRPr lang="en-US" dirty="0"/>
          </a:p>
        </p:txBody>
      </p:sp>
      <p:grpSp>
        <p:nvGrpSpPr>
          <p:cNvPr id="9" name="Group 8"/>
          <p:cNvGrpSpPr/>
          <p:nvPr/>
        </p:nvGrpSpPr>
        <p:grpSpPr>
          <a:xfrm>
            <a:off x="3810000" y="3200400"/>
            <a:ext cx="3505200" cy="2971800"/>
            <a:chOff x="3810000" y="2438400"/>
            <a:chExt cx="3505200" cy="2971800"/>
          </a:xfrm>
        </p:grpSpPr>
        <p:sp>
          <p:nvSpPr>
            <p:cNvPr id="1026" name="Rectangle 2"/>
            <p:cNvSpPr>
              <a:spLocks noChangeArrowheads="1"/>
            </p:cNvSpPr>
            <p:nvPr/>
          </p:nvSpPr>
          <p:spPr bwMode="auto">
            <a:xfrm>
              <a:off x="3810000" y="2438400"/>
              <a:ext cx="3505200" cy="29718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00"/>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dirty="0" smtClean="0">
                <a:solidFill>
                  <a:srgbClr val="000000"/>
                </a:solidFill>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dirty="0" smtClean="0">
                <a:solidFill>
                  <a:srgbClr val="000000"/>
                </a:solidFill>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Times New Roman" pitchFamily="18" charset="0"/>
                  <a:cs typeface="Arial" pitchFamily="34" charset="0"/>
                </a:rPr>
                <a:t>Association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00"/>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Times New Roman" pitchFamily="18" charset="0"/>
                  <a:cs typeface="Arial" pitchFamily="34" charset="0"/>
                </a:rPr>
                <a:t>Extend                              &lt;&lt;extend&gt;&gt;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00"/>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Times New Roman" pitchFamily="18" charset="0"/>
                  <a:cs typeface="Arial" pitchFamily="34" charset="0"/>
                </a:rPr>
                <a:t>Generalization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00"/>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Times New Roman" pitchFamily="18" charset="0"/>
                  <a:cs typeface="Arial" pitchFamily="34" charset="0"/>
                </a:rPr>
                <a:t>Uses                                  &lt;&lt;uses&gt;&gt;</a:t>
              </a: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cs typeface="Arial" pitchFamily="34" charset="0"/>
                </a:rPr>
                <a:t>Include                             &lt;&lt;include&gt;&gt;</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1027" name="AutoShape 3"/>
            <p:cNvCxnSpPr>
              <a:cxnSpLocks noChangeShapeType="1"/>
            </p:cNvCxnSpPr>
            <p:nvPr/>
          </p:nvCxnSpPr>
          <p:spPr bwMode="auto">
            <a:xfrm>
              <a:off x="5715000" y="3124200"/>
              <a:ext cx="781050" cy="19050"/>
            </a:xfrm>
            <a:prstGeom prst="straightConnector1">
              <a:avLst/>
            </a:prstGeom>
            <a:noFill/>
            <a:ln w="31750">
              <a:solidFill>
                <a:srgbClr val="000000"/>
              </a:solidFill>
              <a:round/>
              <a:headEnd/>
              <a:tailEnd/>
            </a:ln>
            <a:effectLst/>
          </p:spPr>
        </p:cxnSp>
        <p:cxnSp>
          <p:nvCxnSpPr>
            <p:cNvPr id="1028" name="AutoShape 4"/>
            <p:cNvCxnSpPr>
              <a:cxnSpLocks noChangeShapeType="1"/>
            </p:cNvCxnSpPr>
            <p:nvPr/>
          </p:nvCxnSpPr>
          <p:spPr bwMode="auto">
            <a:xfrm>
              <a:off x="5715000" y="3657600"/>
              <a:ext cx="838200" cy="9525"/>
            </a:xfrm>
            <a:prstGeom prst="straightConnector1">
              <a:avLst/>
            </a:prstGeom>
            <a:noFill/>
            <a:ln w="12700">
              <a:solidFill>
                <a:srgbClr val="000000"/>
              </a:solidFill>
              <a:prstDash val="dash"/>
              <a:round/>
              <a:headEnd/>
              <a:tailEnd type="triangle" w="med" len="med"/>
            </a:ln>
            <a:effectLst/>
          </p:spPr>
        </p:cxnSp>
        <p:cxnSp>
          <p:nvCxnSpPr>
            <p:cNvPr id="1029" name="AutoShape 5"/>
            <p:cNvCxnSpPr>
              <a:cxnSpLocks noChangeShapeType="1"/>
            </p:cNvCxnSpPr>
            <p:nvPr/>
          </p:nvCxnSpPr>
          <p:spPr bwMode="auto">
            <a:xfrm>
              <a:off x="5715000" y="3962400"/>
              <a:ext cx="838200" cy="0"/>
            </a:xfrm>
            <a:prstGeom prst="straightConnector1">
              <a:avLst/>
            </a:prstGeom>
            <a:noFill/>
            <a:ln w="31750">
              <a:solidFill>
                <a:srgbClr val="000000"/>
              </a:solidFill>
              <a:round/>
              <a:headEnd/>
              <a:tailEnd type="triangle" w="med" len="med"/>
            </a:ln>
            <a:effectLst/>
          </p:spPr>
        </p:cxnSp>
        <p:cxnSp>
          <p:nvCxnSpPr>
            <p:cNvPr id="1030" name="AutoShape 6"/>
            <p:cNvCxnSpPr>
              <a:cxnSpLocks noChangeShapeType="1"/>
            </p:cNvCxnSpPr>
            <p:nvPr/>
          </p:nvCxnSpPr>
          <p:spPr bwMode="auto">
            <a:xfrm flipH="1">
              <a:off x="5715000" y="4419600"/>
              <a:ext cx="809625" cy="0"/>
            </a:xfrm>
            <a:prstGeom prst="straightConnector1">
              <a:avLst/>
            </a:prstGeom>
            <a:noFill/>
            <a:ln w="31750">
              <a:solidFill>
                <a:srgbClr val="000000"/>
              </a:solidFill>
              <a:round/>
              <a:headEnd/>
              <a:tailEnd type="triangle" w="med" len="med"/>
            </a:ln>
            <a:effectLst/>
          </p:spPr>
        </p:cxnSp>
        <p:cxnSp>
          <p:nvCxnSpPr>
            <p:cNvPr id="1031" name="AutoShape 7"/>
            <p:cNvCxnSpPr>
              <a:cxnSpLocks noChangeShapeType="1"/>
            </p:cNvCxnSpPr>
            <p:nvPr/>
          </p:nvCxnSpPr>
          <p:spPr bwMode="auto">
            <a:xfrm>
              <a:off x="5562600" y="4953000"/>
              <a:ext cx="1066800" cy="1588"/>
            </a:xfrm>
            <a:prstGeom prst="straightConnector1">
              <a:avLst/>
            </a:prstGeom>
            <a:noFill/>
            <a:ln w="12700">
              <a:solidFill>
                <a:srgbClr val="000000"/>
              </a:solidFill>
              <a:prstDash val="dash"/>
              <a:round/>
              <a:headEnd/>
              <a:tailEnd type="triangle" w="med" len="med"/>
            </a:ln>
            <a:effectLst/>
          </p:spPr>
        </p:cxnSp>
      </p:gr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4038600"/>
          </a:xfrm>
        </p:spPr>
        <p:txBody>
          <a:bodyPr/>
          <a:lstStyle/>
          <a:p>
            <a:r>
              <a:rPr lang="en-US" b="1" dirty="0" smtClean="0"/>
              <a:t>The include Relationship: </a:t>
            </a:r>
            <a:endParaRPr lang="en-US" dirty="0" smtClean="0"/>
          </a:p>
          <a:p>
            <a:pPr marL="457200" lvl="0" indent="-457200">
              <a:buFont typeface="+mj-lt"/>
              <a:buAutoNum type="arabicPeriod"/>
            </a:pPr>
            <a:r>
              <a:rPr lang="en-US" dirty="0" smtClean="0"/>
              <a:t>In UML modeling, an include relationship is a relationship in which one use case (the base use case) includes the functionality of another use case (the inclusion use case). </a:t>
            </a:r>
          </a:p>
          <a:p>
            <a:pPr marL="457200" lvl="0" indent="-457200">
              <a:buFont typeface="+mj-lt"/>
              <a:buAutoNum type="arabicPeriod"/>
            </a:pPr>
            <a:r>
              <a:rPr lang="en-US" dirty="0" smtClean="0"/>
              <a:t>The include relationship supports the reuse of functionality in a use case model. </a:t>
            </a:r>
          </a:p>
          <a:p>
            <a:pPr marL="457200" lvl="0" indent="-457200">
              <a:buFont typeface="+mj-lt"/>
              <a:buAutoNum type="arabicPeriod"/>
            </a:pPr>
            <a:r>
              <a:rPr lang="en-US" dirty="0" smtClean="0"/>
              <a:t>Include relationships insert additional behavior into a base use case. </a:t>
            </a:r>
          </a:p>
          <a:p>
            <a:r>
              <a:rPr lang="en-US" dirty="0" smtClean="0"/>
              <a:t>You can add include relationships to your model to show the following situations: </a:t>
            </a:r>
          </a:p>
          <a:p>
            <a:pPr marL="457200" lvl="0" indent="-457200">
              <a:buFont typeface="+mj-lt"/>
              <a:buAutoNum type="arabicPeriod"/>
            </a:pPr>
            <a:r>
              <a:rPr lang="en-US" dirty="0" smtClean="0"/>
              <a:t>The behavior of the inclusion use case is common to two or more use cases. </a:t>
            </a:r>
          </a:p>
          <a:p>
            <a:pPr marL="457200" lvl="0" indent="-457200">
              <a:buFont typeface="+mj-lt"/>
              <a:buAutoNum type="arabicPeriod"/>
            </a:pPr>
            <a:r>
              <a:rPr lang="en-US" dirty="0" smtClean="0"/>
              <a:t>The result of the behavior that the inclusion use case specifies, not the behavior itself, is important to the base use case. </a:t>
            </a:r>
          </a:p>
          <a:p>
            <a:pPr marL="457200" indent="-457200"/>
            <a:r>
              <a:rPr lang="en-US" dirty="0" smtClean="0"/>
              <a:t>As the following figure illustrates, an include relationship</a:t>
            </a:r>
          </a:p>
          <a:p>
            <a:pPr marL="457200" lvl="0" indent="-457200"/>
            <a:endParaRPr lang="en-US" dirty="0" smtClean="0"/>
          </a:p>
          <a:p>
            <a:endParaRPr lang="en-US" dirty="0"/>
          </a:p>
        </p:txBody>
      </p:sp>
      <p:sp>
        <p:nvSpPr>
          <p:cNvPr id="1026" name="Oval 2"/>
          <p:cNvSpPr>
            <a:spLocks noChangeArrowheads="1"/>
          </p:cNvSpPr>
          <p:nvPr/>
        </p:nvSpPr>
        <p:spPr bwMode="auto">
          <a:xfrm>
            <a:off x="1400175" y="4829175"/>
            <a:ext cx="1247775" cy="50482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7" name="Oval 3"/>
          <p:cNvSpPr>
            <a:spLocks noChangeArrowheads="1"/>
          </p:cNvSpPr>
          <p:nvPr/>
        </p:nvSpPr>
        <p:spPr bwMode="auto">
          <a:xfrm>
            <a:off x="3962400" y="4829175"/>
            <a:ext cx="1247775" cy="50482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1028" name="AutoShape 4"/>
          <p:cNvCxnSpPr>
            <a:cxnSpLocks noChangeShapeType="1"/>
          </p:cNvCxnSpPr>
          <p:nvPr/>
        </p:nvCxnSpPr>
        <p:spPr bwMode="auto">
          <a:xfrm flipH="1">
            <a:off x="2647950" y="5067300"/>
            <a:ext cx="1314450" cy="1587"/>
          </a:xfrm>
          <a:prstGeom prst="straightConnector1">
            <a:avLst/>
          </a:prstGeom>
          <a:noFill/>
          <a:ln w="12700">
            <a:solidFill>
              <a:srgbClr val="000000"/>
            </a:solidFill>
            <a:prstDash val="dash"/>
            <a:round/>
            <a:headEnd/>
            <a:tailEnd type="triangle" w="med" len="med"/>
          </a:ln>
          <a:effectLst/>
        </p:spPr>
      </p:cxnSp>
      <p:sp>
        <p:nvSpPr>
          <p:cNvPr id="7" name="TextBox 6"/>
          <p:cNvSpPr txBox="1"/>
          <p:nvPr/>
        </p:nvSpPr>
        <p:spPr>
          <a:xfrm>
            <a:off x="914400" y="5486401"/>
            <a:ext cx="2057400" cy="369332"/>
          </a:xfrm>
          <a:prstGeom prst="rect">
            <a:avLst/>
          </a:prstGeom>
          <a:noFill/>
        </p:spPr>
        <p:txBody>
          <a:bodyPr wrap="square" rtlCol="0">
            <a:spAutoFit/>
          </a:bodyPr>
          <a:lstStyle/>
          <a:p>
            <a:r>
              <a:rPr lang="en-US" dirty="0" smtClean="0"/>
              <a:t>Inclusion Use Case	</a:t>
            </a:r>
            <a:endParaRPr lang="en-US" dirty="0"/>
          </a:p>
        </p:txBody>
      </p:sp>
      <p:sp>
        <p:nvSpPr>
          <p:cNvPr id="8" name="TextBox 7"/>
          <p:cNvSpPr txBox="1"/>
          <p:nvPr/>
        </p:nvSpPr>
        <p:spPr>
          <a:xfrm>
            <a:off x="3962400" y="5410200"/>
            <a:ext cx="1752600" cy="369332"/>
          </a:xfrm>
          <a:prstGeom prst="rect">
            <a:avLst/>
          </a:prstGeom>
          <a:noFill/>
        </p:spPr>
        <p:txBody>
          <a:bodyPr wrap="square" rtlCol="0">
            <a:spAutoFit/>
          </a:bodyPr>
          <a:lstStyle/>
          <a:p>
            <a:r>
              <a:rPr lang="en-US" dirty="0" smtClean="0"/>
              <a:t>Base Use Case</a:t>
            </a:r>
            <a:endParaRPr lang="en-US" dirty="0"/>
          </a:p>
        </p:txBody>
      </p:sp>
      <p:sp>
        <p:nvSpPr>
          <p:cNvPr id="9" name="TextBox 8"/>
          <p:cNvSpPr txBox="1"/>
          <p:nvPr/>
        </p:nvSpPr>
        <p:spPr>
          <a:xfrm>
            <a:off x="2743200" y="4724400"/>
            <a:ext cx="1371600" cy="369332"/>
          </a:xfrm>
          <a:prstGeom prst="rect">
            <a:avLst/>
          </a:prstGeom>
          <a:noFill/>
        </p:spPr>
        <p:txBody>
          <a:bodyPr wrap="square" rtlCol="0">
            <a:spAutoFit/>
          </a:bodyPr>
          <a:lstStyle/>
          <a:p>
            <a:r>
              <a:rPr lang="en-US" dirty="0" smtClean="0"/>
              <a:t>&lt;&lt;include&gt;&gt;</a:t>
            </a:r>
            <a:endParaRPr lang="en-US" dirty="0"/>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b="1" i="1" dirty="0" smtClean="0"/>
              <a:t>Example:</a:t>
            </a:r>
          </a:p>
          <a:p>
            <a:r>
              <a:rPr lang="en-US" b="1" i="1" dirty="0" smtClean="0"/>
              <a:t>UC1: Process Sale 	</a:t>
            </a:r>
          </a:p>
          <a:p>
            <a:r>
              <a:rPr lang="en-US" dirty="0" smtClean="0"/>
              <a:t>… </a:t>
            </a:r>
          </a:p>
          <a:p>
            <a:r>
              <a:rPr lang="en-US" dirty="0" smtClean="0"/>
              <a:t>Main Success Scenario: </a:t>
            </a:r>
          </a:p>
          <a:p>
            <a:r>
              <a:rPr lang="en-US" dirty="0" smtClean="0"/>
              <a:t>1.Customer arrives at a POS checkout with goods and/or services to purchase. </a:t>
            </a:r>
          </a:p>
          <a:p>
            <a:r>
              <a:rPr lang="en-US" dirty="0" smtClean="0"/>
              <a:t>… </a:t>
            </a:r>
          </a:p>
          <a:p>
            <a:r>
              <a:rPr lang="en-US" dirty="0" smtClean="0"/>
              <a:t>7.Customer pays and System handles payment. </a:t>
            </a:r>
          </a:p>
          <a:p>
            <a:r>
              <a:rPr lang="en-US" dirty="0" smtClean="0"/>
              <a:t>… </a:t>
            </a:r>
          </a:p>
          <a:p>
            <a:r>
              <a:rPr lang="en-US" dirty="0" smtClean="0"/>
              <a:t>Extensions: </a:t>
            </a:r>
          </a:p>
          <a:p>
            <a:r>
              <a:rPr lang="en-US" dirty="0" smtClean="0"/>
              <a:t>7b. Paying by credit: Include </a:t>
            </a:r>
            <a:r>
              <a:rPr lang="en-US" b="1" u="sng" dirty="0" smtClean="0"/>
              <a:t>Handle Credit Payment. </a:t>
            </a:r>
          </a:p>
          <a:p>
            <a:r>
              <a:rPr lang="en-US" dirty="0" smtClean="0"/>
              <a:t>7c. Paying by check: Include </a:t>
            </a:r>
            <a:r>
              <a:rPr lang="en-US" b="1" u="sng" dirty="0" smtClean="0"/>
              <a:t>Handle Check Payment. </a:t>
            </a:r>
            <a:r>
              <a:rPr lang="en-US" b="1" dirty="0" smtClean="0"/>
              <a:t>	</a:t>
            </a:r>
          </a:p>
          <a:p>
            <a:pPr>
              <a:buFont typeface="Arial" pitchFamily="34" charset="0"/>
              <a:buChar char="•"/>
            </a:pPr>
            <a:r>
              <a:rPr lang="en-US" dirty="0" smtClean="0"/>
              <a:t>This is the include relationship. </a:t>
            </a:r>
          </a:p>
          <a:p>
            <a:pPr>
              <a:buFont typeface="Arial" pitchFamily="34" charset="0"/>
              <a:buChar char="•"/>
            </a:pPr>
            <a:r>
              <a:rPr lang="en-US" dirty="0" smtClean="0"/>
              <a:t>A slightly shorter (and thus perhaps preferred) notation to indicate an included use case is simply to underline it or highlight it in some fashion. </a:t>
            </a:r>
          </a:p>
          <a:p>
            <a:r>
              <a:rPr lang="en-US" dirty="0" smtClean="0"/>
              <a:t>A simple, practical guideline of when to use the include relationship is offered by Fowler </a:t>
            </a:r>
          </a:p>
          <a:p>
            <a:pPr marL="457200" indent="-457200">
              <a:buFont typeface="+mj-lt"/>
              <a:buAutoNum type="arabicPeriod"/>
            </a:pPr>
            <a:r>
              <a:rPr lang="en-US" dirty="0" smtClean="0"/>
              <a:t>Use include when you are repeating yourself in two or more separate use cases and you want to avoid repetition. </a:t>
            </a:r>
          </a:p>
          <a:p>
            <a:pPr marL="457200" indent="-457200">
              <a:buFont typeface="+mj-lt"/>
              <a:buAutoNum type="arabicPeriod"/>
            </a:pPr>
            <a:r>
              <a:rPr lang="en-US" dirty="0" smtClean="0"/>
              <a:t>Another motivation is simply to decompose an overwhelmingly long use case into subunits to improve comprehension. </a:t>
            </a:r>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b="1" dirty="0" smtClean="0"/>
          </a:p>
          <a:p>
            <a:r>
              <a:rPr lang="en-US" b="1" dirty="0" smtClean="0"/>
              <a:t>		Fig. Use case Include Relationship in  the Use-Case Model</a:t>
            </a:r>
            <a:endParaRPr lang="en-US" b="1" dirty="0"/>
          </a:p>
        </p:txBody>
      </p:sp>
      <p:pic>
        <p:nvPicPr>
          <p:cNvPr id="2050" name="Picture 2"/>
          <p:cNvPicPr>
            <a:picLocks noChangeAspect="1" noChangeArrowheads="1"/>
          </p:cNvPicPr>
          <p:nvPr/>
        </p:nvPicPr>
        <p:blipFill>
          <a:blip r:embed="rId2" cstate="print"/>
          <a:srcRect/>
          <a:stretch>
            <a:fillRect/>
          </a:stretch>
        </p:blipFill>
        <p:spPr bwMode="auto">
          <a:xfrm>
            <a:off x="761999" y="228600"/>
            <a:ext cx="7537081" cy="46482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677108"/>
          </a:xfrm>
          <a:prstGeom prst="rect">
            <a:avLst/>
          </a:prstGeom>
          <a:noFill/>
        </p:spPr>
        <p:txBody>
          <a:bodyPr wrap="square" rtlCol="0">
            <a:spAutoFit/>
          </a:bodyPr>
          <a:lstStyle/>
          <a:p>
            <a:r>
              <a:rPr lang="en-US" sz="2000" dirty="0" smtClean="0"/>
              <a:t>The following figure illustrate Use Case A includes Use Case B</a:t>
            </a:r>
          </a:p>
          <a:p>
            <a:endParaRPr lang="en-US" dirty="0"/>
          </a:p>
        </p:txBody>
      </p:sp>
      <p:sp>
        <p:nvSpPr>
          <p:cNvPr id="5" name="Content Placeholder 4"/>
          <p:cNvSpPr>
            <a:spLocks noGrp="1"/>
          </p:cNvSpPr>
          <p:nvPr>
            <p:ph idx="1"/>
          </p:nvPr>
        </p:nvSpPr>
        <p:spPr>
          <a:xfrm flipV="1">
            <a:off x="0" y="6857999"/>
            <a:ext cx="9144000" cy="45719"/>
          </a:xfrm>
        </p:spPr>
        <p:txBody>
          <a:bodyPr>
            <a:normAutofit fontScale="25000" lnSpcReduction="20000"/>
          </a:bodyPr>
          <a:lstStyle/>
          <a:p>
            <a:endParaRPr lang="en-US" dirty="0"/>
          </a:p>
        </p:txBody>
      </p:sp>
      <p:sp>
        <p:nvSpPr>
          <p:cNvPr id="6" name="TextBox 5"/>
          <p:cNvSpPr txBox="1"/>
          <p:nvPr/>
        </p:nvSpPr>
        <p:spPr>
          <a:xfrm>
            <a:off x="0" y="2895600"/>
            <a:ext cx="9144000" cy="2831544"/>
          </a:xfrm>
          <a:prstGeom prst="rect">
            <a:avLst/>
          </a:prstGeom>
          <a:noFill/>
        </p:spPr>
        <p:txBody>
          <a:bodyPr wrap="square" rtlCol="0">
            <a:spAutoFit/>
          </a:bodyPr>
          <a:lstStyle/>
          <a:p>
            <a:r>
              <a:rPr lang="en-US" sz="2000" b="1" dirty="0" smtClean="0"/>
              <a:t>The Extend Relationship: </a:t>
            </a:r>
            <a:endParaRPr lang="en-US" sz="2000" dirty="0" smtClean="0"/>
          </a:p>
          <a:p>
            <a:pPr marL="457200" lvl="0" indent="-457200">
              <a:buFont typeface="+mj-lt"/>
              <a:buAutoNum type="arabicPeriod"/>
            </a:pPr>
            <a:r>
              <a:rPr lang="en-US" sz="2000" dirty="0" smtClean="0"/>
              <a:t>The idea is to create an extending or addition use case, and within it, describe where and under what condition it extends the behavior of some base use case.</a:t>
            </a:r>
          </a:p>
          <a:p>
            <a:pPr marL="457200" lvl="0" indent="-457200">
              <a:buFont typeface="+mj-lt"/>
              <a:buAutoNum type="arabicPeriod"/>
            </a:pPr>
            <a:r>
              <a:rPr lang="en-US" sz="2000" dirty="0" smtClean="0"/>
              <a:t>Extend puts additional behavior in a use case that does not know about it.  </a:t>
            </a:r>
          </a:p>
          <a:p>
            <a:pPr marL="457200" lvl="0" indent="-457200">
              <a:buFont typeface="+mj-lt"/>
              <a:buAutoNum type="arabicPeriod"/>
            </a:pPr>
            <a:r>
              <a:rPr lang="en-US" sz="2000" dirty="0" smtClean="0"/>
              <a:t>In UML modeling, you can create extension points for the base use case. </a:t>
            </a:r>
          </a:p>
          <a:p>
            <a:pPr marL="457200" lvl="0" indent="-457200">
              <a:buFont typeface="+mj-lt"/>
              <a:buAutoNum type="arabicPeriod"/>
            </a:pPr>
            <a:r>
              <a:rPr lang="en-US" sz="2000" dirty="0" smtClean="0"/>
              <a:t>These extension points identify where the behavior of an extension use case can be inserted into the base use case. </a:t>
            </a:r>
          </a:p>
          <a:p>
            <a:pPr marL="457200" lvl="0" indent="-457200">
              <a:buFont typeface="+mj-lt"/>
              <a:buAutoNum type="arabicPeriod"/>
            </a:pPr>
            <a:r>
              <a:rPr lang="en-US" sz="2000" dirty="0" smtClean="0"/>
              <a:t>It is shown as a dotted line with an arrow point and labeled &lt;&lt;extend&gt;&gt;. </a:t>
            </a:r>
          </a:p>
          <a:p>
            <a:endParaRPr lang="en-US" dirty="0"/>
          </a:p>
        </p:txBody>
      </p:sp>
      <p:grpSp>
        <p:nvGrpSpPr>
          <p:cNvPr id="8" name="Group 7"/>
          <p:cNvGrpSpPr/>
          <p:nvPr/>
        </p:nvGrpSpPr>
        <p:grpSpPr>
          <a:xfrm>
            <a:off x="2108200" y="533400"/>
            <a:ext cx="3778250" cy="1900298"/>
            <a:chOff x="2108200" y="533400"/>
            <a:chExt cx="3778250" cy="1900298"/>
          </a:xfrm>
        </p:grpSpPr>
        <p:sp>
          <p:nvSpPr>
            <p:cNvPr id="2053" name="Text Box 5"/>
            <p:cNvSpPr txBox="1">
              <a:spLocks noChangeArrowheads="1"/>
            </p:cNvSpPr>
            <p:nvPr/>
          </p:nvSpPr>
          <p:spPr bwMode="auto">
            <a:xfrm>
              <a:off x="2108200" y="628649"/>
              <a:ext cx="1456993" cy="18050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Calibri" pitchFamily="34" charset="0"/>
                  <a:cs typeface="Arial" pitchFamily="34" charset="0"/>
                </a:rPr>
                <a:t>Use Case A</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cs typeface="Arial" pitchFamily="34" charset="0"/>
                </a:rPr>
                <a:t>1.</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cs typeface="Arial" pitchFamily="34" charset="0"/>
                </a:rPr>
                <a:t>2</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cs typeface="Arial" pitchFamily="34" charset="0"/>
                </a:rPr>
                <a:t>3.</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cs typeface="Arial" pitchFamily="34" charset="0"/>
                </a:rPr>
                <a:t>4. </a:t>
              </a:r>
              <a:r>
                <a:rPr kumimoji="0" lang="en-US" sz="1400" b="1" i="0" u="none" strike="noStrike" cap="none" normalizeH="0" baseline="0" dirty="0" smtClean="0">
                  <a:ln>
                    <a:noFill/>
                  </a:ln>
                  <a:solidFill>
                    <a:schemeClr val="tx1"/>
                  </a:solidFill>
                  <a:effectLst/>
                  <a:latin typeface="Calibri" pitchFamily="34" charset="0"/>
                  <a:cs typeface="Arial" pitchFamily="34" charset="0"/>
                </a:rPr>
                <a:t>Include Use Case B</a:t>
              </a:r>
              <a:endParaRPr kumimoji="0" lang="en-US" sz="1400" b="0" i="0" u="none" strike="noStrike" cap="none" normalizeH="0" baseline="0" dirty="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cs typeface="Arial" pitchFamily="34" charset="0"/>
                </a:rPr>
                <a:t>5.</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4" name="Text Box 6"/>
            <p:cNvSpPr txBox="1">
              <a:spLocks noChangeArrowheads="1"/>
            </p:cNvSpPr>
            <p:nvPr/>
          </p:nvSpPr>
          <p:spPr bwMode="auto">
            <a:xfrm>
              <a:off x="4419600" y="533400"/>
              <a:ext cx="1466850" cy="18288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Calibri" pitchFamily="34" charset="0"/>
                  <a:cs typeface="Arial" pitchFamily="34" charset="0"/>
                </a:rPr>
                <a:t>Use Case B</a:t>
              </a:r>
            </a:p>
            <a:p>
              <a:pPr marL="0" marR="0" lvl="0" indent="0" algn="l" defTabSz="914400" rtl="0" eaLnBrk="1" fontAlgn="base" latinLnBrk="0" hangingPunct="1">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cs typeface="Arial" pitchFamily="34" charset="0"/>
                </a:rPr>
                <a:t>1.</a:t>
              </a:r>
            </a:p>
            <a:p>
              <a:pPr marL="0" marR="0" lvl="0" indent="0" algn="l" defTabSz="914400" rtl="0" eaLnBrk="1" fontAlgn="base" latinLnBrk="0" hangingPunct="1">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cs typeface="Arial" pitchFamily="34" charset="0"/>
                </a:rPr>
                <a:t>2</a:t>
              </a:r>
            </a:p>
            <a:p>
              <a:pPr marL="0" marR="0" lvl="0" indent="0" algn="l" defTabSz="914400" rtl="0" eaLnBrk="1" fontAlgn="base" latinLnBrk="0" hangingPunct="1">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cs typeface="Arial" pitchFamily="34" charset="0"/>
                </a:rPr>
                <a:t>3.</a:t>
              </a:r>
            </a:p>
            <a:p>
              <a:pPr marL="0" marR="0" lvl="0" indent="0" algn="l" defTabSz="914400" rtl="0" eaLnBrk="1" fontAlgn="base" latinLnBrk="0" hangingPunct="1">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cs typeface="Arial" pitchFamily="34" charset="0"/>
                </a:rPr>
                <a:t>4.</a:t>
              </a:r>
            </a:p>
            <a:p>
              <a:pPr marL="0" marR="0" lvl="0" indent="0" algn="l" defTabSz="914400" rtl="0" eaLnBrk="1" fontAlgn="base" latinLnBrk="0" hangingPunct="1">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cs typeface="Arial" pitchFamily="34" charset="0"/>
                </a:rPr>
                <a:t>5.</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5" name="AutoShape 7"/>
            <p:cNvSpPr>
              <a:spLocks noChangeArrowheads="1"/>
            </p:cNvSpPr>
            <p:nvPr/>
          </p:nvSpPr>
          <p:spPr bwMode="auto">
            <a:xfrm rot="-1091653">
              <a:off x="3290096" y="1512947"/>
              <a:ext cx="1229622" cy="364536"/>
            </a:xfrm>
            <a:prstGeom prst="rightArrow">
              <a:avLst>
                <a:gd name="adj1" fmla="val 50000"/>
                <a:gd name="adj2" fmla="val 750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additive="base">
                                        <p:cTn id="13" dur="10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14" dur="10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anim calcmode="lin" valueType="num">
                                      <p:cBhvr additive="base">
                                        <p:cTn id="19" dur="1000" fill="hold"/>
                                        <p:tgtEl>
                                          <p:spTgt spid="6">
                                            <p:txEl>
                                              <p:pRg st="1" end="1"/>
                                            </p:txEl>
                                          </p:spTgt>
                                        </p:tgtEl>
                                        <p:attrNameLst>
                                          <p:attrName>ppt_x</p:attrName>
                                        </p:attrNameLst>
                                      </p:cBhvr>
                                      <p:tavLst>
                                        <p:tav tm="0">
                                          <p:val>
                                            <p:strVal val="0-#ppt_w/2"/>
                                          </p:val>
                                        </p:tav>
                                        <p:tav tm="100000">
                                          <p:val>
                                            <p:strVal val="#ppt_x"/>
                                          </p:val>
                                        </p:tav>
                                      </p:tavLst>
                                    </p:anim>
                                    <p:anim calcmode="lin" valueType="num">
                                      <p:cBhvr additive="base">
                                        <p:cTn id="20" dur="1000" fill="hold"/>
                                        <p:tgtEl>
                                          <p:spTgt spid="6">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1000" fill="hold"/>
                                        <p:tgtEl>
                                          <p:spTgt spid="6">
                                            <p:txEl>
                                              <p:pRg st="2" end="2"/>
                                            </p:txEl>
                                          </p:spTgt>
                                        </p:tgtEl>
                                        <p:attrNameLst>
                                          <p:attrName>ppt_x</p:attrName>
                                        </p:attrNameLst>
                                      </p:cBhvr>
                                      <p:tavLst>
                                        <p:tav tm="0">
                                          <p:val>
                                            <p:strVal val="0-#ppt_w/2"/>
                                          </p:val>
                                        </p:tav>
                                        <p:tav tm="100000">
                                          <p:val>
                                            <p:strVal val="#ppt_x"/>
                                          </p:val>
                                        </p:tav>
                                      </p:tavLst>
                                    </p:anim>
                                    <p:anim calcmode="lin" valueType="num">
                                      <p:cBhvr additive="base">
                                        <p:cTn id="26" dur="1000" fill="hold"/>
                                        <p:tgtEl>
                                          <p:spTgt spid="6">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6">
                                            <p:txEl>
                                              <p:pRg st="3" end="3"/>
                                            </p:txEl>
                                          </p:spTgt>
                                        </p:tgtEl>
                                        <p:attrNameLst>
                                          <p:attrName>style.visibility</p:attrName>
                                        </p:attrNameLst>
                                      </p:cBhvr>
                                      <p:to>
                                        <p:strVal val="visible"/>
                                      </p:to>
                                    </p:set>
                                    <p:anim calcmode="lin" valueType="num">
                                      <p:cBhvr additive="base">
                                        <p:cTn id="31" dur="1000" fill="hold"/>
                                        <p:tgtEl>
                                          <p:spTgt spid="6">
                                            <p:txEl>
                                              <p:pRg st="3" end="3"/>
                                            </p:txEl>
                                          </p:spTgt>
                                        </p:tgtEl>
                                        <p:attrNameLst>
                                          <p:attrName>ppt_x</p:attrName>
                                        </p:attrNameLst>
                                      </p:cBhvr>
                                      <p:tavLst>
                                        <p:tav tm="0">
                                          <p:val>
                                            <p:strVal val="0-#ppt_w/2"/>
                                          </p:val>
                                        </p:tav>
                                        <p:tav tm="100000">
                                          <p:val>
                                            <p:strVal val="#ppt_x"/>
                                          </p:val>
                                        </p:tav>
                                      </p:tavLst>
                                    </p:anim>
                                    <p:anim calcmode="lin" valueType="num">
                                      <p:cBhvr additive="base">
                                        <p:cTn id="32" dur="1000" fill="hold"/>
                                        <p:tgtEl>
                                          <p:spTgt spid="6">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6">
                                            <p:txEl>
                                              <p:pRg st="4" end="4"/>
                                            </p:txEl>
                                          </p:spTgt>
                                        </p:tgtEl>
                                        <p:attrNameLst>
                                          <p:attrName>style.visibility</p:attrName>
                                        </p:attrNameLst>
                                      </p:cBhvr>
                                      <p:to>
                                        <p:strVal val="visible"/>
                                      </p:to>
                                    </p:set>
                                    <p:anim calcmode="lin" valueType="num">
                                      <p:cBhvr additive="base">
                                        <p:cTn id="37" dur="1000" fill="hold"/>
                                        <p:tgtEl>
                                          <p:spTgt spid="6">
                                            <p:txEl>
                                              <p:pRg st="4" end="4"/>
                                            </p:txEl>
                                          </p:spTgt>
                                        </p:tgtEl>
                                        <p:attrNameLst>
                                          <p:attrName>ppt_x</p:attrName>
                                        </p:attrNameLst>
                                      </p:cBhvr>
                                      <p:tavLst>
                                        <p:tav tm="0">
                                          <p:val>
                                            <p:strVal val="0-#ppt_w/2"/>
                                          </p:val>
                                        </p:tav>
                                        <p:tav tm="100000">
                                          <p:val>
                                            <p:strVal val="#ppt_x"/>
                                          </p:val>
                                        </p:tav>
                                      </p:tavLst>
                                    </p:anim>
                                    <p:anim calcmode="lin" valueType="num">
                                      <p:cBhvr additive="base">
                                        <p:cTn id="38" dur="1000" fill="hold"/>
                                        <p:tgtEl>
                                          <p:spTgt spid="6">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6">
                                            <p:txEl>
                                              <p:pRg st="5" end="5"/>
                                            </p:txEl>
                                          </p:spTgt>
                                        </p:tgtEl>
                                        <p:attrNameLst>
                                          <p:attrName>style.visibility</p:attrName>
                                        </p:attrNameLst>
                                      </p:cBhvr>
                                      <p:to>
                                        <p:strVal val="visible"/>
                                      </p:to>
                                    </p:set>
                                    <p:anim calcmode="lin" valueType="num">
                                      <p:cBhvr additive="base">
                                        <p:cTn id="43" dur="1000" fill="hold"/>
                                        <p:tgtEl>
                                          <p:spTgt spid="6">
                                            <p:txEl>
                                              <p:pRg st="5" end="5"/>
                                            </p:txEl>
                                          </p:spTgt>
                                        </p:tgtEl>
                                        <p:attrNameLst>
                                          <p:attrName>ppt_x</p:attrName>
                                        </p:attrNameLst>
                                      </p:cBhvr>
                                      <p:tavLst>
                                        <p:tav tm="0">
                                          <p:val>
                                            <p:strVal val="0-#ppt_w/2"/>
                                          </p:val>
                                        </p:tav>
                                        <p:tav tm="100000">
                                          <p:val>
                                            <p:strVal val="#ppt_x"/>
                                          </p:val>
                                        </p:tav>
                                      </p:tavLst>
                                    </p:anim>
                                    <p:anim calcmode="lin" valueType="num">
                                      <p:cBhvr additive="base">
                                        <p:cTn id="44" dur="1000" fill="hold"/>
                                        <p:tgtEl>
                                          <p:spTgt spid="6">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i="1" dirty="0" smtClean="0"/>
              <a:t>UC1: Process Sale (the base use case) 	</a:t>
            </a:r>
          </a:p>
          <a:p>
            <a:r>
              <a:rPr lang="en-US" dirty="0" smtClean="0"/>
              <a:t>Extension Points: VIP Customer, step 1. Payment, step 7. </a:t>
            </a:r>
          </a:p>
          <a:p>
            <a:r>
              <a:rPr lang="en-US" dirty="0" smtClean="0"/>
              <a:t>Main Success Scenario: </a:t>
            </a:r>
          </a:p>
          <a:p>
            <a:r>
              <a:rPr lang="en-US" dirty="0" smtClean="0"/>
              <a:t>1.Customer arrives at a POS checkout with goods and/or services to purchase…. </a:t>
            </a:r>
          </a:p>
          <a:p>
            <a:r>
              <a:rPr lang="en-US" dirty="0" smtClean="0"/>
              <a:t>…. </a:t>
            </a:r>
          </a:p>
          <a:p>
            <a:r>
              <a:rPr lang="en-US" dirty="0" smtClean="0"/>
              <a:t>7.Customer pays and System handles payment……….. 	</a:t>
            </a:r>
          </a:p>
          <a:p>
            <a:r>
              <a:rPr lang="en-US" dirty="0" smtClean="0"/>
              <a:t>… </a:t>
            </a:r>
          </a:p>
          <a:p>
            <a:endParaRPr lang="en-US" dirty="0" smtClean="0"/>
          </a:p>
          <a:p>
            <a:r>
              <a:rPr lang="en-US" b="1" i="1" dirty="0" smtClean="0"/>
              <a:t>UC15: Handle Gift Certificate Payment (the extending use case) 	</a:t>
            </a:r>
            <a:endParaRPr lang="en-US" dirty="0" smtClean="0"/>
          </a:p>
          <a:p>
            <a:r>
              <a:rPr lang="en-US" dirty="0" smtClean="0"/>
              <a:t>Trigger: Customer wants to pay with gift certificate. </a:t>
            </a:r>
          </a:p>
          <a:p>
            <a:r>
              <a:rPr lang="en-US" dirty="0" smtClean="0"/>
              <a:t>Extension Points: Payment in Process Sale. </a:t>
            </a:r>
          </a:p>
          <a:p>
            <a:r>
              <a:rPr lang="en-US" dirty="0" smtClean="0"/>
              <a:t>Level: </a:t>
            </a:r>
            <a:r>
              <a:rPr lang="en-US" dirty="0" err="1" smtClean="0"/>
              <a:t>Subfunction</a:t>
            </a:r>
            <a:r>
              <a:rPr lang="en-US" dirty="0" smtClean="0"/>
              <a:t> </a:t>
            </a:r>
          </a:p>
          <a:p>
            <a:r>
              <a:rPr lang="en-US" dirty="0" smtClean="0"/>
              <a:t>Main Success Scenario: </a:t>
            </a:r>
          </a:p>
          <a:p>
            <a:r>
              <a:rPr lang="en-US" dirty="0" smtClean="0"/>
              <a:t>1. Customer gives gift certificate to Cashier. </a:t>
            </a:r>
          </a:p>
          <a:p>
            <a:r>
              <a:rPr lang="en-US" dirty="0" smtClean="0"/>
              <a:t>2. Cashier enters gift certificate ID……….. </a:t>
            </a:r>
          </a:p>
          <a:p>
            <a:r>
              <a:rPr lang="en-US" dirty="0" smtClean="0"/>
              <a:t>	</a:t>
            </a:r>
          </a:p>
          <a:p>
            <a:endParaRPr lang="en-US" dirty="0"/>
          </a:p>
        </p:txBody>
      </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b="1" dirty="0" smtClean="0"/>
              <a:t>				Fig. The Extend Relationship</a:t>
            </a:r>
            <a:endParaRPr lang="en-US" b="1" dirty="0"/>
          </a:p>
        </p:txBody>
      </p:sp>
      <p:pic>
        <p:nvPicPr>
          <p:cNvPr id="3" name="Picture 3"/>
          <p:cNvPicPr>
            <a:picLocks noChangeAspect="1" noChangeArrowheads="1"/>
          </p:cNvPicPr>
          <p:nvPr/>
        </p:nvPicPr>
        <p:blipFill>
          <a:blip r:embed="rId2" cstate="print"/>
          <a:srcRect/>
          <a:stretch>
            <a:fillRect/>
          </a:stretch>
        </p:blipFill>
        <p:spPr bwMode="auto">
          <a:xfrm>
            <a:off x="1066800" y="457200"/>
            <a:ext cx="5899962" cy="26670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685800"/>
          </a:xfrm>
        </p:spPr>
        <p:txBody>
          <a:bodyPr>
            <a:normAutofit fontScale="92500" lnSpcReduction="10000"/>
          </a:bodyPr>
          <a:lstStyle/>
          <a:p>
            <a:r>
              <a:rPr lang="en-US" dirty="0" smtClean="0"/>
              <a:t>In this case, a customer can request a catalog when placing an order. </a:t>
            </a:r>
          </a:p>
          <a:p>
            <a:r>
              <a:rPr lang="en-US" dirty="0" smtClean="0"/>
              <a:t>Example:</a:t>
            </a:r>
          </a:p>
          <a:p>
            <a:endParaRPr lang="en-US" dirty="0" smtClean="0"/>
          </a:p>
          <a:p>
            <a:endParaRPr lang="en-US" dirty="0" smtClean="0"/>
          </a:p>
          <a:p>
            <a:endParaRPr lang="en-US" dirty="0"/>
          </a:p>
        </p:txBody>
      </p:sp>
      <p:sp>
        <p:nvSpPr>
          <p:cNvPr id="2050" name="Oval 2"/>
          <p:cNvSpPr>
            <a:spLocks noChangeArrowheads="1"/>
          </p:cNvSpPr>
          <p:nvPr/>
        </p:nvSpPr>
        <p:spPr bwMode="auto">
          <a:xfrm>
            <a:off x="1676401" y="838200"/>
            <a:ext cx="1143000" cy="53340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smtClean="0">
                <a:ln>
                  <a:noFill/>
                </a:ln>
                <a:solidFill>
                  <a:schemeClr val="tx1"/>
                </a:solidFill>
                <a:effectLst/>
                <a:latin typeface="Calibri" pitchFamily="34" charset="0"/>
                <a:cs typeface="Arial" pitchFamily="34" charset="0"/>
              </a:rPr>
              <a:t>Place Order</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1" name="Oval 3"/>
          <p:cNvSpPr>
            <a:spLocks noChangeArrowheads="1"/>
          </p:cNvSpPr>
          <p:nvPr/>
        </p:nvSpPr>
        <p:spPr bwMode="auto">
          <a:xfrm>
            <a:off x="3790950" y="923925"/>
            <a:ext cx="1181100" cy="582613"/>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smtClean="0">
                <a:ln>
                  <a:noFill/>
                </a:ln>
                <a:solidFill>
                  <a:schemeClr val="tx1"/>
                </a:solidFill>
                <a:effectLst/>
                <a:latin typeface="Calibri" pitchFamily="34" charset="0"/>
                <a:cs typeface="Arial" pitchFamily="34" charset="0"/>
              </a:rPr>
              <a:t>Request Catalog</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 name="TextBox 4"/>
          <p:cNvSpPr txBox="1"/>
          <p:nvPr/>
        </p:nvSpPr>
        <p:spPr>
          <a:xfrm>
            <a:off x="2819400" y="914400"/>
            <a:ext cx="1143000" cy="304800"/>
          </a:xfrm>
          <a:prstGeom prst="rect">
            <a:avLst/>
          </a:prstGeom>
          <a:noFill/>
        </p:spPr>
        <p:txBody>
          <a:bodyPr wrap="square" rtlCol="0">
            <a:spAutoFit/>
          </a:bodyPr>
          <a:lstStyle/>
          <a:p>
            <a:r>
              <a:rPr lang="en-US" sz="1400" b="1" dirty="0" smtClean="0"/>
              <a:t>&lt;&lt;extend&gt;&gt;</a:t>
            </a:r>
            <a:endParaRPr lang="en-US" sz="1400" dirty="0"/>
          </a:p>
        </p:txBody>
      </p:sp>
      <p:sp>
        <p:nvSpPr>
          <p:cNvPr id="11" name="TextBox 10"/>
          <p:cNvSpPr txBox="1"/>
          <p:nvPr/>
        </p:nvSpPr>
        <p:spPr>
          <a:xfrm>
            <a:off x="0" y="1676401"/>
            <a:ext cx="9144000" cy="2215991"/>
          </a:xfrm>
          <a:prstGeom prst="rect">
            <a:avLst/>
          </a:prstGeom>
          <a:noFill/>
        </p:spPr>
        <p:txBody>
          <a:bodyPr wrap="square" rtlCol="0">
            <a:spAutoFit/>
          </a:bodyPr>
          <a:lstStyle/>
          <a:p>
            <a:r>
              <a:rPr lang="en-US" sz="2000" b="1" dirty="0" smtClean="0"/>
              <a:t>The generalize Relationship </a:t>
            </a:r>
            <a:r>
              <a:rPr lang="en-US" sz="2000" dirty="0" smtClean="0"/>
              <a:t>: </a:t>
            </a:r>
          </a:p>
          <a:p>
            <a:pPr marL="457200" lvl="0" indent="-457200">
              <a:buFont typeface="+mj-lt"/>
              <a:buAutoNum type="arabicPeriod"/>
            </a:pPr>
            <a:r>
              <a:rPr lang="en-US" sz="2000" dirty="0" smtClean="0"/>
              <a:t>Generalization is a relationship between a general use case and a more specific use case that inherits features to it. </a:t>
            </a:r>
          </a:p>
          <a:p>
            <a:pPr marL="457200" lvl="0" indent="-457200">
              <a:buFont typeface="+mj-lt"/>
              <a:buAutoNum type="arabicPeriod"/>
            </a:pPr>
            <a:r>
              <a:rPr lang="en-US" sz="2000" dirty="0" smtClean="0"/>
              <a:t>It is shown as a solid line with a closed arrow point. </a:t>
            </a:r>
          </a:p>
          <a:p>
            <a:pPr marL="457200" lvl="0" indent="-457200"/>
            <a:endParaRPr lang="en-US" sz="2000" dirty="0" smtClean="0"/>
          </a:p>
          <a:p>
            <a:pPr marL="457200" lvl="0" indent="-457200"/>
            <a:r>
              <a:rPr lang="en-US" sz="2000" dirty="0" smtClean="0"/>
              <a:t>Example:</a:t>
            </a:r>
          </a:p>
          <a:p>
            <a:endParaRPr lang="en-US" dirty="0"/>
          </a:p>
        </p:txBody>
      </p:sp>
      <p:cxnSp>
        <p:nvCxnSpPr>
          <p:cNvPr id="12" name="AutoShape 4"/>
          <p:cNvCxnSpPr>
            <a:cxnSpLocks noChangeShapeType="1"/>
            <a:stCxn id="2051" idx="2"/>
          </p:cNvCxnSpPr>
          <p:nvPr/>
        </p:nvCxnSpPr>
        <p:spPr bwMode="auto">
          <a:xfrm rot="10800000" flipV="1">
            <a:off x="2743200" y="1215231"/>
            <a:ext cx="1047750" cy="5555"/>
          </a:xfrm>
          <a:prstGeom prst="straightConnector1">
            <a:avLst/>
          </a:prstGeom>
          <a:noFill/>
          <a:ln w="12700">
            <a:solidFill>
              <a:srgbClr val="000000"/>
            </a:solidFill>
            <a:prstDash val="dash"/>
            <a:round/>
            <a:headEnd/>
            <a:tailEnd type="triangle" w="med" len="med"/>
          </a:ln>
          <a:effectLst/>
        </p:spPr>
      </p:cxnSp>
      <p:grpSp>
        <p:nvGrpSpPr>
          <p:cNvPr id="15" name="Group 14"/>
          <p:cNvGrpSpPr/>
          <p:nvPr/>
        </p:nvGrpSpPr>
        <p:grpSpPr>
          <a:xfrm>
            <a:off x="2390775" y="4241800"/>
            <a:ext cx="4924425" cy="1244600"/>
            <a:chOff x="2390775" y="4241800"/>
            <a:chExt cx="4924425" cy="1244600"/>
          </a:xfrm>
        </p:grpSpPr>
        <p:sp>
          <p:nvSpPr>
            <p:cNvPr id="2052" name="Oval 4"/>
            <p:cNvSpPr>
              <a:spLocks noChangeArrowheads="1"/>
            </p:cNvSpPr>
            <p:nvPr/>
          </p:nvSpPr>
          <p:spPr bwMode="auto">
            <a:xfrm>
              <a:off x="2390775" y="4986338"/>
              <a:ext cx="1495425" cy="500062"/>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lang="en-US" sz="1100" b="1" dirty="0" smtClean="0">
                  <a:latin typeface="Calibri" pitchFamily="34" charset="0"/>
                  <a:cs typeface="Arial" pitchFamily="34" charset="0"/>
                </a:rPr>
                <a:t>Handle cash payment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3" name="Oval 5"/>
            <p:cNvSpPr>
              <a:spLocks noChangeArrowheads="1"/>
            </p:cNvSpPr>
            <p:nvPr/>
          </p:nvSpPr>
          <p:spPr bwMode="auto">
            <a:xfrm>
              <a:off x="4038600" y="5029200"/>
              <a:ext cx="1447800" cy="45720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lang="en-US" sz="1000" dirty="0" smtClean="0">
                  <a:latin typeface="Arial" pitchFamily="34" charset="0"/>
                  <a:cs typeface="Arial" pitchFamily="34" charset="0"/>
                </a:rPr>
                <a:t>Handle</a:t>
              </a:r>
              <a:r>
                <a:rPr kumimoji="0" lang="en-US" sz="1000" b="0" i="0" u="none" strike="noStrike" cap="none" normalizeH="0" baseline="0" dirty="0" smtClean="0">
                  <a:ln>
                    <a:noFill/>
                  </a:ln>
                  <a:solidFill>
                    <a:schemeClr val="tx1"/>
                  </a:solidFill>
                  <a:effectLst/>
                  <a:latin typeface="Arial" pitchFamily="34" charset="0"/>
                  <a:cs typeface="Arial" pitchFamily="34" charset="0"/>
                </a:rPr>
                <a:t> card payment </a:t>
              </a:r>
            </a:p>
          </p:txBody>
        </p:sp>
        <p:sp>
          <p:nvSpPr>
            <p:cNvPr id="2054" name="Oval 6"/>
            <p:cNvSpPr>
              <a:spLocks noChangeArrowheads="1"/>
            </p:cNvSpPr>
            <p:nvPr/>
          </p:nvSpPr>
          <p:spPr bwMode="auto">
            <a:xfrm>
              <a:off x="3438525" y="4241800"/>
              <a:ext cx="1524000" cy="41275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lang="en-US" sz="1100" b="1" dirty="0" smtClean="0">
                  <a:latin typeface="Calibri" pitchFamily="34" charset="0"/>
                  <a:cs typeface="Arial" pitchFamily="34" charset="0"/>
                </a:rPr>
                <a:t>Make payment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2055" name="AutoShape 7"/>
            <p:cNvCxnSpPr>
              <a:cxnSpLocks noChangeShapeType="1"/>
              <a:stCxn id="2053" idx="0"/>
            </p:cNvCxnSpPr>
            <p:nvPr/>
          </p:nvCxnSpPr>
          <p:spPr bwMode="auto">
            <a:xfrm flipH="1" flipV="1">
              <a:off x="4419600" y="4648200"/>
              <a:ext cx="342900" cy="381000"/>
            </a:xfrm>
            <a:prstGeom prst="straightConnector1">
              <a:avLst/>
            </a:prstGeom>
            <a:noFill/>
            <a:ln w="9525">
              <a:solidFill>
                <a:srgbClr val="000000"/>
              </a:solidFill>
              <a:round/>
              <a:headEnd/>
              <a:tailEnd type="triangle" w="med" len="med"/>
            </a:ln>
          </p:spPr>
        </p:cxnSp>
        <p:cxnSp>
          <p:nvCxnSpPr>
            <p:cNvPr id="2056" name="AutoShape 8"/>
            <p:cNvCxnSpPr>
              <a:cxnSpLocks noChangeShapeType="1"/>
            </p:cNvCxnSpPr>
            <p:nvPr/>
          </p:nvCxnSpPr>
          <p:spPr bwMode="auto">
            <a:xfrm flipV="1">
              <a:off x="3314700" y="4656138"/>
              <a:ext cx="628650" cy="330200"/>
            </a:xfrm>
            <a:prstGeom prst="straightConnector1">
              <a:avLst/>
            </a:prstGeom>
            <a:noFill/>
            <a:ln w="9525">
              <a:solidFill>
                <a:srgbClr val="000000"/>
              </a:solidFill>
              <a:round/>
              <a:headEnd/>
              <a:tailEnd type="triangle" w="med" len="med"/>
            </a:ln>
          </p:spPr>
        </p:cxnSp>
        <p:sp>
          <p:nvSpPr>
            <p:cNvPr id="16" name="Oval 5"/>
            <p:cNvSpPr>
              <a:spLocks noChangeArrowheads="1"/>
            </p:cNvSpPr>
            <p:nvPr/>
          </p:nvSpPr>
          <p:spPr bwMode="auto">
            <a:xfrm>
              <a:off x="5562600" y="5029200"/>
              <a:ext cx="1752600" cy="45720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lang="en-US" sz="1000" dirty="0" smtClean="0">
                  <a:latin typeface="Arial" pitchFamily="34" charset="0"/>
                  <a:cs typeface="Arial" pitchFamily="34" charset="0"/>
                </a:rPr>
                <a:t>Handle</a:t>
              </a:r>
              <a:r>
                <a:rPr kumimoji="0" lang="en-US" sz="1000" b="0" i="0" u="none" strike="noStrike" cap="none" normalizeH="0" baseline="0" dirty="0" smtClean="0">
                  <a:ln>
                    <a:noFill/>
                  </a:ln>
                  <a:solidFill>
                    <a:schemeClr val="tx1"/>
                  </a:solidFill>
                  <a:effectLst/>
                  <a:latin typeface="Arial" pitchFamily="34" charset="0"/>
                  <a:cs typeface="Arial" pitchFamily="34" charset="0"/>
                </a:rPr>
                <a:t> </a:t>
              </a:r>
              <a:r>
                <a:rPr kumimoji="0" lang="en-US" sz="1000" b="0" i="0" u="none" strike="noStrike" cap="none" normalizeH="0" baseline="0" dirty="0" err="1" smtClean="0">
                  <a:ln>
                    <a:noFill/>
                  </a:ln>
                  <a:solidFill>
                    <a:schemeClr val="tx1"/>
                  </a:solidFill>
                  <a:effectLst/>
                  <a:latin typeface="Arial" pitchFamily="34" charset="0"/>
                  <a:cs typeface="Arial" pitchFamily="34" charset="0"/>
                </a:rPr>
                <a:t>Cheque</a:t>
              </a:r>
              <a:r>
                <a:rPr kumimoji="0" lang="en-US" sz="1000" b="0" i="0" u="none" strike="noStrike" cap="none" normalizeH="0" baseline="0" dirty="0" smtClean="0">
                  <a:ln>
                    <a:noFill/>
                  </a:ln>
                  <a:solidFill>
                    <a:schemeClr val="tx1"/>
                  </a:solidFill>
                  <a:effectLst/>
                  <a:latin typeface="Arial" pitchFamily="34" charset="0"/>
                  <a:cs typeface="Arial" pitchFamily="34" charset="0"/>
                </a:rPr>
                <a:t>  payment</a:t>
              </a:r>
            </a:p>
          </p:txBody>
        </p:sp>
        <p:cxnSp>
          <p:nvCxnSpPr>
            <p:cNvPr id="17" name="AutoShape 7"/>
            <p:cNvCxnSpPr>
              <a:cxnSpLocks noChangeShapeType="1"/>
            </p:cNvCxnSpPr>
            <p:nvPr/>
          </p:nvCxnSpPr>
          <p:spPr bwMode="auto">
            <a:xfrm flipH="1" flipV="1">
              <a:off x="4800600" y="4572000"/>
              <a:ext cx="1371600" cy="457200"/>
            </a:xfrm>
            <a:prstGeom prst="straightConnector1">
              <a:avLst/>
            </a:prstGeom>
            <a:noFill/>
            <a:ln w="9525">
              <a:solidFill>
                <a:srgbClr val="000000"/>
              </a:solidFill>
              <a:round/>
              <a:headEnd/>
              <a:tailEnd type="triangle" w="med" len="med"/>
            </a:ln>
          </p:spPr>
        </p:cxn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050"/>
                                        </p:tgtEl>
                                        <p:attrNameLst>
                                          <p:attrName>style.visibility</p:attrName>
                                        </p:attrNameLst>
                                      </p:cBhvr>
                                      <p:to>
                                        <p:strVal val="visible"/>
                                      </p:to>
                                    </p:set>
                                    <p:anim calcmode="lin" valueType="num">
                                      <p:cBhvr additive="base">
                                        <p:cTn id="11" dur="1000" fill="hold"/>
                                        <p:tgtEl>
                                          <p:spTgt spid="2050"/>
                                        </p:tgtEl>
                                        <p:attrNameLst>
                                          <p:attrName>ppt_x</p:attrName>
                                        </p:attrNameLst>
                                      </p:cBhvr>
                                      <p:tavLst>
                                        <p:tav tm="0">
                                          <p:val>
                                            <p:strVal val="0-#ppt_w/2"/>
                                          </p:val>
                                        </p:tav>
                                        <p:tav tm="100000">
                                          <p:val>
                                            <p:strVal val="#ppt_x"/>
                                          </p:val>
                                        </p:tav>
                                      </p:tavLst>
                                    </p:anim>
                                    <p:anim calcmode="lin" valueType="num">
                                      <p:cBhvr additive="base">
                                        <p:cTn id="12" dur="1000" fill="hold"/>
                                        <p:tgtEl>
                                          <p:spTgt spid="205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051"/>
                                        </p:tgtEl>
                                        <p:attrNameLst>
                                          <p:attrName>style.visibility</p:attrName>
                                        </p:attrNameLst>
                                      </p:cBhvr>
                                      <p:to>
                                        <p:strVal val="visible"/>
                                      </p:to>
                                    </p:set>
                                    <p:anim calcmode="lin" valueType="num">
                                      <p:cBhvr additive="base">
                                        <p:cTn id="15" dur="1000" fill="hold"/>
                                        <p:tgtEl>
                                          <p:spTgt spid="2051"/>
                                        </p:tgtEl>
                                        <p:attrNameLst>
                                          <p:attrName>ppt_x</p:attrName>
                                        </p:attrNameLst>
                                      </p:cBhvr>
                                      <p:tavLst>
                                        <p:tav tm="0">
                                          <p:val>
                                            <p:strVal val="0-#ppt_w/2"/>
                                          </p:val>
                                        </p:tav>
                                        <p:tav tm="100000">
                                          <p:val>
                                            <p:strVal val="#ppt_x"/>
                                          </p:val>
                                        </p:tav>
                                      </p:tavLst>
                                    </p:anim>
                                    <p:anim calcmode="lin" valueType="num">
                                      <p:cBhvr additive="base">
                                        <p:cTn id="16" dur="1000" fill="hold"/>
                                        <p:tgtEl>
                                          <p:spTgt spid="205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11">
                                            <p:txEl>
                                              <p:pRg st="0" end="0"/>
                                            </p:txEl>
                                          </p:spTgt>
                                        </p:tgtEl>
                                        <p:attrNameLst>
                                          <p:attrName>style.visibility</p:attrName>
                                        </p:attrNameLst>
                                      </p:cBhvr>
                                      <p:to>
                                        <p:strVal val="visible"/>
                                      </p:to>
                                    </p:set>
                                    <p:anim calcmode="lin" valueType="num">
                                      <p:cBhvr additive="base">
                                        <p:cTn id="25" dur="1000" fill="hold"/>
                                        <p:tgtEl>
                                          <p:spTgt spid="11">
                                            <p:txEl>
                                              <p:pRg st="0" end="0"/>
                                            </p:txEl>
                                          </p:spTgt>
                                        </p:tgtEl>
                                        <p:attrNameLst>
                                          <p:attrName>ppt_x</p:attrName>
                                        </p:attrNameLst>
                                      </p:cBhvr>
                                      <p:tavLst>
                                        <p:tav tm="0">
                                          <p:val>
                                            <p:strVal val="0-#ppt_w/2"/>
                                          </p:val>
                                        </p:tav>
                                        <p:tav tm="100000">
                                          <p:val>
                                            <p:strVal val="#ppt_x"/>
                                          </p:val>
                                        </p:tav>
                                      </p:tavLst>
                                    </p:anim>
                                    <p:anim calcmode="lin" valueType="num">
                                      <p:cBhvr additive="base">
                                        <p:cTn id="26" dur="1000" fill="hold"/>
                                        <p:tgtEl>
                                          <p:spTgt spid="1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11">
                                            <p:txEl>
                                              <p:pRg st="1" end="1"/>
                                            </p:txEl>
                                          </p:spTgt>
                                        </p:tgtEl>
                                        <p:attrNameLst>
                                          <p:attrName>style.visibility</p:attrName>
                                        </p:attrNameLst>
                                      </p:cBhvr>
                                      <p:to>
                                        <p:strVal val="visible"/>
                                      </p:to>
                                    </p:set>
                                    <p:anim calcmode="lin" valueType="num">
                                      <p:cBhvr additive="base">
                                        <p:cTn id="31" dur="1000" fill="hold"/>
                                        <p:tgtEl>
                                          <p:spTgt spid="11">
                                            <p:txEl>
                                              <p:pRg st="1" end="1"/>
                                            </p:txEl>
                                          </p:spTgt>
                                        </p:tgtEl>
                                        <p:attrNameLst>
                                          <p:attrName>ppt_x</p:attrName>
                                        </p:attrNameLst>
                                      </p:cBhvr>
                                      <p:tavLst>
                                        <p:tav tm="0">
                                          <p:val>
                                            <p:strVal val="0-#ppt_w/2"/>
                                          </p:val>
                                        </p:tav>
                                        <p:tav tm="100000">
                                          <p:val>
                                            <p:strVal val="#ppt_x"/>
                                          </p:val>
                                        </p:tav>
                                      </p:tavLst>
                                    </p:anim>
                                    <p:anim calcmode="lin" valueType="num">
                                      <p:cBhvr additive="base">
                                        <p:cTn id="32" dur="1000" fill="hold"/>
                                        <p:tgtEl>
                                          <p:spTgt spid="1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11">
                                            <p:txEl>
                                              <p:pRg st="2" end="2"/>
                                            </p:txEl>
                                          </p:spTgt>
                                        </p:tgtEl>
                                        <p:attrNameLst>
                                          <p:attrName>style.visibility</p:attrName>
                                        </p:attrNameLst>
                                      </p:cBhvr>
                                      <p:to>
                                        <p:strVal val="visible"/>
                                      </p:to>
                                    </p:set>
                                    <p:anim calcmode="lin" valueType="num">
                                      <p:cBhvr additive="base">
                                        <p:cTn id="37" dur="1000" fill="hold"/>
                                        <p:tgtEl>
                                          <p:spTgt spid="11">
                                            <p:txEl>
                                              <p:pRg st="2" end="2"/>
                                            </p:txEl>
                                          </p:spTgt>
                                        </p:tgtEl>
                                        <p:attrNameLst>
                                          <p:attrName>ppt_x</p:attrName>
                                        </p:attrNameLst>
                                      </p:cBhvr>
                                      <p:tavLst>
                                        <p:tav tm="0">
                                          <p:val>
                                            <p:strVal val="0-#ppt_w/2"/>
                                          </p:val>
                                        </p:tav>
                                        <p:tav tm="100000">
                                          <p:val>
                                            <p:strVal val="#ppt_x"/>
                                          </p:val>
                                        </p:tav>
                                      </p:tavLst>
                                    </p:anim>
                                    <p:anim calcmode="lin" valueType="num">
                                      <p:cBhvr additive="base">
                                        <p:cTn id="38" dur="1000" fill="hold"/>
                                        <p:tgtEl>
                                          <p:spTgt spid="1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11">
                                            <p:txEl>
                                              <p:pRg st="4" end="4"/>
                                            </p:txEl>
                                          </p:spTgt>
                                        </p:tgtEl>
                                        <p:attrNameLst>
                                          <p:attrName>style.visibility</p:attrName>
                                        </p:attrNameLst>
                                      </p:cBhvr>
                                      <p:to>
                                        <p:strVal val="visible"/>
                                      </p:to>
                                    </p:set>
                                    <p:anim calcmode="lin" valueType="num">
                                      <p:cBhvr additive="base">
                                        <p:cTn id="43" dur="1000" fill="hold"/>
                                        <p:tgtEl>
                                          <p:spTgt spid="11">
                                            <p:txEl>
                                              <p:pRg st="4" end="4"/>
                                            </p:txEl>
                                          </p:spTgt>
                                        </p:tgtEl>
                                        <p:attrNameLst>
                                          <p:attrName>ppt_x</p:attrName>
                                        </p:attrNameLst>
                                      </p:cBhvr>
                                      <p:tavLst>
                                        <p:tav tm="0">
                                          <p:val>
                                            <p:strVal val="0-#ppt_w/2"/>
                                          </p:val>
                                        </p:tav>
                                        <p:tav tm="100000">
                                          <p:val>
                                            <p:strVal val="#ppt_x"/>
                                          </p:val>
                                        </p:tav>
                                      </p:tavLst>
                                    </p:anim>
                                    <p:anim calcmode="lin" valueType="num">
                                      <p:cBhvr additive="base">
                                        <p:cTn id="44" dur="1000" fill="hold"/>
                                        <p:tgtEl>
                                          <p:spTgt spid="11">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2050" grpId="0" animBg="1"/>
      <p:bldP spid="2051" grpId="0" animBg="1"/>
      <p:bldP spid="5"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457200" lvl="0" indent="-457200">
              <a:buFont typeface="+mj-lt"/>
              <a:buAutoNum type="arabicPeriod"/>
            </a:pPr>
            <a:r>
              <a:rPr lang="en-US" dirty="0" smtClean="0"/>
              <a:t>Explain with an example, how use case modeling is used to describe functional requirements. Identify the actors, scenario and use cases for the example.</a:t>
            </a:r>
          </a:p>
          <a:p>
            <a:r>
              <a:rPr lang="en-US" u="sng" dirty="0" smtClean="0"/>
              <a:t>USE CASE MODEL</a:t>
            </a:r>
            <a:r>
              <a:rPr lang="en-US" dirty="0" smtClean="0"/>
              <a:t>:</a:t>
            </a:r>
          </a:p>
          <a:p>
            <a:r>
              <a:rPr lang="en-US" b="1" u="sng" dirty="0" smtClean="0"/>
              <a:t>Use cases</a:t>
            </a:r>
            <a:r>
              <a:rPr lang="en-US" dirty="0" smtClean="0"/>
              <a:t>:</a:t>
            </a:r>
          </a:p>
          <a:p>
            <a:pPr marL="457200" lvl="0" indent="-457200">
              <a:buFont typeface="+mj-lt"/>
              <a:buAutoNum type="arabicPeriod"/>
            </a:pPr>
            <a:r>
              <a:rPr lang="en-US" dirty="0" smtClean="0"/>
              <a:t>Use cases are text stories, widely used to discover and record requirements. </a:t>
            </a:r>
          </a:p>
          <a:p>
            <a:pPr marL="457200" lvl="0" indent="-457200">
              <a:buFont typeface="+mj-lt"/>
              <a:buAutoNum type="arabicPeriod"/>
            </a:pPr>
            <a:r>
              <a:rPr lang="en-US" dirty="0" smtClean="0"/>
              <a:t>Use cases are not diagrams, they are text. </a:t>
            </a:r>
          </a:p>
          <a:p>
            <a:pPr marL="457200" lvl="0" indent="-457200">
              <a:buFont typeface="+mj-lt"/>
              <a:buAutoNum type="arabicPeriod"/>
            </a:pPr>
            <a:r>
              <a:rPr lang="en-US" dirty="0" smtClean="0"/>
              <a:t>The Use-Case Model may optionally include a UML use case diagram to show the names of use cases and actors, and their relationship.</a:t>
            </a:r>
          </a:p>
          <a:p>
            <a:pPr marL="457200" lvl="0" indent="-457200">
              <a:buFont typeface="+mj-lt"/>
              <a:buAutoNum type="arabicPeriod"/>
            </a:pPr>
            <a:r>
              <a:rPr lang="en-US" dirty="0" smtClean="0"/>
              <a:t>Here is an example </a:t>
            </a:r>
            <a:r>
              <a:rPr lang="en-US" i="1" dirty="0" smtClean="0"/>
              <a:t>brief format</a:t>
            </a:r>
            <a:r>
              <a:rPr lang="en-US" dirty="0" smtClean="0"/>
              <a:t> use case of </a:t>
            </a:r>
            <a:r>
              <a:rPr lang="en-US" b="1" u="sng" dirty="0" smtClean="0"/>
              <a:t>NEXTGEN POS system</a:t>
            </a:r>
            <a:r>
              <a:rPr lang="en-US" dirty="0" smtClean="0"/>
              <a:t>.</a:t>
            </a:r>
          </a:p>
          <a:p>
            <a:endParaRPr lang="en-US" b="1" dirty="0" smtClean="0"/>
          </a:p>
          <a:p>
            <a:r>
              <a:rPr lang="en-US" b="1" dirty="0" smtClean="0"/>
              <a:t>Process Sale:</a:t>
            </a:r>
            <a:r>
              <a:rPr lang="en-US" dirty="0" smtClean="0"/>
              <a:t> A customer arrives at a checkout with items to purchase. The cashier uses the POS system to record each purchased item. The system presents a running total and line-item details. The customer enters payment information, which the system validates and records. The system updates inventory. The customer receives a receipt from the system and then leaves with the items.</a:t>
            </a:r>
          </a:p>
          <a:p>
            <a:endParaRPr lang="en-US"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0" y="0"/>
            <a:ext cx="9144000" cy="7143776"/>
          </a:xfrm>
        </p:spPr>
        <p:txBody>
          <a:bodyPr>
            <a:noAutofit/>
          </a:bodyPr>
          <a:lstStyle/>
          <a:p>
            <a:r>
              <a:rPr lang="en-US" dirty="0" smtClean="0"/>
              <a:t>In Software development, we are primarily concerned with two forms of analysis. </a:t>
            </a:r>
          </a:p>
          <a:p>
            <a:r>
              <a:rPr lang="en-US" baseline="30000" dirty="0" smtClean="0"/>
              <a:t>         </a:t>
            </a:r>
            <a:r>
              <a:rPr lang="en-US" b="1" dirty="0" smtClean="0"/>
              <a:t> 1. Requirements Analysis </a:t>
            </a:r>
            <a:r>
              <a:rPr lang="en-US" dirty="0" smtClean="0"/>
              <a:t>is an investigation of the requirements.</a:t>
            </a:r>
          </a:p>
          <a:p>
            <a:r>
              <a:rPr lang="en-US" b="1" dirty="0" smtClean="0"/>
              <a:t>       2. Object – Oriented Analysis </a:t>
            </a:r>
            <a:r>
              <a:rPr lang="en-US" dirty="0" smtClean="0"/>
              <a:t>is an investigation of the domain objects.</a:t>
            </a:r>
          </a:p>
          <a:p>
            <a:r>
              <a:rPr lang="en-US" b="1" i="1" dirty="0" smtClean="0"/>
              <a:t>Analysis means - do the right thing</a:t>
            </a:r>
            <a:r>
              <a:rPr lang="en-US" dirty="0" smtClean="0"/>
              <a:t> </a:t>
            </a:r>
            <a:endParaRPr lang="en-US" b="1" u="sng" dirty="0" smtClean="0"/>
          </a:p>
          <a:p>
            <a:r>
              <a:rPr lang="en-US" sz="2000" b="1" u="sng" dirty="0" smtClean="0"/>
              <a:t>Design</a:t>
            </a:r>
            <a:endParaRPr lang="en-US" sz="2000" u="sng" dirty="0"/>
          </a:p>
          <a:p>
            <a:pPr marL="457200" indent="-457200">
              <a:buFont typeface="+mj-lt"/>
              <a:buAutoNum type="arabicPeriod"/>
            </a:pPr>
            <a:r>
              <a:rPr lang="en-US" sz="2000" dirty="0"/>
              <a:t> </a:t>
            </a:r>
            <a:r>
              <a:rPr lang="en-US" sz="2000" dirty="0" smtClean="0"/>
              <a:t>Design </a:t>
            </a:r>
            <a:r>
              <a:rPr lang="en-US" sz="2000" dirty="0"/>
              <a:t>emphasizes a </a:t>
            </a:r>
            <a:r>
              <a:rPr lang="en-US" sz="2000" b="1" dirty="0"/>
              <a:t>conceptual </a:t>
            </a:r>
            <a:r>
              <a:rPr lang="en-US" sz="2000" b="1" dirty="0" smtClean="0"/>
              <a:t>solution </a:t>
            </a:r>
            <a:r>
              <a:rPr lang="en-US" sz="2000" dirty="0" smtClean="0"/>
              <a:t>(in software and hardware) </a:t>
            </a:r>
            <a:r>
              <a:rPr lang="en-US" sz="2000" dirty="0"/>
              <a:t>that fulfills the requirements. A design is not an implementation, although a good design can be implemented when it is complete. </a:t>
            </a:r>
          </a:p>
          <a:p>
            <a:pPr marL="457200" indent="-457200">
              <a:buFont typeface="+mj-lt"/>
              <a:buAutoNum type="arabicPeriod"/>
            </a:pPr>
            <a:r>
              <a:rPr lang="en-US" sz="2000" baseline="30000" dirty="0"/>
              <a:t> </a:t>
            </a:r>
            <a:r>
              <a:rPr lang="en-US" sz="2000" dirty="0"/>
              <a:t> </a:t>
            </a:r>
            <a:r>
              <a:rPr lang="en-US" sz="2000" dirty="0" smtClean="0"/>
              <a:t>For example, a description of a data base schema and software objects.</a:t>
            </a:r>
            <a:endParaRPr lang="en-US" sz="2000" dirty="0"/>
          </a:p>
          <a:p>
            <a:pPr marL="457200" indent="-457200">
              <a:buFont typeface="+mj-lt"/>
              <a:buAutoNum type="arabicPeriod"/>
            </a:pPr>
            <a:r>
              <a:rPr lang="en-US" sz="2000" b="1" baseline="30000" dirty="0"/>
              <a:t> </a:t>
            </a:r>
            <a:r>
              <a:rPr lang="en-US" sz="2000" b="1" dirty="0" smtClean="0"/>
              <a:t>Design means -  </a:t>
            </a:r>
            <a:r>
              <a:rPr lang="en-US" sz="2000" b="1" i="1" dirty="0"/>
              <a:t>Do the thing right</a:t>
            </a:r>
            <a:r>
              <a:rPr lang="en-US" sz="2000" b="1" dirty="0"/>
              <a:t> </a:t>
            </a:r>
          </a:p>
          <a:p>
            <a:r>
              <a:rPr lang="en-US" sz="2000" dirty="0"/>
              <a:t> </a:t>
            </a:r>
            <a:r>
              <a:rPr lang="en-US" sz="2000" b="1" u="sng" dirty="0" smtClean="0"/>
              <a:t>Object Oriented Analysis</a:t>
            </a:r>
            <a:endParaRPr lang="en-US" sz="2000" u="sng" dirty="0"/>
          </a:p>
          <a:p>
            <a:pPr marL="457200" indent="-457200">
              <a:buFont typeface="+mj-lt"/>
              <a:buAutoNum type="arabicPeriod"/>
            </a:pPr>
            <a:r>
              <a:rPr lang="en-US" sz="2000" dirty="0"/>
              <a:t> </a:t>
            </a:r>
            <a:r>
              <a:rPr lang="en-US" sz="2000" dirty="0" smtClean="0"/>
              <a:t>The </a:t>
            </a:r>
            <a:r>
              <a:rPr lang="en-US" sz="2000" dirty="0"/>
              <a:t>Object Oriented Analysis </a:t>
            </a:r>
            <a:r>
              <a:rPr lang="en-US" sz="2000" dirty="0" smtClean="0"/>
              <a:t>emphasis </a:t>
            </a:r>
            <a:r>
              <a:rPr lang="en-US" sz="2000" dirty="0"/>
              <a:t>on </a:t>
            </a:r>
            <a:r>
              <a:rPr lang="en-US" sz="2000" b="1" dirty="0"/>
              <a:t>finding and describing the </a:t>
            </a:r>
            <a:r>
              <a:rPr lang="en-US" sz="2000" b="1" dirty="0" smtClean="0"/>
              <a:t>objects-</a:t>
            </a:r>
            <a:r>
              <a:rPr lang="en-US" sz="2000" dirty="0" smtClean="0"/>
              <a:t> or concepts-  </a:t>
            </a:r>
            <a:r>
              <a:rPr lang="en-US" sz="2000" dirty="0"/>
              <a:t>in the problem domain. </a:t>
            </a:r>
          </a:p>
          <a:p>
            <a:pPr marL="457200" indent="-457200">
              <a:buFont typeface="+mj-lt"/>
              <a:buAutoNum type="arabicPeriod"/>
            </a:pPr>
            <a:r>
              <a:rPr lang="en-US" sz="2000" baseline="30000" dirty="0"/>
              <a:t> </a:t>
            </a:r>
            <a:r>
              <a:rPr lang="en-US" sz="2000" dirty="0" smtClean="0"/>
              <a:t>In a Library Information System, some of the concepts include </a:t>
            </a:r>
            <a:r>
              <a:rPr lang="en-US" sz="2000" i="1" dirty="0" smtClean="0"/>
              <a:t>Book</a:t>
            </a:r>
            <a:r>
              <a:rPr lang="en-US" sz="2000" dirty="0" smtClean="0"/>
              <a:t>, </a:t>
            </a:r>
            <a:r>
              <a:rPr lang="en-US" sz="2000" i="1" dirty="0" smtClean="0"/>
              <a:t>Library</a:t>
            </a:r>
            <a:r>
              <a:rPr lang="en-US" sz="2000" dirty="0" smtClean="0"/>
              <a:t>, and </a:t>
            </a:r>
          </a:p>
          <a:p>
            <a:pPr marL="457200" indent="-457200"/>
            <a:r>
              <a:rPr lang="en-US" sz="2000" baseline="30000" dirty="0" smtClean="0"/>
              <a:t> </a:t>
            </a:r>
            <a:r>
              <a:rPr lang="en-US" sz="2000" i="1" dirty="0" smtClean="0"/>
              <a:t>Patron</a:t>
            </a:r>
            <a:r>
              <a:rPr lang="en-US" sz="2000" dirty="0" smtClean="0"/>
              <a:t>.</a:t>
            </a:r>
            <a:r>
              <a:rPr lang="en-US" sz="2000" i="1" dirty="0" smtClean="0"/>
              <a:t> </a:t>
            </a:r>
            <a:endParaRPr lang="en-US" sz="2000" dirty="0" smtClean="0"/>
          </a:p>
          <a:p>
            <a:r>
              <a:rPr lang="en-US" sz="2000" b="1" u="sng" dirty="0" smtClean="0"/>
              <a:t>Object </a:t>
            </a:r>
            <a:r>
              <a:rPr lang="en-US" sz="2000" b="1" u="sng" dirty="0"/>
              <a:t>Oriented </a:t>
            </a:r>
            <a:r>
              <a:rPr lang="en-US" sz="2000" b="1" u="sng" dirty="0" smtClean="0"/>
              <a:t>Design</a:t>
            </a:r>
            <a:endParaRPr lang="en-US" sz="2000" u="sng" dirty="0"/>
          </a:p>
          <a:p>
            <a:pPr marL="457200" indent="-457200">
              <a:buFont typeface="+mj-lt"/>
              <a:buAutoNum type="arabicPeriod"/>
            </a:pPr>
            <a:r>
              <a:rPr lang="en-US" sz="2000" dirty="0"/>
              <a:t> </a:t>
            </a:r>
            <a:r>
              <a:rPr lang="en-US" sz="2000" dirty="0" smtClean="0"/>
              <a:t>The </a:t>
            </a:r>
            <a:r>
              <a:rPr lang="en-US" sz="2000" dirty="0"/>
              <a:t>Object Oriented Design emphasis is </a:t>
            </a:r>
            <a:r>
              <a:rPr lang="en-US" sz="2000" b="1" dirty="0"/>
              <a:t>defining software objects and how they</a:t>
            </a:r>
            <a:r>
              <a:rPr lang="en-US" sz="2000" dirty="0"/>
              <a:t> </a:t>
            </a:r>
            <a:r>
              <a:rPr lang="en-US" sz="2000" b="1" dirty="0"/>
              <a:t>collaborate to fulfill the requirements. </a:t>
            </a:r>
            <a:endParaRPr lang="en-US" sz="2000" dirty="0"/>
          </a:p>
          <a:p>
            <a:pPr marL="457200" indent="-457200">
              <a:buFont typeface="+mj-lt"/>
              <a:buAutoNum type="arabicPeriod"/>
            </a:pPr>
            <a:r>
              <a:rPr lang="en-US" sz="2000" baseline="30000" dirty="0"/>
              <a:t> </a:t>
            </a:r>
            <a:r>
              <a:rPr lang="en-US" sz="2000" dirty="0"/>
              <a:t> </a:t>
            </a:r>
            <a:r>
              <a:rPr lang="en-US" dirty="0" smtClean="0"/>
              <a:t>For example, a plane software object may have </a:t>
            </a:r>
            <a:r>
              <a:rPr lang="en-US" dirty="0" err="1" smtClean="0"/>
              <a:t>tailNumber</a:t>
            </a:r>
            <a:r>
              <a:rPr lang="en-US" dirty="0" smtClean="0"/>
              <a:t> attribute and a </a:t>
            </a:r>
            <a:r>
              <a:rPr lang="en-US" dirty="0" err="1" smtClean="0"/>
              <a:t>getFlightHistory</a:t>
            </a:r>
            <a:r>
              <a:rPr lang="en-US" dirty="0" smtClean="0"/>
              <a:t> method.</a:t>
            </a:r>
            <a:endParaRPr lang="en-US" sz="2000" dirty="0"/>
          </a:p>
          <a:p>
            <a:r>
              <a:rPr lang="en-US" sz="2000" dirty="0"/>
              <a:t> </a:t>
            </a:r>
          </a:p>
          <a:p>
            <a:pPr>
              <a:buNone/>
            </a:pPr>
            <a:endParaRPr lang="en-US" sz="2000" dirty="0"/>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u="sng" dirty="0" smtClean="0"/>
              <a:t>Actor</a:t>
            </a:r>
            <a:r>
              <a:rPr lang="en-US" b="1" dirty="0" smtClean="0"/>
              <a:t>:</a:t>
            </a:r>
            <a:r>
              <a:rPr lang="en-US" dirty="0" smtClean="0"/>
              <a:t> </a:t>
            </a:r>
          </a:p>
          <a:p>
            <a:pPr marL="457200" lvl="0" indent="-457200">
              <a:buFont typeface="+mj-lt"/>
              <a:buAutoNum type="arabicPeriod"/>
            </a:pPr>
            <a:r>
              <a:rPr lang="en-US" dirty="0" smtClean="0"/>
              <a:t>An </a:t>
            </a:r>
            <a:r>
              <a:rPr lang="en-US" b="1" dirty="0" smtClean="0"/>
              <a:t>actor </a:t>
            </a:r>
            <a:r>
              <a:rPr lang="en-US" dirty="0" smtClean="0"/>
              <a:t>is something with behavior, such as a person (identified by role), computer system, or organization; for example, a cashier. </a:t>
            </a:r>
          </a:p>
          <a:p>
            <a:pPr marL="457200" lvl="0" indent="-457200">
              <a:buFont typeface="+mj-lt"/>
              <a:buAutoNum type="arabicPeriod"/>
            </a:pPr>
            <a:r>
              <a:rPr lang="en-US" dirty="0" smtClean="0"/>
              <a:t>The actors involved in the </a:t>
            </a:r>
            <a:r>
              <a:rPr lang="en-US" b="1" u="sng" dirty="0" smtClean="0"/>
              <a:t>NEXTGEN POS system</a:t>
            </a:r>
            <a:r>
              <a:rPr lang="en-US" dirty="0" smtClean="0"/>
              <a:t> includes:</a:t>
            </a:r>
          </a:p>
          <a:p>
            <a:pPr marL="2171700" lvl="4" indent="-457200">
              <a:buFont typeface="+mj-lt"/>
              <a:buAutoNum type="arabicPeriod"/>
            </a:pPr>
            <a:r>
              <a:rPr lang="en-US" dirty="0" smtClean="0"/>
              <a:t>Cashier</a:t>
            </a:r>
          </a:p>
          <a:p>
            <a:pPr marL="2171700" lvl="4" indent="-457200">
              <a:buFont typeface="+mj-lt"/>
              <a:buAutoNum type="arabicPeriod"/>
            </a:pPr>
            <a:r>
              <a:rPr lang="en-US" dirty="0" smtClean="0"/>
              <a:t>Customer</a:t>
            </a:r>
          </a:p>
          <a:p>
            <a:pPr marL="2171700" lvl="4" indent="-457200">
              <a:buFont typeface="+mj-lt"/>
              <a:buAutoNum type="arabicPeriod"/>
            </a:pPr>
            <a:r>
              <a:rPr lang="en-US" dirty="0" smtClean="0"/>
              <a:t>Inventory system</a:t>
            </a:r>
          </a:p>
          <a:p>
            <a:pPr marL="2171700" lvl="4" indent="-457200">
              <a:buFont typeface="+mj-lt"/>
              <a:buAutoNum type="arabicPeriod"/>
            </a:pPr>
            <a:r>
              <a:rPr lang="en-US" dirty="0" smtClean="0"/>
              <a:t>Credit Payment Authorization System</a:t>
            </a:r>
          </a:p>
          <a:p>
            <a:pPr marL="2171700" lvl="4" indent="-457200">
              <a:buFont typeface="+mj-lt"/>
              <a:buAutoNum type="arabicPeriod"/>
            </a:pPr>
            <a:r>
              <a:rPr lang="en-US" dirty="0" smtClean="0"/>
              <a:t>Government Tax Agency</a:t>
            </a:r>
          </a:p>
          <a:p>
            <a:r>
              <a:rPr lang="en-US" b="1" u="sng" dirty="0" smtClean="0"/>
              <a:t>Scenario</a:t>
            </a:r>
            <a:r>
              <a:rPr lang="en-US" b="1" dirty="0" smtClean="0"/>
              <a:t>:</a:t>
            </a:r>
            <a:endParaRPr lang="en-US" dirty="0" smtClean="0"/>
          </a:p>
          <a:p>
            <a:pPr marL="457200" lvl="0" indent="-457200">
              <a:buFont typeface="+mj-lt"/>
              <a:buAutoNum type="arabicPeriod"/>
            </a:pPr>
            <a:r>
              <a:rPr lang="en-US" dirty="0" smtClean="0"/>
              <a:t>A </a:t>
            </a:r>
            <a:r>
              <a:rPr lang="en-US" b="1" dirty="0" smtClean="0"/>
              <a:t>scenario</a:t>
            </a:r>
            <a:r>
              <a:rPr lang="en-US" dirty="0" smtClean="0"/>
              <a:t> is a specific sequence of actions and interactions between actors and the system. It is also called a use case instance.</a:t>
            </a:r>
          </a:p>
          <a:p>
            <a:pPr marL="457200" lvl="0" indent="-457200">
              <a:buFont typeface="+mj-lt"/>
              <a:buAutoNum type="arabicPeriod"/>
            </a:pPr>
            <a:r>
              <a:rPr lang="en-US" dirty="0" smtClean="0"/>
              <a:t> It is one particular story of using a system, or one path through the use case.</a:t>
            </a:r>
          </a:p>
          <a:p>
            <a:pPr marL="457200" lvl="0" indent="-457200">
              <a:buFont typeface="+mj-lt"/>
              <a:buAutoNum type="arabicPeriod"/>
            </a:pPr>
            <a:r>
              <a:rPr lang="en-US" b="1" dirty="0" smtClean="0"/>
              <a:t>A use case </a:t>
            </a:r>
            <a:r>
              <a:rPr lang="en-US" dirty="0" smtClean="0"/>
              <a:t>is a collection of related success and failure scenarios that describe an actor using a system to support a goal.</a:t>
            </a:r>
          </a:p>
          <a:p>
            <a:pPr marL="2171700" lvl="4" indent="-457200"/>
            <a:endParaRPr lang="en-US" dirty="0" smtClean="0"/>
          </a:p>
          <a:p>
            <a:endParaRPr lang="en-US" dirty="0"/>
          </a:p>
        </p:txBody>
      </p:sp>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r>
              <a:rPr lang="en-US" b="1" dirty="0" smtClean="0"/>
              <a:t>Main Success Scenario (or Basic Flow):</a:t>
            </a:r>
            <a:endParaRPr lang="en-US" dirty="0" smtClean="0"/>
          </a:p>
          <a:p>
            <a:pPr marL="914400" lvl="1" indent="-457200">
              <a:buFont typeface="+mj-lt"/>
              <a:buAutoNum type="arabicPeriod"/>
            </a:pPr>
            <a:r>
              <a:rPr lang="en-US" dirty="0" smtClean="0"/>
              <a:t>Customer arrives at POS checkout with goods and/or services to purchase.</a:t>
            </a:r>
          </a:p>
          <a:p>
            <a:pPr marL="914400" lvl="1" indent="-457200">
              <a:buFont typeface="+mj-lt"/>
              <a:buAutoNum type="arabicPeriod"/>
            </a:pPr>
            <a:r>
              <a:rPr lang="en-US" dirty="0" smtClean="0"/>
              <a:t>Cashier starts a new sale.</a:t>
            </a:r>
          </a:p>
          <a:p>
            <a:pPr marL="914400" lvl="1" indent="-457200">
              <a:buFont typeface="+mj-lt"/>
              <a:buAutoNum type="arabicPeriod"/>
            </a:pPr>
            <a:r>
              <a:rPr lang="en-US" dirty="0" smtClean="0"/>
              <a:t>Cashier enters item identifier.</a:t>
            </a:r>
          </a:p>
          <a:p>
            <a:pPr marL="914400" lvl="1" indent="-457200">
              <a:buFont typeface="+mj-lt"/>
              <a:buAutoNum type="arabicPeriod"/>
            </a:pPr>
            <a:r>
              <a:rPr lang="en-US" dirty="0" smtClean="0"/>
              <a:t>System records sale line item and presents item description, price, and running total. Price calculated from a set of price rules.</a:t>
            </a:r>
          </a:p>
          <a:p>
            <a:pPr marL="914400" lvl="1" indent="-457200">
              <a:buFont typeface="+mj-lt"/>
              <a:buAutoNum type="arabicPeriod"/>
            </a:pPr>
            <a:r>
              <a:rPr lang="en-US" dirty="0" smtClean="0"/>
              <a:t>Cashier tells Customer the total, and asks for payment.</a:t>
            </a:r>
          </a:p>
          <a:p>
            <a:pPr marL="914400" lvl="1" indent="-457200">
              <a:buFont typeface="+mj-lt"/>
              <a:buAutoNum type="arabicPeriod"/>
            </a:pPr>
            <a:r>
              <a:rPr lang="en-US" dirty="0" smtClean="0"/>
              <a:t>Customer pays and System handles payment.</a:t>
            </a:r>
          </a:p>
          <a:p>
            <a:pPr marL="914400" lvl="1" indent="-457200">
              <a:buFont typeface="+mj-lt"/>
              <a:buAutoNum type="arabicPeriod"/>
            </a:pPr>
            <a:r>
              <a:rPr lang="en-US" dirty="0" smtClean="0"/>
              <a:t>System presents receipt.</a:t>
            </a:r>
          </a:p>
          <a:p>
            <a:pPr marL="914400" lvl="1" indent="-457200">
              <a:buFont typeface="+mj-lt"/>
              <a:buAutoNum type="arabicPeriod"/>
            </a:pPr>
            <a:r>
              <a:rPr lang="en-US" dirty="0" smtClean="0"/>
              <a:t>Customer leaves with receipt and goods</a:t>
            </a:r>
          </a:p>
          <a:p>
            <a:pPr lvl="0"/>
            <a:r>
              <a:rPr lang="en-US" b="1" dirty="0" smtClean="0"/>
              <a:t>Alternate scenario:</a:t>
            </a:r>
            <a:endParaRPr lang="en-US" dirty="0" smtClean="0"/>
          </a:p>
          <a:p>
            <a:pPr marL="914400" lvl="1" indent="-457200">
              <a:buFont typeface="+mj-lt"/>
              <a:buAutoNum type="arabicPeriod"/>
            </a:pPr>
            <a:r>
              <a:rPr lang="en-US" dirty="0" smtClean="0"/>
              <a:t>If the customer paid by credit, and the reimbursement transaction to their credit account is rejected, inform the customer and pay them with cash.</a:t>
            </a:r>
            <a:endParaRPr lang="en-US" sz="1800" dirty="0" smtClean="0"/>
          </a:p>
          <a:p>
            <a:pPr marL="914400" lvl="1" indent="-457200">
              <a:buFont typeface="+mj-lt"/>
              <a:buAutoNum type="arabicPeriod"/>
            </a:pPr>
            <a:r>
              <a:rPr lang="en-US" dirty="0" smtClean="0"/>
              <a:t>If the item identifier is not found in the system, notify the Cashier and suggest manual entry of the identifier code (perhaps it is corrupted).</a:t>
            </a:r>
            <a:endParaRPr lang="en-US" sz="1800" dirty="0" smtClean="0"/>
          </a:p>
          <a:p>
            <a:pPr marL="914400" lvl="1" indent="-457200">
              <a:buFont typeface="+mj-lt"/>
              <a:buAutoNum type="arabicPeriod"/>
            </a:pPr>
            <a:r>
              <a:rPr lang="en-US" dirty="0" smtClean="0"/>
              <a:t>If the system detects failure to communicate with the external accounting system,:</a:t>
            </a:r>
            <a:endParaRPr lang="en-US" sz="1800" dirty="0" smtClean="0"/>
          </a:p>
          <a:p>
            <a:pPr marL="914400" lvl="1" indent="-457200"/>
            <a:endParaRPr lang="en-US" dirty="0" smtClean="0"/>
          </a:p>
          <a:p>
            <a:pPr marL="914400" lvl="1" indent="-457200">
              <a:buFont typeface="+mj-lt"/>
              <a:buAutoNum type="arabicPeriod"/>
            </a:pPr>
            <a:endParaRPr lang="en-US" dirty="0" smtClean="0"/>
          </a:p>
          <a:p>
            <a:endParaRPr lang="en-US" dirty="0"/>
          </a:p>
        </p:txBody>
      </p:sp>
    </p:spTree>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u="sng" dirty="0" smtClean="0"/>
              <a:t>Use Case Diagrams</a:t>
            </a:r>
            <a:r>
              <a:rPr lang="en-US" u="sng" dirty="0" smtClean="0"/>
              <a:t>:</a:t>
            </a:r>
            <a:endParaRPr lang="en-US" dirty="0" smtClean="0"/>
          </a:p>
          <a:p>
            <a:pPr marL="457200" lvl="0" indent="-457200">
              <a:buFont typeface="+mj-lt"/>
              <a:buAutoNum type="arabicPeriod"/>
            </a:pPr>
            <a:r>
              <a:rPr lang="en-US" dirty="0" smtClean="0"/>
              <a:t>The UML provides use case diagram notation to illustrate the names of use cases and actors, and the relationships between them.</a:t>
            </a:r>
          </a:p>
          <a:p>
            <a:pPr marL="457200" lvl="0" indent="-457200">
              <a:buFont typeface="+mj-lt"/>
              <a:buAutoNum type="arabicPeriod"/>
            </a:pPr>
            <a:r>
              <a:rPr lang="en-US" dirty="0" smtClean="0"/>
              <a:t>Use case diagrams and use case relationships are secondary in use case work. Use cases are text documents. Doing use case work means to write text.</a:t>
            </a:r>
          </a:p>
          <a:p>
            <a:pPr marL="457200" lvl="0" indent="-457200">
              <a:buFont typeface="+mj-lt"/>
              <a:buAutoNum type="arabicPeriod"/>
            </a:pPr>
            <a:r>
              <a:rPr lang="en-US" dirty="0" smtClean="0"/>
              <a:t>A use case diagram is an excellent picture of the system context; it makes a good </a:t>
            </a:r>
            <a:r>
              <a:rPr lang="en-US" b="1" dirty="0" smtClean="0"/>
              <a:t>context</a:t>
            </a:r>
            <a:r>
              <a:rPr lang="en-US" dirty="0" smtClean="0"/>
              <a:t> </a:t>
            </a:r>
            <a:r>
              <a:rPr lang="en-US" b="1" dirty="0" smtClean="0"/>
              <a:t>diagram</a:t>
            </a:r>
            <a:r>
              <a:rPr lang="en-US" dirty="0" smtClean="0"/>
              <a:t>, that is, showing the boundary of a system, what lies outside of it, and how it gets used. </a:t>
            </a:r>
          </a:p>
          <a:p>
            <a:pPr marL="457200" lvl="0" indent="-457200">
              <a:buFont typeface="+mj-lt"/>
              <a:buAutoNum type="arabicPeriod"/>
            </a:pPr>
            <a:r>
              <a:rPr lang="en-US" dirty="0" smtClean="0"/>
              <a:t>It serves as a communication tool that summarizes the behavior of a system and its actors.</a:t>
            </a:r>
          </a:p>
          <a:p>
            <a:endParaRPr lang="en-US" dirty="0"/>
          </a:p>
        </p:txBody>
      </p:sp>
    </p:spTree>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pic>
        <p:nvPicPr>
          <p:cNvPr id="3" name="Picture 2"/>
          <p:cNvPicPr/>
          <p:nvPr/>
        </p:nvPicPr>
        <p:blipFill>
          <a:blip r:embed="rId2" cstate="print"/>
          <a:srcRect/>
          <a:stretch>
            <a:fillRect/>
          </a:stretch>
        </p:blipFill>
        <p:spPr bwMode="auto">
          <a:xfrm>
            <a:off x="1981200" y="457200"/>
            <a:ext cx="4343400" cy="4038600"/>
          </a:xfrm>
          <a:prstGeom prst="rect">
            <a:avLst/>
          </a:prstGeom>
          <a:noFill/>
        </p:spPr>
      </p:pic>
      <p:sp>
        <p:nvSpPr>
          <p:cNvPr id="4" name="TextBox 3"/>
          <p:cNvSpPr txBox="1"/>
          <p:nvPr/>
        </p:nvSpPr>
        <p:spPr>
          <a:xfrm>
            <a:off x="1066800" y="4876800"/>
            <a:ext cx="5867400" cy="646331"/>
          </a:xfrm>
          <a:prstGeom prst="rect">
            <a:avLst/>
          </a:prstGeom>
          <a:noFill/>
        </p:spPr>
        <p:txBody>
          <a:bodyPr wrap="square" rtlCol="0">
            <a:spAutoFit/>
          </a:bodyPr>
          <a:lstStyle/>
          <a:p>
            <a:r>
              <a:rPr lang="en-US" dirty="0" smtClean="0"/>
              <a:t>	Fig: Partial use case context diagram</a:t>
            </a:r>
          </a:p>
          <a:p>
            <a:endParaRPr lang="en-US"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0"/>
            <a:ext cx="8229600" cy="411163"/>
          </a:xfrm>
        </p:spPr>
        <p:txBody>
          <a:bodyPr>
            <a:normAutofit/>
          </a:bodyPr>
          <a:lstStyle/>
          <a:p>
            <a:pPr>
              <a:buNone/>
            </a:pPr>
            <a:r>
              <a:rPr lang="en-US" dirty="0" smtClean="0"/>
              <a:t>Fig. Class diagram for Passport Automation System</a:t>
            </a:r>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0" y="0"/>
            <a:ext cx="8610600" cy="57912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				Public class Plane</a:t>
            </a:r>
          </a:p>
          <a:p>
            <a:r>
              <a:rPr lang="en-US" dirty="0" smtClean="0"/>
              <a:t>				{</a:t>
            </a:r>
          </a:p>
          <a:p>
            <a:r>
              <a:rPr lang="en-US" dirty="0" smtClean="0"/>
              <a:t>				private String </a:t>
            </a:r>
            <a:r>
              <a:rPr lang="en-US" dirty="0" err="1" smtClean="0"/>
              <a:t>tailNumber</a:t>
            </a:r>
            <a:r>
              <a:rPr lang="en-US" dirty="0" smtClean="0"/>
              <a:t>;</a:t>
            </a:r>
          </a:p>
          <a:p>
            <a:r>
              <a:rPr lang="en-US" dirty="0" smtClean="0"/>
              <a:t>				public List </a:t>
            </a:r>
            <a:r>
              <a:rPr lang="en-US" dirty="0" err="1" smtClean="0"/>
              <a:t>getFlightHistory</a:t>
            </a:r>
            <a:r>
              <a:rPr lang="en-US" dirty="0" smtClean="0"/>
              <a:t>()  {  …… }</a:t>
            </a:r>
          </a:p>
          <a:p>
            <a:r>
              <a:rPr lang="en-US" dirty="0" smtClean="0"/>
              <a:t>				}</a:t>
            </a:r>
          </a:p>
          <a:p>
            <a:r>
              <a:rPr lang="en-US" dirty="0" smtClean="0"/>
              <a:t>	</a:t>
            </a:r>
          </a:p>
          <a:p>
            <a:r>
              <a:rPr lang="en-US" dirty="0" smtClean="0"/>
              <a:t>	Fig. Object – Orientation emphasizes representation of objects.</a:t>
            </a:r>
            <a:endParaRPr lang="en-US" dirty="0"/>
          </a:p>
        </p:txBody>
      </p:sp>
      <p:sp>
        <p:nvSpPr>
          <p:cNvPr id="3" name="Rectangle 2"/>
          <p:cNvSpPr/>
          <p:nvPr/>
        </p:nvSpPr>
        <p:spPr>
          <a:xfrm>
            <a:off x="2667000" y="533400"/>
            <a:ext cx="1905000" cy="1981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Plane</a:t>
            </a:r>
          </a:p>
          <a:p>
            <a:endParaRPr lang="en-US" dirty="0" smtClean="0">
              <a:solidFill>
                <a:schemeClr val="tx1"/>
              </a:solidFill>
            </a:endParaRPr>
          </a:p>
          <a:p>
            <a:r>
              <a:rPr lang="en-US" dirty="0" err="1" smtClean="0">
                <a:solidFill>
                  <a:schemeClr val="tx1"/>
                </a:solidFill>
              </a:rPr>
              <a:t>tailNumber</a:t>
            </a:r>
            <a:endParaRPr lang="en-US" dirty="0" smtClean="0">
              <a:solidFill>
                <a:schemeClr val="tx1"/>
              </a:solidFill>
            </a:endParaRPr>
          </a:p>
          <a:p>
            <a:pPr algn="ctr"/>
            <a:endParaRPr lang="en-US" dirty="0" smtClean="0">
              <a:solidFill>
                <a:schemeClr val="tx1"/>
              </a:solidFill>
            </a:endParaRPr>
          </a:p>
          <a:p>
            <a:pPr algn="ctr"/>
            <a:endParaRPr lang="en-US" dirty="0" smtClean="0">
              <a:solidFill>
                <a:schemeClr val="tx1"/>
              </a:solidFill>
            </a:endParaRPr>
          </a:p>
          <a:p>
            <a:pPr algn="ctr"/>
            <a:r>
              <a:rPr lang="en-US" dirty="0" err="1" smtClean="0">
                <a:solidFill>
                  <a:schemeClr val="tx1"/>
                </a:solidFill>
              </a:rPr>
              <a:t>getFlightHisory</a:t>
            </a:r>
            <a:r>
              <a:rPr lang="en-US" dirty="0" smtClean="0">
                <a:solidFill>
                  <a:schemeClr val="tx1"/>
                </a:solidFill>
              </a:rPr>
              <a:t>()</a:t>
            </a:r>
          </a:p>
          <a:p>
            <a:pPr algn="ctr"/>
            <a:endParaRPr lang="en-US" dirty="0">
              <a:solidFill>
                <a:schemeClr val="tx1"/>
              </a:solidFill>
            </a:endParaRPr>
          </a:p>
        </p:txBody>
      </p:sp>
      <p:cxnSp>
        <p:nvCxnSpPr>
          <p:cNvPr id="5" name="Straight Connector 4"/>
          <p:cNvCxnSpPr/>
          <p:nvPr/>
        </p:nvCxnSpPr>
        <p:spPr>
          <a:xfrm>
            <a:off x="2667000" y="914400"/>
            <a:ext cx="19050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rot="10800000" flipH="1">
            <a:off x="2667000" y="1752600"/>
            <a:ext cx="19050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5400000">
            <a:off x="3200400" y="2971800"/>
            <a:ext cx="7620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purpose of OO analysis and design can described as:	 ( from the web)</a:t>
            </a:r>
          </a:p>
          <a:p>
            <a:pPr marL="457200" indent="-457200">
              <a:buFont typeface="+mj-lt"/>
              <a:buAutoNum type="arabicPeriod"/>
            </a:pPr>
            <a:r>
              <a:rPr lang="en-US" dirty="0" smtClean="0"/>
              <a:t>Identifying the objects of a system.</a:t>
            </a:r>
          </a:p>
          <a:p>
            <a:pPr marL="457200" indent="-457200">
              <a:buFont typeface="+mj-lt"/>
              <a:buAutoNum type="arabicPeriod"/>
            </a:pPr>
            <a:r>
              <a:rPr lang="en-US" dirty="0" smtClean="0"/>
              <a:t>Identify their relationships.</a:t>
            </a:r>
          </a:p>
          <a:p>
            <a:pPr marL="457200" indent="-457200">
              <a:buFont typeface="+mj-lt"/>
              <a:buAutoNum type="arabicPeriod"/>
            </a:pPr>
            <a:r>
              <a:rPr lang="en-US" dirty="0" smtClean="0"/>
              <a:t>Make a design which can be converted to executables using OO languages.</a:t>
            </a:r>
          </a:p>
          <a:p>
            <a:endParaRPr lang="en-US" dirty="0" smtClean="0"/>
          </a:p>
          <a:p>
            <a:r>
              <a:rPr lang="en-US" dirty="0" smtClean="0"/>
              <a:t>	There are three basic steps where the OO concepts are applied and implemented. The steps can be defined as</a:t>
            </a:r>
          </a:p>
          <a:p>
            <a:r>
              <a:rPr lang="en-US" dirty="0" smtClean="0"/>
              <a:t>	</a:t>
            </a:r>
          </a:p>
          <a:p>
            <a:r>
              <a:rPr lang="en-US" dirty="0" smtClean="0"/>
              <a:t>	OO Analysis --&gt; OO Design --&gt; OO implementation using OO languages</a:t>
            </a:r>
            <a:endParaRPr lang="en-US" dirty="0"/>
          </a:p>
        </p:txBody>
      </p:sp>
      <p:sp>
        <p:nvSpPr>
          <p:cNvPr id="3" name="Rectangle 2"/>
          <p:cNvSpPr/>
          <p:nvPr/>
        </p:nvSpPr>
        <p:spPr>
          <a:xfrm>
            <a:off x="228600" y="2819400"/>
            <a:ext cx="7696200" cy="533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0" y="0"/>
            <a:ext cx="9144000" cy="6858000"/>
          </a:xfrm>
        </p:spPr>
        <p:txBody>
          <a:bodyPr>
            <a:noAutofit/>
          </a:bodyPr>
          <a:lstStyle/>
          <a:p>
            <a:r>
              <a:rPr lang="en-US" sz="2000" b="1" u="sng" dirty="0" smtClean="0"/>
              <a:t>UML – UNIFIED MODELING LANGUAGE: </a:t>
            </a:r>
            <a:endParaRPr lang="en-US" sz="2000" u="sng" dirty="0"/>
          </a:p>
          <a:p>
            <a:pPr marL="457200" indent="-457200">
              <a:buFont typeface="+mj-lt"/>
              <a:buAutoNum type="arabicPeriod"/>
            </a:pPr>
            <a:r>
              <a:rPr lang="en-US" sz="2000" dirty="0" smtClean="0"/>
              <a:t>The </a:t>
            </a:r>
            <a:r>
              <a:rPr lang="en-US" sz="2000" dirty="0"/>
              <a:t>Unified Modeling Language is a </a:t>
            </a:r>
            <a:r>
              <a:rPr lang="en-US" sz="2000" b="1" dirty="0"/>
              <a:t>visual language for specifying, constructing and</a:t>
            </a:r>
            <a:r>
              <a:rPr lang="en-US" sz="2000" dirty="0"/>
              <a:t> </a:t>
            </a:r>
            <a:r>
              <a:rPr lang="en-US" sz="2000" b="1" dirty="0"/>
              <a:t>documenting the artifacts of systems</a:t>
            </a:r>
            <a:r>
              <a:rPr lang="en-US" sz="2000" dirty="0" smtClean="0"/>
              <a:t>.</a:t>
            </a:r>
          </a:p>
          <a:p>
            <a:pPr marL="457200" lvl="0" indent="-457200">
              <a:buFont typeface="+mj-lt"/>
              <a:buAutoNum type="arabicPeriod"/>
            </a:pPr>
            <a:r>
              <a:rPr lang="en-US" dirty="0" smtClean="0"/>
              <a:t>The word visual is a key point – the UML is the de facto standard </a:t>
            </a:r>
            <a:r>
              <a:rPr lang="en-US" i="1" dirty="0" smtClean="0"/>
              <a:t>diagramming notation</a:t>
            </a:r>
            <a:r>
              <a:rPr lang="en-US" dirty="0" smtClean="0"/>
              <a:t> for drawing or presenting pictures (with some text) related to software.</a:t>
            </a:r>
          </a:p>
          <a:p>
            <a:endParaRPr lang="en-US" sz="2000" dirty="0"/>
          </a:p>
          <a:p>
            <a:r>
              <a:rPr lang="en-US" sz="2000" dirty="0"/>
              <a:t> </a:t>
            </a:r>
            <a:r>
              <a:rPr lang="en-US" sz="2000" b="1" u="sng" dirty="0" smtClean="0"/>
              <a:t>Three </a:t>
            </a:r>
            <a:r>
              <a:rPr lang="en-US" sz="2000" b="1" u="sng" dirty="0"/>
              <a:t>Ways to Apply </a:t>
            </a:r>
            <a:r>
              <a:rPr lang="en-US" sz="2000" b="1" u="sng" dirty="0" smtClean="0"/>
              <a:t>UML</a:t>
            </a:r>
            <a:endParaRPr lang="en-US" sz="2000" u="sng" dirty="0"/>
          </a:p>
          <a:p>
            <a:r>
              <a:rPr lang="en-US" sz="2000" dirty="0"/>
              <a:t> </a:t>
            </a:r>
            <a:r>
              <a:rPr lang="en-US" sz="2000" dirty="0" smtClean="0"/>
              <a:t>In </a:t>
            </a:r>
            <a:r>
              <a:rPr lang="en-US" sz="2000" dirty="0"/>
              <a:t>three ways people apply UML are introduced</a:t>
            </a:r>
            <a:r>
              <a:rPr lang="en-US" sz="2000" dirty="0" smtClean="0"/>
              <a:t>:</a:t>
            </a:r>
          </a:p>
          <a:p>
            <a:r>
              <a:rPr lang="en-US" sz="2000" b="1" dirty="0"/>
              <a:t>	</a:t>
            </a:r>
            <a:r>
              <a:rPr lang="en-US" sz="2000" b="1" dirty="0" smtClean="0"/>
              <a:t>	</a:t>
            </a:r>
            <a:r>
              <a:rPr lang="en-US" sz="2000" dirty="0" smtClean="0"/>
              <a:t>1.UML </a:t>
            </a:r>
            <a:r>
              <a:rPr lang="en-US" sz="2000" dirty="0"/>
              <a:t>as </a:t>
            </a:r>
            <a:r>
              <a:rPr lang="en-US" sz="2000" dirty="0" smtClean="0"/>
              <a:t>sketch</a:t>
            </a:r>
          </a:p>
          <a:p>
            <a:r>
              <a:rPr lang="en-US" sz="2000" dirty="0" smtClean="0"/>
              <a:t>		2.UML </a:t>
            </a:r>
            <a:r>
              <a:rPr lang="en-US" sz="2000" dirty="0"/>
              <a:t>as </a:t>
            </a:r>
            <a:r>
              <a:rPr lang="en-US" sz="2000" dirty="0" smtClean="0"/>
              <a:t>blueprint</a:t>
            </a:r>
          </a:p>
          <a:p>
            <a:r>
              <a:rPr lang="en-US" sz="2000" dirty="0" smtClean="0"/>
              <a:t>  		3.UML </a:t>
            </a:r>
            <a:r>
              <a:rPr lang="en-US" sz="2000" dirty="0"/>
              <a:t>as programming </a:t>
            </a:r>
            <a:r>
              <a:rPr lang="en-US" sz="2000" dirty="0" smtClean="0"/>
              <a:t>language</a:t>
            </a:r>
          </a:p>
          <a:p>
            <a:pPr lvl="0" hangingPunct="0"/>
            <a:r>
              <a:rPr lang="en-US" sz="2000" b="1" dirty="0" smtClean="0"/>
              <a:t>1.UML </a:t>
            </a:r>
            <a:r>
              <a:rPr lang="en-US" sz="2000" b="1" dirty="0"/>
              <a:t>as sketch </a:t>
            </a:r>
            <a:r>
              <a:rPr lang="en-US" sz="2000" dirty="0"/>
              <a:t>Informal and incomplete diagrams (often hand sketched on</a:t>
            </a:r>
            <a:r>
              <a:rPr lang="en-US" sz="2000" b="1" dirty="0"/>
              <a:t> </a:t>
            </a:r>
            <a:r>
              <a:rPr lang="en-US" sz="2000" dirty="0"/>
              <a:t>whiteboards) created to explore difficult parts of the problem or solution space, exploiting the power of visual languages. </a:t>
            </a:r>
          </a:p>
          <a:p>
            <a:r>
              <a:rPr lang="en-US" sz="2000" baseline="30000" dirty="0"/>
              <a:t> </a:t>
            </a:r>
            <a:r>
              <a:rPr lang="en-US" sz="2000" b="1" dirty="0" smtClean="0"/>
              <a:t>2. UML </a:t>
            </a:r>
            <a:r>
              <a:rPr lang="en-US" sz="2000" b="1" dirty="0"/>
              <a:t>as blueprint </a:t>
            </a:r>
            <a:r>
              <a:rPr lang="en-US" sz="2000" dirty="0"/>
              <a:t>Relatively detailed design diagrams used either for</a:t>
            </a:r>
            <a:r>
              <a:rPr lang="en-US" sz="2000" b="1" dirty="0"/>
              <a:t> </a:t>
            </a:r>
            <a:endParaRPr lang="en-US" sz="2000" dirty="0"/>
          </a:p>
          <a:p>
            <a:r>
              <a:rPr lang="en-US" sz="2000" baseline="30000" dirty="0" smtClean="0"/>
              <a:t>		  </a:t>
            </a:r>
            <a:r>
              <a:rPr lang="en-US" sz="2000" dirty="0" smtClean="0"/>
              <a:t>1.Reverse </a:t>
            </a:r>
            <a:r>
              <a:rPr lang="en-US" sz="2000" dirty="0"/>
              <a:t>engineering to visualize and better understanding existing code in UML diagrams, or for </a:t>
            </a:r>
          </a:p>
          <a:p>
            <a:r>
              <a:rPr lang="en-US" sz="2000" dirty="0"/>
              <a:t> </a:t>
            </a:r>
            <a:r>
              <a:rPr lang="en-US" sz="2000" dirty="0" smtClean="0"/>
              <a:t>		 2. Code </a:t>
            </a:r>
            <a:r>
              <a:rPr lang="en-US" sz="2000" dirty="0"/>
              <a:t>generation (forward engineering). </a:t>
            </a:r>
            <a:r>
              <a:rPr lang="en-US" sz="2000" dirty="0" smtClean="0"/>
              <a:t>– Before programming, some detailed diagrams can provide guidance for code generation, either manually or automatically with a tool.</a:t>
            </a:r>
          </a:p>
          <a:p>
            <a:r>
              <a:rPr lang="en-US" dirty="0"/>
              <a:t> </a:t>
            </a:r>
            <a:endParaRPr lang="en-US" sz="2800" dirty="0"/>
          </a:p>
          <a:p>
            <a:endParaRPr lang="en-US" sz="2000" dirty="0"/>
          </a:p>
          <a:p>
            <a:r>
              <a:rPr lang="en-US" sz="2000" dirty="0"/>
              <a:t> </a:t>
            </a:r>
          </a:p>
          <a:p>
            <a:r>
              <a:rPr lang="en-US" sz="2000" dirty="0"/>
              <a:t> </a:t>
            </a:r>
          </a:p>
          <a:p>
            <a:pPr>
              <a:buNone/>
            </a:pPr>
            <a:endParaRPr lang="en-US" sz="2000" dirty="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6839701</TotalTime>
  <Words>4314</Words>
  <Application>Microsoft Office PowerPoint</Application>
  <PresentationFormat>On-screen Show (4:3)</PresentationFormat>
  <Paragraphs>718</Paragraphs>
  <Slides>53</Slides>
  <Notes>1</Notes>
  <HiddenSlides>0</HiddenSlides>
  <MMClips>0</MMClips>
  <ScaleCrop>false</ScaleCrop>
  <HeadingPairs>
    <vt:vector size="4" baseType="variant">
      <vt:variant>
        <vt:lpstr>Theme</vt:lpstr>
      </vt:variant>
      <vt:variant>
        <vt:i4>1</vt:i4>
      </vt:variant>
      <vt:variant>
        <vt:lpstr>Slide Titles</vt:lpstr>
      </vt:variant>
      <vt:variant>
        <vt:i4>53</vt:i4>
      </vt:variant>
    </vt:vector>
  </HeadingPairs>
  <TitlesOfParts>
    <vt:vector size="54" baseType="lpstr">
      <vt:lpstr>Office Theme</vt:lpstr>
      <vt:lpstr>UNIT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Stefen Raj</dc:creator>
  <cp:lastModifiedBy>Administrator</cp:lastModifiedBy>
  <cp:revision>164</cp:revision>
  <dcterms:created xsi:type="dcterms:W3CDTF">2013-12-02T04:08:08Z</dcterms:created>
  <dcterms:modified xsi:type="dcterms:W3CDTF">2021-08-05T07:24:41Z</dcterms:modified>
</cp:coreProperties>
</file>