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8"/>
  </p:notesMasterIdLst>
  <p:sldIdLst>
    <p:sldId id="258" r:id="rId2"/>
    <p:sldId id="271" r:id="rId3"/>
    <p:sldId id="270" r:id="rId4"/>
    <p:sldId id="274" r:id="rId5"/>
    <p:sldId id="285" r:id="rId6"/>
    <p:sldId id="290" r:id="rId7"/>
    <p:sldId id="291" r:id="rId8"/>
    <p:sldId id="293" r:id="rId9"/>
    <p:sldId id="329" r:id="rId10"/>
    <p:sldId id="294" r:id="rId11"/>
    <p:sldId id="295" r:id="rId12"/>
    <p:sldId id="296" r:id="rId13"/>
    <p:sldId id="298" r:id="rId14"/>
    <p:sldId id="297" r:id="rId15"/>
    <p:sldId id="299" r:id="rId16"/>
    <p:sldId id="300" r:id="rId17"/>
    <p:sldId id="301" r:id="rId18"/>
    <p:sldId id="302" r:id="rId19"/>
    <p:sldId id="304" r:id="rId20"/>
    <p:sldId id="305" r:id="rId21"/>
    <p:sldId id="306" r:id="rId22"/>
    <p:sldId id="307" r:id="rId23"/>
    <p:sldId id="308" r:id="rId24"/>
    <p:sldId id="309" r:id="rId25"/>
    <p:sldId id="310" r:id="rId26"/>
    <p:sldId id="331" r:id="rId27"/>
    <p:sldId id="330" r:id="rId28"/>
    <p:sldId id="311" r:id="rId29"/>
    <p:sldId id="332" r:id="rId30"/>
    <p:sldId id="333" r:id="rId31"/>
    <p:sldId id="334" r:id="rId32"/>
    <p:sldId id="335" r:id="rId33"/>
    <p:sldId id="336" r:id="rId34"/>
    <p:sldId id="338" r:id="rId35"/>
    <p:sldId id="337" r:id="rId36"/>
    <p:sldId id="312" r:id="rId37"/>
    <p:sldId id="313" r:id="rId38"/>
    <p:sldId id="314" r:id="rId39"/>
    <p:sldId id="315" r:id="rId40"/>
    <p:sldId id="316" r:id="rId41"/>
    <p:sldId id="340" r:id="rId42"/>
    <p:sldId id="339" r:id="rId43"/>
    <p:sldId id="317" r:id="rId44"/>
    <p:sldId id="318" r:id="rId45"/>
    <p:sldId id="319" r:id="rId46"/>
    <p:sldId id="320" r:id="rId47"/>
    <p:sldId id="321" r:id="rId48"/>
    <p:sldId id="322" r:id="rId49"/>
    <p:sldId id="323" r:id="rId50"/>
    <p:sldId id="341" r:id="rId51"/>
    <p:sldId id="324" r:id="rId52"/>
    <p:sldId id="325" r:id="rId53"/>
    <p:sldId id="326" r:id="rId54"/>
    <p:sldId id="327" r:id="rId55"/>
    <p:sldId id="328" r:id="rId56"/>
    <p:sldId id="342" r:id="rId57"/>
    <p:sldId id="350" r:id="rId58"/>
    <p:sldId id="343" r:id="rId59"/>
    <p:sldId id="344" r:id="rId60"/>
    <p:sldId id="352" r:id="rId61"/>
    <p:sldId id="345" r:id="rId62"/>
    <p:sldId id="347" r:id="rId63"/>
    <p:sldId id="348" r:id="rId64"/>
    <p:sldId id="349" r:id="rId65"/>
    <p:sldId id="351" r:id="rId66"/>
    <p:sldId id="353" r:id="rId67"/>
    <p:sldId id="354" r:id="rId68"/>
    <p:sldId id="357" r:id="rId69"/>
    <p:sldId id="356" r:id="rId70"/>
    <p:sldId id="359" r:id="rId71"/>
    <p:sldId id="360" r:id="rId72"/>
    <p:sldId id="358" r:id="rId73"/>
    <p:sldId id="364" r:id="rId74"/>
    <p:sldId id="363" r:id="rId75"/>
    <p:sldId id="365" r:id="rId76"/>
    <p:sldId id="368" r:id="rId77"/>
    <p:sldId id="369" r:id="rId78"/>
    <p:sldId id="370" r:id="rId79"/>
    <p:sldId id="371" r:id="rId80"/>
    <p:sldId id="372" r:id="rId81"/>
    <p:sldId id="373" r:id="rId82"/>
    <p:sldId id="374" r:id="rId83"/>
    <p:sldId id="375" r:id="rId84"/>
    <p:sldId id="376" r:id="rId85"/>
    <p:sldId id="377" r:id="rId86"/>
    <p:sldId id="378" r:id="rId87"/>
    <p:sldId id="379" r:id="rId88"/>
    <p:sldId id="380" r:id="rId89"/>
    <p:sldId id="381" r:id="rId90"/>
    <p:sldId id="382" r:id="rId91"/>
    <p:sldId id="383" r:id="rId92"/>
    <p:sldId id="384" r:id="rId93"/>
    <p:sldId id="385" r:id="rId94"/>
    <p:sldId id="386" r:id="rId95"/>
    <p:sldId id="387" r:id="rId96"/>
    <p:sldId id="388" r:id="rId97"/>
    <p:sldId id="389" r:id="rId98"/>
    <p:sldId id="390" r:id="rId99"/>
    <p:sldId id="391" r:id="rId100"/>
    <p:sldId id="392" r:id="rId101"/>
    <p:sldId id="393" r:id="rId102"/>
    <p:sldId id="394" r:id="rId103"/>
    <p:sldId id="395" r:id="rId104"/>
    <p:sldId id="396" r:id="rId105"/>
    <p:sldId id="397" r:id="rId106"/>
    <p:sldId id="398" r:id="rId107"/>
    <p:sldId id="399" r:id="rId108"/>
    <p:sldId id="400" r:id="rId109"/>
    <p:sldId id="401" r:id="rId110"/>
    <p:sldId id="402" r:id="rId111"/>
    <p:sldId id="403" r:id="rId112"/>
    <p:sldId id="404" r:id="rId113"/>
    <p:sldId id="405" r:id="rId114"/>
    <p:sldId id="406" r:id="rId115"/>
    <p:sldId id="407" r:id="rId116"/>
    <p:sldId id="408" r:id="rId117"/>
    <p:sldId id="409" r:id="rId118"/>
    <p:sldId id="410" r:id="rId119"/>
    <p:sldId id="411" r:id="rId120"/>
    <p:sldId id="412" r:id="rId121"/>
    <p:sldId id="413" r:id="rId122"/>
    <p:sldId id="414" r:id="rId123"/>
    <p:sldId id="415" r:id="rId124"/>
    <p:sldId id="416" r:id="rId125"/>
    <p:sldId id="417" r:id="rId126"/>
    <p:sldId id="418" r:id="rId1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FF6FB4-554C-4A9C-AEC3-75152335C2B8}" type="datetimeFigureOut">
              <a:rPr lang="en-US" smtClean="0"/>
              <a:pPr/>
              <a:t>10/9/2021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11CC98-68A3-40E6-BE3C-D93999941002}" type="slidenum">
              <a:rPr lang="en-US" smtClean="0"/>
              <a:pPr/>
              <a:t>‹#›</a:t>
            </a:fld>
            <a:endParaRPr lang="en-US"/>
          </a:p>
        </p:txBody>
      </p:sp>
    </p:spTree>
    <p:extLst>
      <p:ext uri="{BB962C8B-B14F-4D97-AF65-F5344CB8AC3E}">
        <p14:creationId xmlns="" xmlns:p14="http://schemas.microsoft.com/office/powerpoint/2010/main" val="3748263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FEBD4D-1855-462D-B148-45019717964B}" type="slidenum">
              <a:rPr lang="en-US" smtClean="0"/>
              <a:pPr/>
              <a:t>91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lvl1pPr>
              <a:buNone/>
              <a:defRPr/>
            </a:lvl1pPr>
            <a:lvl2pPr>
              <a:buNone/>
              <a:defRPr/>
            </a:lvl2pPr>
            <a:lvl3pPr>
              <a:buNone/>
              <a:defRPr/>
            </a:lvl3pPr>
            <a:lvl4pPr>
              <a:buNone/>
              <a:defRPr/>
            </a:lvl4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lvl1pPr>
              <a:buNone/>
              <a:defRPr sz="2000"/>
            </a:lvl1pPr>
            <a:lvl2pPr>
              <a:buNone/>
              <a:defRPr sz="2000"/>
            </a:lvl2pPr>
            <a:lvl3pPr>
              <a:buNone/>
              <a:defRPr sz="2000"/>
            </a:lvl3pPr>
            <a:lvl4pPr>
              <a:buNone/>
              <a:defRPr sz="2000"/>
            </a:lvl4pPr>
            <a:lvl5pPr>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lvl1pPr>
              <a:buNone/>
              <a:defRPr sz="2000"/>
            </a:lvl1pPr>
            <a:lvl2pPr>
              <a:buNone/>
              <a:defRPr sz="2000"/>
            </a:lvl2pPr>
            <a:lvl3pPr>
              <a:buNone/>
              <a:defRPr sz="2000"/>
            </a:lvl3pPr>
            <a:lvl4pPr>
              <a:buNone/>
              <a:defRPr sz="2000"/>
            </a:lvl4pPr>
            <a:lvl5pPr>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lvl1pPr>
              <a:buNone/>
              <a:defRPr sz="2000"/>
            </a:lvl1pPr>
            <a:lvl2pPr>
              <a:buNone/>
              <a:defRPr sz="2000"/>
            </a:lvl2pPr>
            <a:lvl3pPr>
              <a:buNone/>
              <a:defRPr sz="2000"/>
            </a:lvl3pPr>
            <a:lvl4pPr>
              <a:buNone/>
              <a:defRPr sz="2000"/>
            </a:lvl4pPr>
            <a:lvl5pPr>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B1181-B8D5-44BF-8828-946D65FECA2C}"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809C97-53E1-46D2-A7AC-975272FD490E}"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lvl1pPr>
              <a:buNone/>
              <a:defRPr sz="2000">
                <a:latin typeface="Times New Roman" pitchFamily="18" charset="0"/>
                <a:cs typeface="Times New Roman" pitchFamily="18" charset="0"/>
              </a:defRPr>
            </a:lvl1pPr>
            <a:lvl2pPr>
              <a:buNone/>
              <a:defRPr sz="2000">
                <a:latin typeface="Times New Roman" pitchFamily="18" charset="0"/>
                <a:cs typeface="Times New Roman" pitchFamily="18" charset="0"/>
              </a:defRPr>
            </a:lvl2pPr>
            <a:lvl3pPr>
              <a:buNone/>
              <a:defRPr sz="2000">
                <a:latin typeface="Times New Roman" pitchFamily="18" charset="0"/>
                <a:cs typeface="Times New Roman" pitchFamily="18" charset="0"/>
              </a:defRPr>
            </a:lvl3pPr>
            <a:lvl4pPr>
              <a:buNone/>
              <a:defRPr sz="2000">
                <a:latin typeface="Times New Roman" pitchFamily="18" charset="0"/>
                <a:cs typeface="Times New Roman" pitchFamily="18" charset="0"/>
              </a:defRPr>
            </a:lvl4pPr>
            <a:lvl5pPr>
              <a:buNone/>
              <a:defRPr sz="2000">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8DE311-D8A6-4E80-91F4-D2E72041FB32}" type="datetimeFigureOut">
              <a:rPr lang="en-US" smtClean="0"/>
              <a:pPr/>
              <a:t>10/9/2021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DE311-D8A6-4E80-91F4-D2E72041FB32}" type="datetimeFigureOut">
              <a:rPr lang="en-US" smtClean="0"/>
              <a:pPr/>
              <a:t>10/9/2021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DE311-D8A6-4E80-91F4-D2E72041FB32}" type="datetimeFigureOut">
              <a:rPr lang="en-US" smtClean="0"/>
              <a:pPr/>
              <a:t>10/9/2021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DE311-D8A6-4E80-91F4-D2E72041FB32}" type="datetimeFigureOut">
              <a:rPr lang="en-US" smtClean="0"/>
              <a:pPr/>
              <a:t>10/9/2021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DE311-D8A6-4E80-91F4-D2E72041FB32}" type="datetimeFigureOut">
              <a:rPr lang="en-US" smtClean="0"/>
              <a:pPr/>
              <a:t>10/9/2021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DE311-D8A6-4E80-91F4-D2E72041FB32}" type="datetimeFigureOut">
              <a:rPr lang="en-US" smtClean="0"/>
              <a:pPr/>
              <a:t>10/9/2021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DE311-D8A6-4E80-91F4-D2E72041FB32}" type="datetimeFigureOut">
              <a:rPr lang="en-US" smtClean="0"/>
              <a:pPr/>
              <a:t>10/9/2021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DE311-D8A6-4E80-91F4-D2E72041FB32}" type="datetimeFigureOut">
              <a:rPr lang="en-US" smtClean="0"/>
              <a:pPr/>
              <a:t>10/9/2021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A05CB-EDB5-4F6A-BE99-8B7CF105F2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1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1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1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1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1143000"/>
          </a:xfrm>
        </p:spPr>
        <p:txBody>
          <a:bodyPr>
            <a:normAutofit/>
          </a:bodyPr>
          <a:lstStyle/>
          <a:p>
            <a:r>
              <a:rPr lang="en-US" sz="4000" b="1" dirty="0" smtClean="0">
                <a:latin typeface="Arial" pitchFamily="34" charset="0"/>
                <a:cs typeface="Arial" pitchFamily="34" charset="0"/>
              </a:rPr>
              <a:t>   UNIT III </a:t>
            </a:r>
            <a:r>
              <a:rPr lang="en-US" sz="4000" b="1" dirty="0">
                <a:latin typeface="Arial" pitchFamily="34" charset="0"/>
                <a:cs typeface="Arial" pitchFamily="34" charset="0"/>
              </a:rPr>
              <a:t>	</a:t>
            </a:r>
            <a:r>
              <a:rPr lang="en-US" sz="4000" dirty="0">
                <a:latin typeface="Arial" pitchFamily="34" charset="0"/>
                <a:cs typeface="Arial" pitchFamily="34" charset="0"/>
              </a:rPr>
              <a:t>	</a:t>
            </a:r>
          </a:p>
        </p:txBody>
      </p:sp>
      <p:sp>
        <p:nvSpPr>
          <p:cNvPr id="3" name="Content Placeholder 2"/>
          <p:cNvSpPr>
            <a:spLocks noGrp="1"/>
          </p:cNvSpPr>
          <p:nvPr>
            <p:ph idx="1"/>
          </p:nvPr>
        </p:nvSpPr>
        <p:spPr/>
        <p:txBody>
          <a:bodyPr>
            <a:normAutofit/>
          </a:bodyPr>
          <a:lstStyle/>
          <a:p>
            <a:pPr>
              <a:buNone/>
            </a:pPr>
            <a:endParaRPr lang="en-US" sz="2800" dirty="0" smtClean="0">
              <a:latin typeface="Times New Roman" pitchFamily="18" charset="0"/>
              <a:cs typeface="Times New Roman" pitchFamily="18" charset="0"/>
            </a:endParaRPr>
          </a:p>
          <a:p>
            <a:pPr>
              <a:buNone/>
            </a:pPr>
            <a:endParaRPr lang="en-US" sz="2800" dirty="0" smtClean="0"/>
          </a:p>
          <a:p>
            <a:pPr>
              <a:buNone/>
            </a:pPr>
            <a:endParaRPr lang="en-US" sz="2800" dirty="0" smtClean="0">
              <a:latin typeface="Times New Roman" pitchFamily="18" charset="0"/>
              <a:cs typeface="Times New Roman" pitchFamily="18" charset="0"/>
            </a:endParaRPr>
          </a:p>
          <a:p>
            <a:pPr algn="just">
              <a:buNone/>
            </a:pPr>
            <a:r>
              <a:rPr lang="en-US" sz="2800" dirty="0" smtClean="0">
                <a:latin typeface="Times New Roman" pitchFamily="18" charset="0"/>
                <a:cs typeface="Times New Roman" pitchFamily="18" charset="0"/>
              </a:rPr>
              <a:t>System sequence diagrams - Relationship between sequence diagrams and use cases - Logical architecture and UML package diagram - Logical architecture refinement - UML class diagrams - UML interaction diagrams. </a:t>
            </a:r>
            <a:r>
              <a:rPr lang="en-US" sz="2800" dirty="0" smtClean="0"/>
              <a:t>Finding conceptual classes and description classes – Associations – Attributes – Domain model refinement – Finding conceptual class Hierarchies - Aggregation and Composition.</a:t>
            </a:r>
            <a:endParaRPr lang="en-US" sz="2800" dirty="0" smtClean="0">
              <a:latin typeface="Times New Roman" pitchFamily="18" charset="0"/>
              <a:cs typeface="Times New Roman" pitchFamily="18" charset="0"/>
            </a:endParaRPr>
          </a:p>
          <a:p>
            <a:pPr>
              <a:buNone/>
            </a:pPr>
            <a:endParaRPr lang="en-US" sz="28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9372600" cy="533400"/>
          </a:xfrm>
        </p:spPr>
        <p:txBody>
          <a:bodyPr>
            <a:noAutofit/>
          </a:bodyPr>
          <a:lstStyle/>
          <a:p>
            <a:pPr algn="l"/>
            <a:r>
              <a:rPr lang="en-US" sz="2200" b="1" dirty="0" smtClean="0">
                <a:latin typeface="Arial" pitchFamily="34" charset="0"/>
                <a:cs typeface="Arial" pitchFamily="34" charset="0"/>
              </a:rPr>
              <a:t>HOW TO MODEL SSDS INVOLVING OTHER EXTERNAL SYSTEMS?</a:t>
            </a:r>
            <a:br>
              <a:rPr lang="en-US" sz="2200" b="1" dirty="0" smtClean="0">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endParaRPr lang="en-US" sz="2200" b="1" dirty="0">
              <a:latin typeface="Arial" pitchFamily="34" charset="0"/>
              <a:cs typeface="Arial" pitchFamily="34" charset="0"/>
            </a:endParaRPr>
          </a:p>
        </p:txBody>
      </p:sp>
      <p:sp>
        <p:nvSpPr>
          <p:cNvPr id="3" name="Content Placeholder 2"/>
          <p:cNvSpPr>
            <a:spLocks noGrp="1"/>
          </p:cNvSpPr>
          <p:nvPr>
            <p:ph idx="1"/>
          </p:nvPr>
        </p:nvSpPr>
        <p:spPr>
          <a:xfrm>
            <a:off x="381000" y="1447800"/>
            <a:ext cx="8382000" cy="4419600"/>
          </a:xfrm>
        </p:spPr>
        <p:txBody>
          <a:bodyPr>
            <a:normAutofit/>
          </a:bodyPr>
          <a:lstStyle/>
          <a:p>
            <a:pPr marL="457200" lvl="0" indent="-457200">
              <a:buFont typeface="+mj-lt"/>
              <a:buAutoNum type="arabicPeriod"/>
            </a:pPr>
            <a:r>
              <a:rPr lang="en-US" sz="2000" dirty="0" smtClean="0">
                <a:latin typeface="Times New Roman" pitchFamily="18" charset="0"/>
                <a:cs typeface="Times New Roman" pitchFamily="18" charset="0"/>
              </a:rPr>
              <a:t>SSDs can also be used to illustrate collaborations between systems, such as between the </a:t>
            </a:r>
            <a:r>
              <a:rPr lang="en-US" sz="2000" dirty="0" err="1" smtClean="0">
                <a:latin typeface="Times New Roman" pitchFamily="18" charset="0"/>
                <a:cs typeface="Times New Roman" pitchFamily="18" charset="0"/>
              </a:rPr>
              <a:t>NextGen</a:t>
            </a:r>
            <a:r>
              <a:rPr lang="en-US" sz="2000" dirty="0" smtClean="0">
                <a:latin typeface="Times New Roman" pitchFamily="18" charset="0"/>
                <a:cs typeface="Times New Roman" pitchFamily="18" charset="0"/>
              </a:rPr>
              <a:t> POS and the external credit payment authorizer..</a:t>
            </a:r>
          </a:p>
          <a:p>
            <a:pPr marL="457200" lvl="0" indent="-457200">
              <a:buFont typeface="+mj-lt"/>
              <a:buAutoNum type="arabicPeriod"/>
            </a:pPr>
            <a:r>
              <a:rPr lang="en-US" sz="2000" dirty="0" smtClean="0">
                <a:latin typeface="Times New Roman" pitchFamily="18" charset="0"/>
                <a:cs typeface="Times New Roman" pitchFamily="18" charset="0"/>
              </a:rPr>
              <a:t>However, this is deferred until a later iteration in the case study, since this iteration does not include remote systems collaboration.</a:t>
            </a:r>
          </a:p>
          <a:p>
            <a:pPr marL="45720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5867400"/>
          </a:xfrm>
        </p:spPr>
        <p:txBody>
          <a:bodyPr>
            <a:noAutofit/>
          </a:bodyPr>
          <a:lstStyle/>
          <a:p>
            <a:pPr>
              <a:buNone/>
            </a:pPr>
            <a:r>
              <a:rPr lang="en-US" sz="2000" b="1" dirty="0" smtClean="0">
                <a:cs typeface="Times New Roman" pitchFamily="18" charset="0"/>
              </a:rPr>
              <a:t>Generalization and Class Sets: </a:t>
            </a:r>
            <a:endParaRPr lang="en-US" sz="2000" dirty="0" smtClean="0">
              <a:cs typeface="Times New Roman" pitchFamily="18" charset="0"/>
            </a:endParaRPr>
          </a:p>
          <a:p>
            <a:pPr marL="457200" lvl="0" indent="-457200">
              <a:buFont typeface="+mj-lt"/>
              <a:buAutoNum type="arabicPeriod"/>
            </a:pPr>
            <a:r>
              <a:rPr lang="en-US" sz="2000" dirty="0" smtClean="0">
                <a:cs typeface="Times New Roman" pitchFamily="18" charset="0"/>
              </a:rPr>
              <a:t>Conceptual subclasses and </a:t>
            </a:r>
            <a:r>
              <a:rPr lang="en-US" sz="2000" dirty="0" err="1" smtClean="0">
                <a:cs typeface="Times New Roman" pitchFamily="18" charset="0"/>
              </a:rPr>
              <a:t>superclasses</a:t>
            </a:r>
            <a:r>
              <a:rPr lang="en-US" sz="2000" dirty="0" smtClean="0">
                <a:cs typeface="Times New Roman" pitchFamily="18" charset="0"/>
              </a:rPr>
              <a:t> are related in terms of set membership. </a:t>
            </a:r>
          </a:p>
          <a:p>
            <a:pPr marL="457200" lvl="0" indent="-457200">
              <a:buFont typeface="+mj-lt"/>
              <a:buAutoNum type="arabicPeriod"/>
            </a:pPr>
            <a:r>
              <a:rPr lang="en-US" sz="2000" b="1" dirty="0" smtClean="0">
                <a:cs typeface="Times New Roman" pitchFamily="18" charset="0"/>
              </a:rPr>
              <a:t>Definition:</a:t>
            </a:r>
            <a:r>
              <a:rPr lang="en-US" sz="2000" dirty="0" smtClean="0">
                <a:cs typeface="Times New Roman" pitchFamily="18" charset="0"/>
              </a:rPr>
              <a:t> All members of a conceptual subclass set are members of their </a:t>
            </a:r>
            <a:r>
              <a:rPr lang="en-US" sz="2000" dirty="0" err="1" smtClean="0">
                <a:cs typeface="Times New Roman" pitchFamily="18" charset="0"/>
              </a:rPr>
              <a:t>superclass</a:t>
            </a:r>
            <a:r>
              <a:rPr lang="en-US" sz="2000" dirty="0" smtClean="0">
                <a:cs typeface="Times New Roman" pitchFamily="18" charset="0"/>
              </a:rPr>
              <a:t> set. </a:t>
            </a:r>
          </a:p>
          <a:p>
            <a:pPr marL="457200" lvl="0" indent="-457200">
              <a:buFont typeface="+mj-lt"/>
              <a:buAutoNum type="arabicPeriod"/>
            </a:pPr>
            <a:r>
              <a:rPr lang="en-US" sz="2000" dirty="0" smtClean="0">
                <a:cs typeface="Times New Roman" pitchFamily="18" charset="0"/>
              </a:rPr>
              <a:t>For example, in terms of set membership, all instances of the set </a:t>
            </a:r>
            <a:r>
              <a:rPr lang="en-US" sz="2000" i="1" dirty="0" err="1" smtClean="0">
                <a:cs typeface="Times New Roman" pitchFamily="18" charset="0"/>
              </a:rPr>
              <a:t>CreditPayment</a:t>
            </a:r>
            <a:r>
              <a:rPr lang="en-US" sz="2000" dirty="0" smtClean="0">
                <a:cs typeface="Times New Roman" pitchFamily="18" charset="0"/>
              </a:rPr>
              <a:t> are also members of the set </a:t>
            </a:r>
            <a:r>
              <a:rPr lang="en-US" sz="2000" i="1" dirty="0" smtClean="0">
                <a:cs typeface="Times New Roman" pitchFamily="18" charset="0"/>
              </a:rPr>
              <a:t>Payment</a:t>
            </a:r>
            <a:r>
              <a:rPr lang="en-US" sz="2000" dirty="0" smtClean="0">
                <a:cs typeface="Times New Roman" pitchFamily="18" charset="0"/>
              </a:rPr>
              <a:t>.</a:t>
            </a:r>
          </a:p>
          <a:p>
            <a:pPr marL="457200" lvl="0" indent="-457200">
              <a:buFont typeface="+mj-lt"/>
              <a:buAutoNum type="arabicPeriod"/>
            </a:pPr>
            <a:r>
              <a:rPr lang="en-US" sz="2000" dirty="0" smtClean="0">
                <a:cs typeface="Times New Roman" pitchFamily="18" charset="0"/>
              </a:rPr>
              <a:t>In a Venn diagram, this is shown as in Figure .</a:t>
            </a:r>
          </a:p>
          <a:p>
            <a:pPr lvl="0">
              <a:buNone/>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1026" name="Oval 2"/>
          <p:cNvSpPr>
            <a:spLocks noChangeArrowheads="1"/>
          </p:cNvSpPr>
          <p:nvPr/>
        </p:nvSpPr>
        <p:spPr bwMode="auto">
          <a:xfrm>
            <a:off x="381000" y="3733800"/>
            <a:ext cx="8229600" cy="22860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Arial" pitchFamily="34" charset="0"/>
              </a:rPr>
              <a:t>Payment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Oval 3"/>
          <p:cNvSpPr>
            <a:spLocks noChangeArrowheads="1"/>
          </p:cNvSpPr>
          <p:nvPr/>
        </p:nvSpPr>
        <p:spPr bwMode="auto">
          <a:xfrm>
            <a:off x="609600" y="4800600"/>
            <a:ext cx="2438400" cy="5334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Arial" pitchFamily="34" charset="0"/>
              </a:rPr>
              <a:t>Cash Payment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Oval 4"/>
          <p:cNvSpPr>
            <a:spLocks noChangeArrowheads="1"/>
          </p:cNvSpPr>
          <p:nvPr/>
        </p:nvSpPr>
        <p:spPr bwMode="auto">
          <a:xfrm>
            <a:off x="3124200" y="4800600"/>
            <a:ext cx="2590800" cy="5334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Arial" pitchFamily="34" charset="0"/>
              </a:rPr>
              <a:t>Credit Payment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Oval 5"/>
          <p:cNvSpPr>
            <a:spLocks noChangeArrowheads="1"/>
          </p:cNvSpPr>
          <p:nvPr/>
        </p:nvSpPr>
        <p:spPr bwMode="auto">
          <a:xfrm>
            <a:off x="5791200" y="4724400"/>
            <a:ext cx="2667000" cy="5334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Arial" pitchFamily="34" charset="0"/>
              </a:rPr>
              <a:t>Check Payment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a:off x="1447800" y="6324600"/>
            <a:ext cx="5791200" cy="646331"/>
          </a:xfrm>
          <a:prstGeom prst="rect">
            <a:avLst/>
          </a:prstGeom>
          <a:noFill/>
        </p:spPr>
        <p:txBody>
          <a:bodyPr wrap="square" rtlCol="0">
            <a:spAutoFit/>
          </a:bodyPr>
          <a:lstStyle/>
          <a:p>
            <a:r>
              <a:rPr lang="en-US" dirty="0" smtClean="0">
                <a:latin typeface="Times New Roman" pitchFamily="18" charset="0"/>
                <a:cs typeface="Times New Roman" pitchFamily="18" charset="0"/>
              </a:rPr>
              <a:t>               Fig. Venn diagram of set relationships.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6"/>
                                        </p:tgtEl>
                                        <p:attrNameLst>
                                          <p:attrName>style.visibility</p:attrName>
                                        </p:attrNameLst>
                                      </p:cBhvr>
                                      <p:to>
                                        <p:strVal val="visible"/>
                                      </p:to>
                                    </p:set>
                                    <p:anim calcmode="lin" valueType="num">
                                      <p:cBhvr additive="base">
                                        <p:cTn id="37" dur="500" fill="hold"/>
                                        <p:tgtEl>
                                          <p:spTgt spid="1026"/>
                                        </p:tgtEl>
                                        <p:attrNameLst>
                                          <p:attrName>ppt_x</p:attrName>
                                        </p:attrNameLst>
                                      </p:cBhvr>
                                      <p:tavLst>
                                        <p:tav tm="0">
                                          <p:val>
                                            <p:strVal val="0-#ppt_w/2"/>
                                          </p:val>
                                        </p:tav>
                                        <p:tav tm="100000">
                                          <p:val>
                                            <p:strVal val="#ppt_x"/>
                                          </p:val>
                                        </p:tav>
                                      </p:tavLst>
                                    </p:anim>
                                    <p:anim calcmode="lin" valueType="num">
                                      <p:cBhvr additive="base">
                                        <p:cTn id="38"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7"/>
                                        </p:tgtEl>
                                        <p:attrNameLst>
                                          <p:attrName>style.visibility</p:attrName>
                                        </p:attrNameLst>
                                      </p:cBhvr>
                                      <p:to>
                                        <p:strVal val="visible"/>
                                      </p:to>
                                    </p:set>
                                    <p:anim calcmode="lin" valueType="num">
                                      <p:cBhvr additive="base">
                                        <p:cTn id="43" dur="500" fill="hold"/>
                                        <p:tgtEl>
                                          <p:spTgt spid="1027"/>
                                        </p:tgtEl>
                                        <p:attrNameLst>
                                          <p:attrName>ppt_x</p:attrName>
                                        </p:attrNameLst>
                                      </p:cBhvr>
                                      <p:tavLst>
                                        <p:tav tm="0">
                                          <p:val>
                                            <p:strVal val="0-#ppt_w/2"/>
                                          </p:val>
                                        </p:tav>
                                        <p:tav tm="100000">
                                          <p:val>
                                            <p:strVal val="#ppt_x"/>
                                          </p:val>
                                        </p:tav>
                                      </p:tavLst>
                                    </p:anim>
                                    <p:anim calcmode="lin" valueType="num">
                                      <p:cBhvr additive="base">
                                        <p:cTn id="44" dur="500" fill="hold"/>
                                        <p:tgtEl>
                                          <p:spTgt spid="102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8"/>
                                        </p:tgtEl>
                                        <p:attrNameLst>
                                          <p:attrName>style.visibility</p:attrName>
                                        </p:attrNameLst>
                                      </p:cBhvr>
                                      <p:to>
                                        <p:strVal val="visible"/>
                                      </p:to>
                                    </p:set>
                                    <p:anim calcmode="lin" valueType="num">
                                      <p:cBhvr additive="base">
                                        <p:cTn id="49" dur="500" fill="hold"/>
                                        <p:tgtEl>
                                          <p:spTgt spid="1028"/>
                                        </p:tgtEl>
                                        <p:attrNameLst>
                                          <p:attrName>ppt_x</p:attrName>
                                        </p:attrNameLst>
                                      </p:cBhvr>
                                      <p:tavLst>
                                        <p:tav tm="0">
                                          <p:val>
                                            <p:strVal val="0-#ppt_w/2"/>
                                          </p:val>
                                        </p:tav>
                                        <p:tav tm="100000">
                                          <p:val>
                                            <p:strVal val="#ppt_x"/>
                                          </p:val>
                                        </p:tav>
                                      </p:tavLst>
                                    </p:anim>
                                    <p:anim calcmode="lin" valueType="num">
                                      <p:cBhvr additive="base">
                                        <p:cTn id="50"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9"/>
                                        </p:tgtEl>
                                        <p:attrNameLst>
                                          <p:attrName>style.visibility</p:attrName>
                                        </p:attrNameLst>
                                      </p:cBhvr>
                                      <p:to>
                                        <p:strVal val="visible"/>
                                      </p:to>
                                    </p:set>
                                    <p:anim calcmode="lin" valueType="num">
                                      <p:cBhvr additive="base">
                                        <p:cTn id="55" dur="500" fill="hold"/>
                                        <p:tgtEl>
                                          <p:spTgt spid="1029"/>
                                        </p:tgtEl>
                                        <p:attrNameLst>
                                          <p:attrName>ppt_x</p:attrName>
                                        </p:attrNameLst>
                                      </p:cBhvr>
                                      <p:tavLst>
                                        <p:tav tm="0">
                                          <p:val>
                                            <p:strVal val="0-#ppt_w/2"/>
                                          </p:val>
                                        </p:tav>
                                        <p:tav tm="100000">
                                          <p:val>
                                            <p:strVal val="#ppt_x"/>
                                          </p:val>
                                        </p:tav>
                                      </p:tavLst>
                                    </p:anim>
                                    <p:anim calcmode="lin" valueType="num">
                                      <p:cBhvr additive="base">
                                        <p:cTn id="56" dur="500" fill="hold"/>
                                        <p:tgtEl>
                                          <p:spTgt spid="10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nimBg="1"/>
      <p:bldP spid="1027" grpId="0" animBg="1"/>
      <p:bldP spid="1028" grpId="0" animBg="1"/>
      <p:bldP spid="1029"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6553200"/>
          </a:xfrm>
        </p:spPr>
        <p:txBody>
          <a:bodyPr>
            <a:normAutofit fontScale="92500"/>
          </a:bodyPr>
          <a:lstStyle/>
          <a:p>
            <a:pPr>
              <a:buNone/>
            </a:pPr>
            <a:r>
              <a:rPr lang="en-US" sz="2000" b="1" dirty="0" smtClean="0">
                <a:cs typeface="Times New Roman" pitchFamily="18" charset="0"/>
              </a:rPr>
              <a:t>Conceptual Subclass Definition Conformance:</a:t>
            </a:r>
          </a:p>
          <a:p>
            <a:pPr marL="457200" lvl="0" indent="-457200">
              <a:buFont typeface="+mj-lt"/>
              <a:buAutoNum type="arabicPeriod"/>
            </a:pPr>
            <a:r>
              <a:rPr lang="en-US" sz="2000" dirty="0" smtClean="0">
                <a:cs typeface="Times New Roman" pitchFamily="18" charset="0"/>
              </a:rPr>
              <a:t>When a class hierarchy is created, statements about </a:t>
            </a:r>
            <a:r>
              <a:rPr lang="en-US" sz="2000" dirty="0" err="1" smtClean="0">
                <a:cs typeface="Times New Roman" pitchFamily="18" charset="0"/>
              </a:rPr>
              <a:t>superclasses</a:t>
            </a:r>
            <a:r>
              <a:rPr lang="en-US" sz="2000" dirty="0" smtClean="0">
                <a:cs typeface="Times New Roman" pitchFamily="18" charset="0"/>
              </a:rPr>
              <a:t> that apply to subclasses are made. </a:t>
            </a:r>
          </a:p>
          <a:p>
            <a:pPr marL="457200" lvl="0" indent="-457200">
              <a:buFont typeface="+mj-lt"/>
              <a:buAutoNum type="arabicPeriod"/>
            </a:pPr>
            <a:r>
              <a:rPr lang="en-US" sz="2000" dirty="0" smtClean="0">
                <a:cs typeface="Times New Roman" pitchFamily="18" charset="0"/>
              </a:rPr>
              <a:t>For example, Figure 1.16 states that all </a:t>
            </a:r>
            <a:r>
              <a:rPr lang="en-US" sz="2000" i="1" dirty="0" smtClean="0">
                <a:cs typeface="Times New Roman" pitchFamily="18" charset="0"/>
              </a:rPr>
              <a:t>Payments</a:t>
            </a:r>
            <a:r>
              <a:rPr lang="en-US" sz="2000" dirty="0" smtClean="0">
                <a:cs typeface="Times New Roman" pitchFamily="18" charset="0"/>
              </a:rPr>
              <a:t> have an </a:t>
            </a:r>
            <a:r>
              <a:rPr lang="en-US" sz="2000" i="1" dirty="0" smtClean="0">
                <a:cs typeface="Times New Roman" pitchFamily="18" charset="0"/>
              </a:rPr>
              <a:t>amount</a:t>
            </a:r>
            <a:r>
              <a:rPr lang="en-US" sz="2000" dirty="0" smtClean="0">
                <a:cs typeface="Times New Roman" pitchFamily="18" charset="0"/>
              </a:rPr>
              <a:t> and are associated with a </a:t>
            </a:r>
            <a:r>
              <a:rPr lang="en-US" sz="2000" i="1" dirty="0" smtClean="0">
                <a:cs typeface="Times New Roman" pitchFamily="18" charset="0"/>
              </a:rPr>
              <a:t>Sale</a:t>
            </a:r>
            <a:r>
              <a:rPr lang="en-US" sz="2000" dirty="0" smtClean="0">
                <a:cs typeface="Times New Roman" pitchFamily="18" charset="0"/>
              </a:rPr>
              <a:t>.</a:t>
            </a:r>
            <a:r>
              <a:rPr lang="en-US" sz="2000" b="1" dirty="0" smtClean="0">
                <a:cs typeface="Times New Roman" pitchFamily="18" charset="0"/>
              </a:rPr>
              <a:t>  </a:t>
            </a:r>
          </a:p>
          <a:p>
            <a:pPr marL="457200" indent="-457200" algn="ctr">
              <a:buNone/>
            </a:pPr>
            <a:r>
              <a:rPr lang="en-US" sz="2000" dirty="0" smtClean="0">
                <a:latin typeface="Times New Roman" pitchFamily="18" charset="0"/>
                <a:cs typeface="Times New Roman" pitchFamily="18" charset="0"/>
              </a:rPr>
              <a:t>Figure 1.16 Subclass conformance</a:t>
            </a:r>
            <a:r>
              <a:rPr lang="en-US" sz="2000" b="1" dirty="0" smtClean="0">
                <a:latin typeface="Times New Roman" pitchFamily="18" charset="0"/>
                <a:cs typeface="Times New Roman" pitchFamily="18" charset="0"/>
              </a:rPr>
              <a:t>.</a:t>
            </a:r>
          </a:p>
          <a:p>
            <a:pPr marL="457200" indent="-457200">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Pays –for</a:t>
            </a:r>
          </a:p>
          <a:p>
            <a:pPr marL="457200" indent="-457200">
              <a:buNone/>
            </a:pPr>
            <a:r>
              <a:rPr lang="en-US" sz="2000" dirty="0" smtClean="0">
                <a:latin typeface="Times New Roman" pitchFamily="18" charset="0"/>
                <a:cs typeface="Times New Roman" pitchFamily="18" charset="0"/>
              </a:rPr>
              <a:t>                                                                                  1                1</a:t>
            </a:r>
          </a:p>
          <a:p>
            <a:pPr marL="457200" indent="-457200" algn="ctr">
              <a:buNone/>
            </a:pPr>
            <a:endParaRPr lang="en-US" sz="2000" b="1" dirty="0" smtClean="0">
              <a:latin typeface="Times New Roman" pitchFamily="18" charset="0"/>
              <a:cs typeface="Times New Roman" pitchFamily="18" charset="0"/>
            </a:endParaRPr>
          </a:p>
          <a:p>
            <a:pPr marL="457200" indent="-457200" algn="ctr">
              <a:buNone/>
            </a:pPr>
            <a:endParaRPr lang="en-US" sz="2000" b="1" dirty="0" smtClean="0">
              <a:latin typeface="Times New Roman" pitchFamily="18" charset="0"/>
              <a:cs typeface="Times New Roman" pitchFamily="18" charset="0"/>
            </a:endParaRPr>
          </a:p>
          <a:p>
            <a:pPr marL="457200" indent="-457200" algn="ctr">
              <a:buNone/>
            </a:pPr>
            <a:endParaRPr lang="en-US" sz="2000" b="1" dirty="0" smtClean="0">
              <a:latin typeface="Times New Roman" pitchFamily="18" charset="0"/>
              <a:cs typeface="Times New Roman" pitchFamily="18" charset="0"/>
            </a:endParaRPr>
          </a:p>
          <a:p>
            <a:pPr marL="457200" indent="-457200" algn="ctr">
              <a:buNone/>
            </a:pPr>
            <a:endParaRPr lang="en-US" sz="2000" b="1" dirty="0" smtClean="0">
              <a:latin typeface="Times New Roman" pitchFamily="18" charset="0"/>
              <a:cs typeface="Times New Roman" pitchFamily="18" charset="0"/>
            </a:endParaRPr>
          </a:p>
          <a:p>
            <a:pPr marL="457200" lvl="0" indent="-457200">
              <a:buFont typeface="+mj-lt"/>
              <a:buAutoNum type="arabicPeriod" startAt="3"/>
            </a:pPr>
            <a:endParaRPr lang="en-US" sz="2000" dirty="0" smtClean="0">
              <a:cs typeface="Times New Roman" pitchFamily="18" charset="0"/>
            </a:endParaRPr>
          </a:p>
          <a:p>
            <a:pPr marL="457200" lvl="0" indent="-457200">
              <a:buFont typeface="+mj-lt"/>
              <a:buAutoNum type="arabicPeriod" startAt="3"/>
            </a:pPr>
            <a:r>
              <a:rPr lang="en-US" sz="2000" dirty="0" smtClean="0">
                <a:cs typeface="Times New Roman" pitchFamily="18" charset="0"/>
              </a:rPr>
              <a:t>All </a:t>
            </a:r>
            <a:r>
              <a:rPr lang="en-US" sz="2000" i="1" dirty="0" smtClean="0">
                <a:cs typeface="Times New Roman" pitchFamily="18" charset="0"/>
              </a:rPr>
              <a:t>Payment</a:t>
            </a:r>
            <a:r>
              <a:rPr lang="en-US" sz="2000" dirty="0" smtClean="0">
                <a:cs typeface="Times New Roman" pitchFamily="18" charset="0"/>
              </a:rPr>
              <a:t> subclasses must conform to having an </a:t>
            </a:r>
            <a:r>
              <a:rPr lang="en-US" sz="2000" i="1" dirty="0" smtClean="0">
                <a:cs typeface="Times New Roman" pitchFamily="18" charset="0"/>
              </a:rPr>
              <a:t>amount</a:t>
            </a:r>
            <a:r>
              <a:rPr lang="en-US" sz="2000" dirty="0" smtClean="0">
                <a:cs typeface="Times New Roman" pitchFamily="18" charset="0"/>
              </a:rPr>
              <a:t> and paying for a </a:t>
            </a:r>
            <a:r>
              <a:rPr lang="en-US" sz="2000" i="1" dirty="0" smtClean="0">
                <a:cs typeface="Times New Roman" pitchFamily="18" charset="0"/>
              </a:rPr>
              <a:t>Sale</a:t>
            </a:r>
            <a:r>
              <a:rPr lang="en-US" sz="2000" dirty="0" smtClean="0">
                <a:cs typeface="Times New Roman" pitchFamily="18" charset="0"/>
              </a:rPr>
              <a:t>.</a:t>
            </a:r>
          </a:p>
          <a:p>
            <a:pPr marL="457200" lvl="0" indent="-457200">
              <a:buFont typeface="+mj-lt"/>
              <a:buAutoNum type="arabicPeriod" startAt="3"/>
            </a:pPr>
            <a:r>
              <a:rPr lang="en-US" sz="2000" dirty="0" smtClean="0">
                <a:cs typeface="Times New Roman" pitchFamily="18" charset="0"/>
              </a:rPr>
              <a:t>In general, this rule of conformance to a </a:t>
            </a:r>
            <a:r>
              <a:rPr lang="en-US" sz="2000" dirty="0" err="1" smtClean="0">
                <a:cs typeface="Times New Roman" pitchFamily="18" charset="0"/>
              </a:rPr>
              <a:t>superclass</a:t>
            </a:r>
            <a:r>
              <a:rPr lang="en-US" sz="2000" dirty="0" smtClean="0">
                <a:cs typeface="Times New Roman" pitchFamily="18" charset="0"/>
              </a:rPr>
              <a:t> definition is the </a:t>
            </a:r>
            <a:r>
              <a:rPr lang="en-US" sz="2000" b="1" dirty="0" smtClean="0">
                <a:cs typeface="Times New Roman" pitchFamily="18" charset="0"/>
              </a:rPr>
              <a:t>100% Rule</a:t>
            </a:r>
            <a:r>
              <a:rPr lang="en-US" sz="2000" dirty="0" smtClean="0">
                <a:cs typeface="Times New Roman" pitchFamily="18" charset="0"/>
              </a:rPr>
              <a:t>:</a:t>
            </a:r>
          </a:p>
          <a:p>
            <a:pPr lvl="1"/>
            <a:r>
              <a:rPr lang="en-US" b="1" dirty="0" smtClean="0">
                <a:cs typeface="Times New Roman" pitchFamily="18" charset="0"/>
              </a:rPr>
              <a:t>100% Rule</a:t>
            </a:r>
            <a:r>
              <a:rPr lang="en-US" dirty="0" smtClean="0">
                <a:cs typeface="Times New Roman" pitchFamily="18" charset="0"/>
              </a:rPr>
              <a:t>: 100</a:t>
            </a:r>
            <a:r>
              <a:rPr lang="en-US" sz="2000" dirty="0" smtClean="0">
                <a:cs typeface="Times New Roman" pitchFamily="18" charset="0"/>
              </a:rPr>
              <a:t>% of the conceptual </a:t>
            </a:r>
            <a:r>
              <a:rPr lang="en-US" sz="2000" dirty="0" err="1" smtClean="0">
                <a:cs typeface="Times New Roman" pitchFamily="18" charset="0"/>
              </a:rPr>
              <a:t>superclass's</a:t>
            </a:r>
            <a:r>
              <a:rPr lang="en-US" sz="2000" dirty="0" smtClean="0">
                <a:cs typeface="Times New Roman" pitchFamily="18" charset="0"/>
              </a:rPr>
              <a:t> definition should be applicable to the subclass. The subclass must conform to 100% of the </a:t>
            </a:r>
            <a:r>
              <a:rPr lang="en-US" sz="2000" dirty="0" err="1" smtClean="0">
                <a:cs typeface="Times New Roman" pitchFamily="18" charset="0"/>
              </a:rPr>
              <a:t>superclass's</a:t>
            </a:r>
            <a:r>
              <a:rPr lang="en-US" sz="2000" dirty="0" smtClean="0">
                <a:cs typeface="Times New Roman" pitchFamily="18" charset="0"/>
              </a:rPr>
              <a:t>: </a:t>
            </a:r>
          </a:p>
          <a:p>
            <a:pPr lvl="3">
              <a:buFont typeface="Wingdings" pitchFamily="2" charset="2"/>
              <a:buChar char="§"/>
            </a:pPr>
            <a:r>
              <a:rPr lang="en-US" dirty="0" smtClean="0">
                <a:cs typeface="Times New Roman" pitchFamily="18" charset="0"/>
              </a:rPr>
              <a:t>attributes </a:t>
            </a:r>
          </a:p>
          <a:p>
            <a:pPr lvl="3">
              <a:buFont typeface="Wingdings" pitchFamily="2" charset="2"/>
              <a:buChar char="§"/>
            </a:pPr>
            <a:r>
              <a:rPr lang="en-US" dirty="0" smtClean="0">
                <a:cs typeface="Times New Roman" pitchFamily="18" charset="0"/>
              </a:rPr>
              <a:t>associations</a:t>
            </a:r>
          </a:p>
          <a:p>
            <a:pPr marL="857250" lvl="1" indent="-457200">
              <a:buFont typeface="Wingdings" pitchFamily="2" charset="2"/>
              <a:buChar char="§"/>
            </a:pPr>
            <a:endParaRPr lang="en-US" sz="1800" dirty="0" smtClean="0">
              <a:latin typeface="Times New Roman" pitchFamily="18" charset="0"/>
              <a:cs typeface="Times New Roman" pitchFamily="18" charset="0"/>
            </a:endParaRPr>
          </a:p>
          <a:p>
            <a:pPr marL="457200" lvl="0" indent="-457200">
              <a:buFont typeface="+mj-lt"/>
              <a:buAutoNum type="arabicPeriod"/>
            </a:pP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4" name="Rectangle 3"/>
          <p:cNvSpPr/>
          <p:nvPr/>
        </p:nvSpPr>
        <p:spPr>
          <a:xfrm>
            <a:off x="3276600" y="2362200"/>
            <a:ext cx="2057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Payment</a:t>
            </a: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amount : Money</a:t>
            </a:r>
          </a:p>
          <a:p>
            <a:pPr algn="ctr"/>
            <a:r>
              <a:rPr lang="en-US" sz="2000" dirty="0" smtClean="0">
                <a:latin typeface="Times New Roman" pitchFamily="18" charset="0"/>
                <a:cs typeface="Times New Roman" pitchFamily="18" charset="0"/>
              </a:rPr>
              <a:t> </a:t>
            </a:r>
          </a:p>
          <a:p>
            <a:pPr algn="ctr"/>
            <a:endParaRPr lang="en-US" sz="2000" dirty="0"/>
          </a:p>
        </p:txBody>
      </p:sp>
      <p:sp>
        <p:nvSpPr>
          <p:cNvPr id="6" name="Rectangle 5"/>
          <p:cNvSpPr/>
          <p:nvPr/>
        </p:nvSpPr>
        <p:spPr>
          <a:xfrm>
            <a:off x="1905000" y="3657600"/>
            <a:ext cx="12954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Cash Payment</a:t>
            </a:r>
          </a:p>
          <a:p>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a:p>
        </p:txBody>
      </p:sp>
      <p:sp>
        <p:nvSpPr>
          <p:cNvPr id="7" name="Rectangle 6"/>
          <p:cNvSpPr/>
          <p:nvPr/>
        </p:nvSpPr>
        <p:spPr>
          <a:xfrm>
            <a:off x="3429000" y="3657600"/>
            <a:ext cx="12954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Credit Payment</a:t>
            </a:r>
          </a:p>
          <a:p>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smtClean="0"/>
          </a:p>
          <a:p>
            <a:pPr algn="ctr"/>
            <a:endParaRPr lang="en-US" sz="2000" dirty="0"/>
          </a:p>
        </p:txBody>
      </p:sp>
      <p:sp>
        <p:nvSpPr>
          <p:cNvPr id="8" name="Rectangle 7"/>
          <p:cNvSpPr/>
          <p:nvPr/>
        </p:nvSpPr>
        <p:spPr>
          <a:xfrm>
            <a:off x="5029200" y="3657600"/>
            <a:ext cx="12192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Check Payment</a:t>
            </a:r>
          </a:p>
          <a:p>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smtClean="0"/>
          </a:p>
          <a:p>
            <a:pPr algn="ctr"/>
            <a:endParaRPr lang="en-US" sz="2000" dirty="0"/>
          </a:p>
        </p:txBody>
      </p:sp>
      <p:cxnSp>
        <p:nvCxnSpPr>
          <p:cNvPr id="10" name="Straight Connector 9"/>
          <p:cNvCxnSpPr/>
          <p:nvPr/>
        </p:nvCxnSpPr>
        <p:spPr>
          <a:xfrm rot="10800000" flipH="1">
            <a:off x="3276600" y="2743200"/>
            <a:ext cx="2057400" cy="1588"/>
          </a:xfrm>
          <a:prstGeom prst="line">
            <a:avLst/>
          </a:prstGeom>
        </p:spPr>
        <p:style>
          <a:lnRef idx="2">
            <a:schemeClr val="dk1"/>
          </a:lnRef>
          <a:fillRef idx="0">
            <a:schemeClr val="dk1"/>
          </a:fillRef>
          <a:effectRef idx="1">
            <a:schemeClr val="dk1"/>
          </a:effectRef>
          <a:fontRef idx="minor">
            <a:schemeClr val="tx1"/>
          </a:fontRef>
        </p:style>
      </p:cxnSp>
      <p:sp>
        <p:nvSpPr>
          <p:cNvPr id="16" name="Rectangle 15"/>
          <p:cNvSpPr/>
          <p:nvPr/>
        </p:nvSpPr>
        <p:spPr>
          <a:xfrm>
            <a:off x="6781800" y="2514600"/>
            <a:ext cx="10668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Sale</a:t>
            </a:r>
          </a:p>
          <a:p>
            <a:pPr algn="ctr"/>
            <a:r>
              <a:rPr lang="en-US" sz="2000" dirty="0" smtClean="0">
                <a:latin typeface="Times New Roman" pitchFamily="18" charset="0"/>
                <a:cs typeface="Times New Roman" pitchFamily="18" charset="0"/>
              </a:rPr>
              <a:t> </a:t>
            </a:r>
          </a:p>
          <a:p>
            <a:pPr algn="ctr"/>
            <a:endParaRPr lang="en-US" sz="2000" dirty="0" smtClean="0"/>
          </a:p>
          <a:p>
            <a:pPr algn="ctr"/>
            <a:endParaRPr lang="en-US" sz="2000" dirty="0"/>
          </a:p>
        </p:txBody>
      </p:sp>
      <p:cxnSp>
        <p:nvCxnSpPr>
          <p:cNvPr id="17" name="Straight Connector 16"/>
          <p:cNvCxnSpPr/>
          <p:nvPr/>
        </p:nvCxnSpPr>
        <p:spPr>
          <a:xfrm flipV="1">
            <a:off x="5334000" y="2743200"/>
            <a:ext cx="1447800" cy="1588"/>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2514600" y="3429000"/>
            <a:ext cx="3124200" cy="158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rot="5400000">
            <a:off x="2401094" y="3542506"/>
            <a:ext cx="228600" cy="1588"/>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rot="5400000">
            <a:off x="3925094" y="3542506"/>
            <a:ext cx="228600" cy="1588"/>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p:cNvCxnSpPr/>
          <p:nvPr/>
        </p:nvCxnSpPr>
        <p:spPr>
          <a:xfrm rot="5400000">
            <a:off x="5525294" y="3542506"/>
            <a:ext cx="228600" cy="1588"/>
          </a:xfrm>
          <a:prstGeom prst="line">
            <a:avLst/>
          </a:prstGeom>
        </p:spPr>
        <p:style>
          <a:lnRef idx="2">
            <a:schemeClr val="dk1"/>
          </a:lnRef>
          <a:fillRef idx="0">
            <a:schemeClr val="dk1"/>
          </a:fillRef>
          <a:effectRef idx="1">
            <a:schemeClr val="dk1"/>
          </a:effectRef>
          <a:fontRef idx="minor">
            <a:schemeClr val="tx1"/>
          </a:fontRef>
        </p:style>
      </p:cxnSp>
      <p:cxnSp>
        <p:nvCxnSpPr>
          <p:cNvPr id="28" name="Straight Connector 27"/>
          <p:cNvCxnSpPr/>
          <p:nvPr/>
        </p:nvCxnSpPr>
        <p:spPr>
          <a:xfrm rot="5400000">
            <a:off x="3963194" y="3352006"/>
            <a:ext cx="15240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additive="base">
                                        <p:cTn id="5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additive="base">
                                        <p:cTn id="6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0-#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fill="hold"/>
                                        <p:tgtEl>
                                          <p:spTgt spid="7"/>
                                        </p:tgtEl>
                                        <p:attrNameLst>
                                          <p:attrName>ppt_x</p:attrName>
                                        </p:attrNameLst>
                                      </p:cBhvr>
                                      <p:tavLst>
                                        <p:tav tm="0">
                                          <p:val>
                                            <p:strVal val="0-#ppt_w/2"/>
                                          </p:val>
                                        </p:tav>
                                        <p:tav tm="100000">
                                          <p:val>
                                            <p:strVal val="#ppt_x"/>
                                          </p:val>
                                        </p:tav>
                                      </p:tavLst>
                                    </p:anim>
                                    <p:anim calcmode="lin" valueType="num">
                                      <p:cBhvr additive="base">
                                        <p:cTn id="7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additive="base">
                                        <p:cTn id="79" dur="500" fill="hold"/>
                                        <p:tgtEl>
                                          <p:spTgt spid="8"/>
                                        </p:tgtEl>
                                        <p:attrNameLst>
                                          <p:attrName>ppt_x</p:attrName>
                                        </p:attrNameLst>
                                      </p:cBhvr>
                                      <p:tavLst>
                                        <p:tav tm="0">
                                          <p:val>
                                            <p:strVal val="0-#ppt_w/2"/>
                                          </p:val>
                                        </p:tav>
                                        <p:tav tm="100000">
                                          <p:val>
                                            <p:strVal val="#ppt_x"/>
                                          </p:val>
                                        </p:tav>
                                      </p:tavLst>
                                    </p:anim>
                                    <p:anim calcmode="lin" valueType="num">
                                      <p:cBhvr additive="base">
                                        <p:cTn id="8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0-#ppt_w/2"/>
                                          </p:val>
                                        </p:tav>
                                        <p:tav tm="100000">
                                          <p:val>
                                            <p:strVal val="#ppt_x"/>
                                          </p:val>
                                        </p:tav>
                                      </p:tavLst>
                                    </p:anim>
                                    <p:anim calcmode="lin" valueType="num">
                                      <p:cBhvr additive="base">
                                        <p:cTn id="8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0-#ppt_w/2"/>
                                          </p:val>
                                        </p:tav>
                                        <p:tav tm="100000">
                                          <p:val>
                                            <p:strVal val="#ppt_x"/>
                                          </p:val>
                                        </p:tav>
                                      </p:tavLst>
                                    </p:anim>
                                    <p:anim calcmode="lin" valueType="num">
                                      <p:cBhvr additive="base">
                                        <p:cTn id="9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0-#ppt_w/2"/>
                                          </p:val>
                                        </p:tav>
                                        <p:tav tm="100000">
                                          <p:val>
                                            <p:strVal val="#ppt_x"/>
                                          </p:val>
                                        </p:tav>
                                      </p:tavLst>
                                    </p:anim>
                                    <p:anim calcmode="lin" valueType="num">
                                      <p:cBhvr additive="base">
                                        <p:cTn id="9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500" fill="hold"/>
                                        <p:tgtEl>
                                          <p:spTgt spid="19"/>
                                        </p:tgtEl>
                                        <p:attrNameLst>
                                          <p:attrName>ppt_x</p:attrName>
                                        </p:attrNameLst>
                                      </p:cBhvr>
                                      <p:tavLst>
                                        <p:tav tm="0">
                                          <p:val>
                                            <p:strVal val="0-#ppt_w/2"/>
                                          </p:val>
                                        </p:tav>
                                        <p:tav tm="100000">
                                          <p:val>
                                            <p:strVal val="#ppt_x"/>
                                          </p:val>
                                        </p:tav>
                                      </p:tavLst>
                                    </p:anim>
                                    <p:anim calcmode="lin" valueType="num">
                                      <p:cBhvr additive="base">
                                        <p:cTn id="104"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0-#ppt_w/2"/>
                                          </p:val>
                                        </p:tav>
                                        <p:tav tm="100000">
                                          <p:val>
                                            <p:strVal val="#ppt_x"/>
                                          </p:val>
                                        </p:tav>
                                      </p:tavLst>
                                    </p:anim>
                                    <p:anim calcmode="lin" valueType="num">
                                      <p:cBhvr additive="base">
                                        <p:cTn id="11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1" end="11"/>
                                            </p:txEl>
                                          </p:spTgt>
                                        </p:tgtEl>
                                        <p:attrNameLst>
                                          <p:attrName>style.visibility</p:attrName>
                                        </p:attrNameLst>
                                      </p:cBhvr>
                                      <p:to>
                                        <p:strVal val="visible"/>
                                      </p:to>
                                    </p:set>
                                    <p:anim calcmode="lin" valueType="num">
                                      <p:cBhvr additive="base">
                                        <p:cTn id="11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2" end="12"/>
                                            </p:txEl>
                                          </p:spTgt>
                                        </p:tgtEl>
                                        <p:attrNameLst>
                                          <p:attrName>style.visibility</p:attrName>
                                        </p:attrNameLst>
                                      </p:cBhvr>
                                      <p:to>
                                        <p:strVal val="visible"/>
                                      </p:to>
                                    </p:set>
                                    <p:anim calcmode="lin" valueType="num">
                                      <p:cBhvr additive="base">
                                        <p:cTn id="121"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3">
                                            <p:txEl>
                                              <p:pRg st="13" end="13"/>
                                            </p:txEl>
                                          </p:spTgt>
                                        </p:tgtEl>
                                        <p:attrNameLst>
                                          <p:attrName>style.visibility</p:attrName>
                                        </p:attrNameLst>
                                      </p:cBhvr>
                                      <p:to>
                                        <p:strVal val="visible"/>
                                      </p:to>
                                    </p:set>
                                    <p:anim calcmode="lin" valueType="num">
                                      <p:cBhvr additive="base">
                                        <p:cTn id="12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3">
                                            <p:txEl>
                                              <p:pRg st="14" end="14"/>
                                            </p:txEl>
                                          </p:spTgt>
                                        </p:tgtEl>
                                        <p:attrNameLst>
                                          <p:attrName>style.visibility</p:attrName>
                                        </p:attrNameLst>
                                      </p:cBhvr>
                                      <p:to>
                                        <p:strVal val="visible"/>
                                      </p:to>
                                    </p:set>
                                    <p:anim calcmode="lin" valueType="num">
                                      <p:cBhvr additive="base">
                                        <p:cTn id="133"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15" end="15"/>
                                            </p:txEl>
                                          </p:spTgt>
                                        </p:tgtEl>
                                        <p:attrNameLst>
                                          <p:attrName>style.visibility</p:attrName>
                                        </p:attrNameLst>
                                      </p:cBhvr>
                                      <p:to>
                                        <p:strVal val="visible"/>
                                      </p:to>
                                    </p:set>
                                    <p:anim calcmode="lin" valueType="num">
                                      <p:cBhvr additive="base">
                                        <p:cTn id="139"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6"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a:buNone/>
            </a:pPr>
            <a:r>
              <a:rPr lang="en-US" sz="2000" b="1" dirty="0" smtClean="0"/>
              <a:t>Conceptual Subclass Set Conformance using Is-a Rule: </a:t>
            </a:r>
            <a:endParaRPr lang="en-US" sz="2000" dirty="0" smtClean="0"/>
          </a:p>
          <a:p>
            <a:pPr>
              <a:buFont typeface="Arial" pitchFamily="34" charset="0"/>
              <a:buChar char="•"/>
            </a:pPr>
            <a:r>
              <a:rPr lang="en-US" sz="2000" dirty="0" smtClean="0"/>
              <a:t>A conceptual subclass should be a member of the set of the </a:t>
            </a:r>
            <a:r>
              <a:rPr lang="en-US" sz="2000" dirty="0" err="1" smtClean="0"/>
              <a:t>superclass</a:t>
            </a:r>
            <a:r>
              <a:rPr lang="en-US" sz="2000" dirty="0" smtClean="0"/>
              <a:t>. Thus, </a:t>
            </a:r>
            <a:r>
              <a:rPr lang="en-US" sz="2000" i="1" dirty="0" err="1" smtClean="0"/>
              <a:t>CreditPayment</a:t>
            </a:r>
            <a:r>
              <a:rPr lang="en-US" sz="2000" i="1" dirty="0" smtClean="0"/>
              <a:t> </a:t>
            </a:r>
            <a:r>
              <a:rPr lang="en-US" sz="2000" dirty="0" smtClean="0"/>
              <a:t>should be a member of the set of </a:t>
            </a:r>
            <a:r>
              <a:rPr lang="en-US" sz="2000" i="1" dirty="0" smtClean="0"/>
              <a:t>Payments</a:t>
            </a:r>
            <a:r>
              <a:rPr lang="en-US" sz="2000" dirty="0" smtClean="0"/>
              <a:t>. </a:t>
            </a:r>
          </a:p>
          <a:p>
            <a:pPr>
              <a:buFont typeface="Arial" pitchFamily="34" charset="0"/>
              <a:buChar char="•"/>
            </a:pPr>
            <a:r>
              <a:rPr lang="en-US" sz="2000" dirty="0" smtClean="0"/>
              <a:t>The conceptual subclass </a:t>
            </a:r>
            <a:r>
              <a:rPr lang="en-US" sz="2000" b="1" i="1" dirty="0" smtClean="0"/>
              <a:t>is a kind of</a:t>
            </a:r>
            <a:r>
              <a:rPr lang="en-US" sz="2000" b="1" dirty="0" smtClean="0"/>
              <a:t>  </a:t>
            </a:r>
            <a:r>
              <a:rPr lang="en-US" sz="2000" dirty="0" err="1" smtClean="0"/>
              <a:t>superclass</a:t>
            </a:r>
            <a:r>
              <a:rPr lang="en-US" sz="2000" dirty="0" smtClean="0"/>
              <a:t>. </a:t>
            </a:r>
            <a:r>
              <a:rPr lang="en-US" sz="2000" i="1" dirty="0" err="1" smtClean="0"/>
              <a:t>CreditPayment</a:t>
            </a:r>
            <a:r>
              <a:rPr lang="en-US" sz="2000" dirty="0" smtClean="0"/>
              <a:t> </a:t>
            </a:r>
            <a:r>
              <a:rPr lang="en-US" sz="2000" b="1" i="1" dirty="0" smtClean="0"/>
              <a:t>is a kind of </a:t>
            </a:r>
            <a:r>
              <a:rPr lang="en-US" sz="2000" i="1" dirty="0" smtClean="0"/>
              <a:t>Payment</a:t>
            </a:r>
            <a:r>
              <a:rPr lang="en-US" sz="2000" dirty="0" smtClean="0"/>
              <a:t>. More tersely, </a:t>
            </a:r>
            <a:r>
              <a:rPr lang="en-US" sz="2000" i="1" dirty="0" smtClean="0"/>
              <a:t>is-a-kind-of</a:t>
            </a:r>
            <a:r>
              <a:rPr lang="en-US" sz="2000" dirty="0" smtClean="0"/>
              <a:t> is called </a:t>
            </a:r>
            <a:r>
              <a:rPr lang="en-US" sz="2000" i="1" dirty="0" smtClean="0"/>
              <a:t>is-a</a:t>
            </a:r>
            <a:r>
              <a:rPr lang="en-US" sz="2000" dirty="0" smtClean="0"/>
              <a:t>. </a:t>
            </a:r>
          </a:p>
          <a:p>
            <a:pPr>
              <a:buFont typeface="Arial" pitchFamily="34" charset="0"/>
              <a:buChar char="•"/>
            </a:pPr>
            <a:r>
              <a:rPr lang="en-US" dirty="0" smtClean="0"/>
              <a:t>This kind of conformance is the </a:t>
            </a:r>
            <a:r>
              <a:rPr lang="en-US" b="1" i="1" dirty="0" smtClean="0"/>
              <a:t>Is-a Rule</a:t>
            </a:r>
            <a:r>
              <a:rPr lang="en-US" dirty="0" smtClean="0"/>
              <a:t>. </a:t>
            </a:r>
            <a:endParaRPr lang="en-US" sz="2000" dirty="0" smtClean="0"/>
          </a:p>
          <a:p>
            <a:pPr>
              <a:buNone/>
            </a:pPr>
            <a:r>
              <a:rPr lang="en-US" sz="2000" b="1" dirty="0" smtClean="0"/>
              <a:t>Guideline: Is-a Rule </a:t>
            </a:r>
            <a:endParaRPr lang="en-US" sz="2000" dirty="0" smtClean="0"/>
          </a:p>
          <a:p>
            <a:r>
              <a:rPr lang="en-US" sz="2000" dirty="0" smtClean="0"/>
              <a:t>	All the members of a subclass set must be members of their </a:t>
            </a:r>
            <a:r>
              <a:rPr lang="en-US" sz="2000" dirty="0" err="1" smtClean="0"/>
              <a:t>superclass</a:t>
            </a:r>
            <a:r>
              <a:rPr lang="en-US" sz="2000" dirty="0" smtClean="0"/>
              <a:t> set. In natural language,: Subclass </a:t>
            </a:r>
            <a:r>
              <a:rPr lang="en-US" sz="2000" b="1" dirty="0" smtClean="0"/>
              <a:t>is a</a:t>
            </a:r>
            <a:r>
              <a:rPr lang="en-US" sz="2000" dirty="0" smtClean="0"/>
              <a:t> </a:t>
            </a:r>
            <a:r>
              <a:rPr lang="en-US" sz="2000" dirty="0" err="1" smtClean="0"/>
              <a:t>Superclass</a:t>
            </a:r>
            <a:r>
              <a:rPr lang="en-US" sz="2000" dirty="0" smtClean="0"/>
              <a:t>.</a:t>
            </a:r>
          </a:p>
          <a:p>
            <a:r>
              <a:rPr lang="en-US" dirty="0" smtClean="0"/>
              <a:t>Ex: </a:t>
            </a:r>
            <a:r>
              <a:rPr lang="en-US" i="1" dirty="0" err="1" smtClean="0"/>
              <a:t>CreditPayment</a:t>
            </a:r>
            <a:r>
              <a:rPr lang="en-US" dirty="0" smtClean="0"/>
              <a:t> </a:t>
            </a:r>
            <a:r>
              <a:rPr lang="en-US" b="1" i="1" dirty="0" smtClean="0"/>
              <a:t>is a  </a:t>
            </a:r>
            <a:r>
              <a:rPr lang="en-US" dirty="0" smtClean="0"/>
              <a:t>Payment</a:t>
            </a:r>
            <a:endParaRPr lang="en-US" sz="2000" dirty="0" smtClean="0"/>
          </a:p>
          <a:p>
            <a:pPr>
              <a:buNone/>
            </a:pPr>
            <a:r>
              <a:rPr lang="en-US" sz="2000" b="1" dirty="0" smtClean="0"/>
              <a:t>What Is a Correct Conceptual Subclass? </a:t>
            </a:r>
            <a:endParaRPr lang="en-US" sz="2000" dirty="0" smtClean="0"/>
          </a:p>
          <a:p>
            <a:pPr>
              <a:buNone/>
            </a:pPr>
            <a:r>
              <a:rPr lang="en-US" sz="2000" dirty="0" smtClean="0"/>
              <a:t>      To define a correct subclass when constructing a domain, </a:t>
            </a:r>
            <a:r>
              <a:rPr lang="en-US" dirty="0" smtClean="0"/>
              <a:t>a potential</a:t>
            </a:r>
            <a:r>
              <a:rPr lang="en-US" sz="2000" dirty="0" smtClean="0"/>
              <a:t> conceptual subclass should conform. </a:t>
            </a:r>
          </a:p>
          <a:p>
            <a:pPr lvl="5"/>
            <a:r>
              <a:rPr lang="en-US" dirty="0" smtClean="0"/>
              <a:t>100% Rule (definition conformance) </a:t>
            </a:r>
          </a:p>
          <a:p>
            <a:pPr lvl="5"/>
            <a:r>
              <a:rPr lang="en-US" dirty="0" smtClean="0"/>
              <a:t>Is-a Rule (set membership conformance)</a:t>
            </a:r>
          </a:p>
          <a:p>
            <a:pPr lvl="5"/>
            <a:endParaRPr lang="en-US" dirty="0" smtClean="0"/>
          </a:p>
          <a:p>
            <a:pPr>
              <a:buNone/>
            </a:pPr>
            <a:r>
              <a:rPr lang="en-US" sz="2000" b="1" dirty="0" smtClean="0"/>
              <a:t>When to define a Conceptual Subclass?</a:t>
            </a:r>
            <a:endParaRPr lang="en-US" sz="2000" dirty="0" smtClean="0"/>
          </a:p>
          <a:p>
            <a:pPr marL="457200" lvl="0" indent="-457200">
              <a:buFont typeface="+mj-lt"/>
              <a:buAutoNum type="arabicPeriod"/>
            </a:pPr>
            <a:r>
              <a:rPr lang="en-US" sz="2000" dirty="0" smtClean="0"/>
              <a:t>Rules to ensure that a subclass is correct have been examined (the Is –a and 100% Rule)</a:t>
            </a:r>
          </a:p>
          <a:p>
            <a:pPr marL="457200" lvl="0" indent="-457200">
              <a:buFont typeface="+mj-lt"/>
              <a:buAutoNum type="arabicPeriod"/>
            </a:pPr>
            <a:r>
              <a:rPr lang="en-US" sz="2000" dirty="0" smtClean="0"/>
              <a:t>A </a:t>
            </a:r>
            <a:r>
              <a:rPr lang="en-US" sz="2000" b="1" dirty="0" smtClean="0"/>
              <a:t>conceptual class partition</a:t>
            </a:r>
            <a:r>
              <a:rPr lang="en-US" sz="2000" dirty="0" smtClean="0"/>
              <a:t> is a division of a conceptual class into disjoint subclasses</a:t>
            </a:r>
          </a:p>
          <a:p>
            <a:pPr marL="457200" lvl="0" indent="-457200">
              <a:buFont typeface="+mj-lt"/>
              <a:buAutoNum type="arabicPeriod"/>
            </a:pPr>
            <a:r>
              <a:rPr lang="en-US" sz="2000" dirty="0" smtClean="0"/>
              <a:t>For example, in the POS domain, </a:t>
            </a:r>
            <a:r>
              <a:rPr lang="en-US" sz="2000" i="1" dirty="0" smtClean="0"/>
              <a:t>Customer</a:t>
            </a:r>
            <a:r>
              <a:rPr lang="en-US" sz="2000" dirty="0" smtClean="0"/>
              <a:t> may be correctly partitioned (or sub-classed) into </a:t>
            </a:r>
            <a:r>
              <a:rPr lang="en-US" sz="2000" i="1" dirty="0" err="1" smtClean="0"/>
              <a:t>MaleCustomer</a:t>
            </a:r>
            <a:r>
              <a:rPr lang="en-US" sz="2000" dirty="0" smtClean="0"/>
              <a:t> and </a:t>
            </a:r>
            <a:r>
              <a:rPr lang="en-US" sz="2000" i="1" dirty="0" err="1" smtClean="0"/>
              <a:t>FemaleCustomer</a:t>
            </a:r>
            <a:r>
              <a:rPr lang="en-US" sz="2000" dirty="0" smtClean="0"/>
              <a:t>.</a:t>
            </a:r>
          </a:p>
          <a:p>
            <a:pPr>
              <a:buNone/>
            </a:pPr>
            <a:endParaRPr lang="en-US" sz="2000" dirty="0" smtClean="0"/>
          </a:p>
          <a:p>
            <a:pPr>
              <a:buNone/>
            </a:pPr>
            <a:endParaRPr lang="en-US" sz="2000" dirty="0"/>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819400"/>
            <a:ext cx="9144000" cy="4038600"/>
          </a:xfrm>
        </p:spPr>
        <p:txBody>
          <a:bodyPr>
            <a:normAutofit/>
          </a:bodyPr>
          <a:lstStyle/>
          <a:p>
            <a:pPr>
              <a:buNone/>
            </a:pPr>
            <a:r>
              <a:rPr lang="en-US" sz="2000" b="1" dirty="0" smtClean="0"/>
              <a:t>Guidelines to partition </a:t>
            </a:r>
            <a:r>
              <a:rPr lang="en-US" b="1" dirty="0" smtClean="0"/>
              <a:t>a conceptual </a:t>
            </a:r>
            <a:r>
              <a:rPr lang="en-US" sz="2000" b="1" dirty="0" smtClean="0"/>
              <a:t>class into subclasses: </a:t>
            </a:r>
            <a:endParaRPr lang="en-US" sz="2000" dirty="0" smtClean="0"/>
          </a:p>
          <a:p>
            <a:pPr marL="457200" indent="-457200"/>
            <a:r>
              <a:rPr lang="en-US" sz="2000" dirty="0" smtClean="0"/>
              <a:t>Create a conceptual subclass of a </a:t>
            </a:r>
            <a:r>
              <a:rPr lang="en-US" sz="2000" dirty="0" err="1" smtClean="0"/>
              <a:t>superclass</a:t>
            </a:r>
            <a:r>
              <a:rPr lang="en-US" sz="2000" dirty="0" smtClean="0"/>
              <a:t> when: </a:t>
            </a:r>
          </a:p>
          <a:p>
            <a:pPr marL="457200" lvl="0" indent="-457200">
              <a:buFont typeface="+mj-lt"/>
              <a:buAutoNum type="arabicPeriod"/>
            </a:pPr>
            <a:r>
              <a:rPr lang="en-US" sz="2000" dirty="0" smtClean="0"/>
              <a:t>The subclass has additional attributes of interest. </a:t>
            </a:r>
          </a:p>
          <a:p>
            <a:pPr marL="457200" lvl="0" indent="-457200">
              <a:buFont typeface="+mj-lt"/>
              <a:buAutoNum type="arabicPeriod"/>
            </a:pPr>
            <a:r>
              <a:rPr lang="en-US" sz="2000" dirty="0" smtClean="0"/>
              <a:t>The subclass has additional associations of interest. </a:t>
            </a:r>
          </a:p>
          <a:p>
            <a:pPr marL="457200" lvl="0" indent="-457200">
              <a:buFont typeface="+mj-lt"/>
              <a:buAutoNum type="arabicPeriod"/>
            </a:pPr>
            <a:r>
              <a:rPr lang="en-US" sz="2000" dirty="0" smtClean="0"/>
              <a:t>The subclass concept is  operated on, handled, reacted to, or manipulated differently than the </a:t>
            </a:r>
            <a:r>
              <a:rPr lang="en-US" sz="2000" dirty="0" err="1" smtClean="0"/>
              <a:t>superclass</a:t>
            </a:r>
            <a:r>
              <a:rPr lang="en-US" sz="2000" dirty="0" smtClean="0"/>
              <a:t> or other subclasses, in ways that are of interest. </a:t>
            </a:r>
          </a:p>
          <a:p>
            <a:pPr marL="457200" lvl="0" indent="-457200">
              <a:buFont typeface="+mj-lt"/>
              <a:buAutoNum type="arabicPeriod"/>
            </a:pPr>
            <a:r>
              <a:rPr lang="en-US" sz="2000" dirty="0" smtClean="0"/>
              <a:t>The subclass concept represents an animate thing  (for example, animal, robot) that behaves  differently than the </a:t>
            </a:r>
            <a:r>
              <a:rPr lang="en-US" sz="2000" dirty="0" err="1" smtClean="0"/>
              <a:t>superclass</a:t>
            </a:r>
            <a:r>
              <a:rPr lang="en-US" sz="2000" dirty="0" smtClean="0"/>
              <a:t> or other subclasses, in ways that are of interest.     </a:t>
            </a:r>
          </a:p>
          <a:p>
            <a:endParaRPr lang="en-US" dirty="0"/>
          </a:p>
        </p:txBody>
      </p:sp>
      <p:sp>
        <p:nvSpPr>
          <p:cNvPr id="2050" name="Rectangle 2"/>
          <p:cNvSpPr>
            <a:spLocks noChangeArrowheads="1"/>
          </p:cNvSpPr>
          <p:nvPr/>
        </p:nvSpPr>
        <p:spPr bwMode="auto">
          <a:xfrm>
            <a:off x="2895600" y="381000"/>
            <a:ext cx="1117600" cy="403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Customer</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1843088" y="1595438"/>
            <a:ext cx="1116012"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  Male Customer</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4013200" y="1595438"/>
            <a:ext cx="1116013"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Female Customer</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cxnSp>
        <p:nvCxnSpPr>
          <p:cNvPr id="2053" name="AutoShape 5"/>
          <p:cNvCxnSpPr>
            <a:cxnSpLocks noChangeShapeType="1"/>
          </p:cNvCxnSpPr>
          <p:nvPr/>
        </p:nvCxnSpPr>
        <p:spPr bwMode="auto">
          <a:xfrm flipV="1">
            <a:off x="2417763" y="784225"/>
            <a:ext cx="776287" cy="811213"/>
          </a:xfrm>
          <a:prstGeom prst="straightConnector1">
            <a:avLst/>
          </a:prstGeom>
          <a:noFill/>
          <a:ln w="9525">
            <a:solidFill>
              <a:srgbClr val="000000"/>
            </a:solidFill>
            <a:round/>
            <a:headEnd/>
            <a:tailEnd type="triangle" w="med" len="med"/>
          </a:ln>
        </p:spPr>
      </p:cxnSp>
      <p:cxnSp>
        <p:nvCxnSpPr>
          <p:cNvPr id="2054" name="AutoShape 6"/>
          <p:cNvCxnSpPr>
            <a:cxnSpLocks noChangeShapeType="1"/>
          </p:cNvCxnSpPr>
          <p:nvPr/>
        </p:nvCxnSpPr>
        <p:spPr bwMode="auto">
          <a:xfrm flipH="1" flipV="1">
            <a:off x="3554413" y="784225"/>
            <a:ext cx="1017587" cy="811213"/>
          </a:xfrm>
          <a:prstGeom prst="straightConnector1">
            <a:avLst/>
          </a:prstGeom>
          <a:noFill/>
          <a:ln w="9525">
            <a:solidFill>
              <a:srgbClr val="000000"/>
            </a:solidFill>
            <a:round/>
            <a:headEnd/>
            <a:tailEnd type="triangle" w="med" len="med"/>
          </a:ln>
        </p:spPr>
      </p:cxnSp>
      <p:sp>
        <p:nvSpPr>
          <p:cNvPr id="9" name="TextBox 8"/>
          <p:cNvSpPr txBox="1"/>
          <p:nvPr/>
        </p:nvSpPr>
        <p:spPr>
          <a:xfrm>
            <a:off x="1981200" y="2286001"/>
            <a:ext cx="3810000" cy="646331"/>
          </a:xfrm>
          <a:prstGeom prst="rect">
            <a:avLst/>
          </a:prstGeom>
          <a:noFill/>
        </p:spPr>
        <p:txBody>
          <a:bodyPr wrap="square" rtlCol="0">
            <a:spAutoFit/>
          </a:bodyPr>
          <a:lstStyle/>
          <a:p>
            <a:r>
              <a:rPr lang="en-US" dirty="0" smtClean="0"/>
              <a:t>Fig. Legal conceptual class partition</a:t>
            </a:r>
          </a:p>
          <a:p>
            <a:endParaRPr lang="en-US" dirty="0"/>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When to Define a Conceptual </a:t>
            </a:r>
            <a:r>
              <a:rPr lang="en-US" b="1" dirty="0" err="1" smtClean="0"/>
              <a:t>Superclass</a:t>
            </a:r>
            <a:r>
              <a:rPr lang="en-US" b="1" dirty="0" smtClean="0"/>
              <a:t>? </a:t>
            </a:r>
            <a:endParaRPr lang="en-US" dirty="0" smtClean="0"/>
          </a:p>
          <a:p>
            <a:pPr>
              <a:buFont typeface="Arial" pitchFamily="34" charset="0"/>
              <a:buChar char="•"/>
            </a:pPr>
            <a:r>
              <a:rPr lang="en-US" dirty="0" smtClean="0"/>
              <a:t>Generalization into a common </a:t>
            </a:r>
            <a:r>
              <a:rPr lang="en-US" dirty="0" err="1" smtClean="0"/>
              <a:t>superclass</a:t>
            </a:r>
            <a:r>
              <a:rPr lang="en-US" dirty="0" smtClean="0"/>
              <a:t> is usually </a:t>
            </a:r>
            <a:r>
              <a:rPr lang="en-US" dirty="0" err="1" smtClean="0"/>
              <a:t>adviced</a:t>
            </a:r>
            <a:r>
              <a:rPr lang="en-US" dirty="0" smtClean="0"/>
              <a:t> when commonality is identified among potential subclasses. The following are motivations to generalize and define a </a:t>
            </a:r>
            <a:r>
              <a:rPr lang="en-US" dirty="0" err="1" smtClean="0"/>
              <a:t>superclass</a:t>
            </a:r>
            <a:r>
              <a:rPr lang="en-US" dirty="0" smtClean="0"/>
              <a:t>:</a:t>
            </a:r>
          </a:p>
          <a:p>
            <a:r>
              <a:rPr lang="en-US" dirty="0" smtClean="0"/>
              <a:t> </a:t>
            </a:r>
          </a:p>
          <a:p>
            <a:r>
              <a:rPr lang="en-US" b="1" dirty="0" smtClean="0"/>
              <a:t>Guideline to Create a </a:t>
            </a:r>
            <a:r>
              <a:rPr lang="en-US" b="1" dirty="0" err="1" smtClean="0"/>
              <a:t>superclass</a:t>
            </a:r>
            <a:r>
              <a:rPr lang="en-US" b="1" dirty="0" smtClean="0"/>
              <a:t> in a generalization relationship to subclasses when: </a:t>
            </a:r>
            <a:endParaRPr lang="en-US" dirty="0" smtClean="0"/>
          </a:p>
          <a:p>
            <a:pPr marL="457200" lvl="0" indent="-457200">
              <a:buFont typeface="+mj-lt"/>
              <a:buAutoNum type="arabicPeriod"/>
            </a:pPr>
            <a:r>
              <a:rPr lang="en-US" dirty="0" smtClean="0"/>
              <a:t>The potential conceptual subclasses represent variations of a similar concept. </a:t>
            </a:r>
          </a:p>
          <a:p>
            <a:pPr marL="457200" lvl="0" indent="-457200">
              <a:buFont typeface="+mj-lt"/>
              <a:buAutoNum type="arabicPeriod"/>
            </a:pPr>
            <a:r>
              <a:rPr lang="en-US" dirty="0" smtClean="0"/>
              <a:t>The subclasses will conform to the 100% and Is-a rules. </a:t>
            </a:r>
          </a:p>
          <a:p>
            <a:pPr marL="457200" lvl="0" indent="-457200">
              <a:buFont typeface="+mj-lt"/>
              <a:buAutoNum type="arabicPeriod"/>
            </a:pPr>
            <a:r>
              <a:rPr lang="en-US" dirty="0" smtClean="0"/>
              <a:t>All subclasses have the same attribute that can be factored out and expressed in the </a:t>
            </a:r>
            <a:r>
              <a:rPr lang="en-US" dirty="0" err="1" smtClean="0"/>
              <a:t>superclass</a:t>
            </a:r>
            <a:r>
              <a:rPr lang="en-US" dirty="0" smtClean="0"/>
              <a:t>. </a:t>
            </a:r>
          </a:p>
          <a:p>
            <a:pPr marL="457200" lvl="0" indent="-457200">
              <a:buFont typeface="+mj-lt"/>
              <a:buAutoNum type="arabicPeriod"/>
            </a:pPr>
            <a:r>
              <a:rPr lang="en-US" dirty="0" smtClean="0"/>
              <a:t>All subclasses have the same association that can be factored out and related to the </a:t>
            </a:r>
            <a:r>
              <a:rPr lang="en-US" dirty="0" err="1" smtClean="0"/>
              <a:t>superclass</a:t>
            </a:r>
            <a:r>
              <a:rPr lang="en-US" dirty="0" smtClean="0"/>
              <a:t>. </a:t>
            </a:r>
          </a:p>
          <a:p>
            <a:r>
              <a:rPr lang="en-US" b="1" dirty="0" err="1" smtClean="0"/>
              <a:t>NextGen</a:t>
            </a:r>
            <a:r>
              <a:rPr lang="en-US" b="1" dirty="0" smtClean="0"/>
              <a:t> POS Conceptual Class Hierarchies:</a:t>
            </a:r>
            <a:endParaRPr lang="en-US" dirty="0" smtClean="0"/>
          </a:p>
          <a:p>
            <a:r>
              <a:rPr lang="en-US" dirty="0" smtClean="0"/>
              <a:t>Payment classes:</a:t>
            </a:r>
          </a:p>
          <a:p>
            <a:r>
              <a:rPr lang="en-US" dirty="0" smtClean="0"/>
              <a:t>           Based on the above criteria for partitioning the </a:t>
            </a:r>
            <a:r>
              <a:rPr lang="en-US" i="1" dirty="0" smtClean="0"/>
              <a:t>Payment</a:t>
            </a:r>
            <a:r>
              <a:rPr lang="en-US" dirty="0" smtClean="0"/>
              <a:t> class, it is useful to create a class hierarchy of various of various kinds of payments.</a:t>
            </a:r>
          </a:p>
          <a:p>
            <a:pPr marL="457200" lvl="0" indent="-457200"/>
            <a:endParaRPr lang="en-US" dirty="0" smtClean="0"/>
          </a:p>
          <a:p>
            <a:endParaRPr lang="en-US" dirty="0"/>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5638800"/>
            <a:ext cx="8915400" cy="1219200"/>
          </a:xfrm>
        </p:spPr>
        <p:txBody>
          <a:bodyPr/>
          <a:lstStyle/>
          <a:p>
            <a:endParaRPr lang="en-US" dirty="0"/>
          </a:p>
        </p:txBody>
      </p:sp>
      <p:sp>
        <p:nvSpPr>
          <p:cNvPr id="3074" name="Rectangle 2"/>
          <p:cNvSpPr>
            <a:spLocks noChangeArrowheads="1"/>
          </p:cNvSpPr>
          <p:nvPr/>
        </p:nvSpPr>
        <p:spPr bwMode="auto">
          <a:xfrm>
            <a:off x="2487612" y="1676400"/>
            <a:ext cx="1293813" cy="787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Payment</a:t>
            </a:r>
            <a:endParaRPr kumimoji="0" lang="en-US" sz="14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Amount : Money</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075" name="Rectangle 3"/>
          <p:cNvSpPr>
            <a:spLocks noChangeArrowheads="1"/>
          </p:cNvSpPr>
          <p:nvPr/>
        </p:nvSpPr>
        <p:spPr bwMode="auto">
          <a:xfrm>
            <a:off x="1371600" y="3275013"/>
            <a:ext cx="1116012"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  Cash Payment</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076" name="Rectangle 4"/>
          <p:cNvSpPr>
            <a:spLocks noChangeArrowheads="1"/>
          </p:cNvSpPr>
          <p:nvPr/>
        </p:nvSpPr>
        <p:spPr bwMode="auto">
          <a:xfrm>
            <a:off x="2647950" y="3275013"/>
            <a:ext cx="1116012"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Credit Payment</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3913187" y="3275013"/>
            <a:ext cx="1116013"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Check Payment</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cxnSp>
        <p:nvCxnSpPr>
          <p:cNvPr id="3078" name="AutoShape 6"/>
          <p:cNvCxnSpPr>
            <a:cxnSpLocks noChangeShapeType="1"/>
          </p:cNvCxnSpPr>
          <p:nvPr/>
        </p:nvCxnSpPr>
        <p:spPr bwMode="auto">
          <a:xfrm flipH="1" flipV="1">
            <a:off x="3082925" y="2463800"/>
            <a:ext cx="31750" cy="811213"/>
          </a:xfrm>
          <a:prstGeom prst="straightConnector1">
            <a:avLst/>
          </a:prstGeom>
          <a:noFill/>
          <a:ln w="9525">
            <a:solidFill>
              <a:srgbClr val="000000"/>
            </a:solidFill>
            <a:round/>
            <a:headEnd/>
            <a:tailEnd type="triangle" w="med" len="med"/>
          </a:ln>
        </p:spPr>
      </p:cxnSp>
      <p:sp>
        <p:nvSpPr>
          <p:cNvPr id="3079" name="AutoShape 7"/>
          <p:cNvSpPr>
            <a:spLocks noChangeArrowheads="1"/>
          </p:cNvSpPr>
          <p:nvPr/>
        </p:nvSpPr>
        <p:spPr bwMode="auto">
          <a:xfrm>
            <a:off x="4519612" y="1939925"/>
            <a:ext cx="1806575" cy="60960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Additional associations</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80" name="Rectangle 8"/>
          <p:cNvSpPr>
            <a:spLocks noChangeArrowheads="1"/>
          </p:cNvSpPr>
          <p:nvPr/>
        </p:nvSpPr>
        <p:spPr bwMode="auto">
          <a:xfrm>
            <a:off x="4519612" y="685800"/>
            <a:ext cx="1484313" cy="4349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Sale</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081" name="Rectangle 9"/>
          <p:cNvSpPr>
            <a:spLocks noChangeArrowheads="1"/>
          </p:cNvSpPr>
          <p:nvPr/>
        </p:nvSpPr>
        <p:spPr bwMode="auto">
          <a:xfrm>
            <a:off x="2722562" y="4483100"/>
            <a:ext cx="1116013" cy="466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CreditCard</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sp>
        <p:nvSpPr>
          <p:cNvPr id="3082" name="Rectangle 10"/>
          <p:cNvSpPr>
            <a:spLocks noChangeArrowheads="1"/>
          </p:cNvSpPr>
          <p:nvPr/>
        </p:nvSpPr>
        <p:spPr bwMode="auto">
          <a:xfrm>
            <a:off x="4033837" y="4483100"/>
            <a:ext cx="1116013" cy="466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pitchFamily="34" charset="0"/>
              </a:rPr>
              <a:t>Check</a:t>
            </a:r>
            <a:endParaRPr kumimoji="0" lang="en-US" sz="1400" b="0" i="0" u="none" strike="noStrike" cap="none" normalizeH="0" baseline="0" smtClean="0">
              <a:ln>
                <a:noFill/>
              </a:ln>
              <a:solidFill>
                <a:schemeClr val="tx1"/>
              </a:solidFill>
              <a:effectLst/>
              <a:latin typeface="Arial" pitchFamily="34" charset="0"/>
              <a:cs typeface="Arial" pitchFamily="34" charset="0"/>
            </a:endParaRPr>
          </a:p>
        </p:txBody>
      </p:sp>
      <p:cxnSp>
        <p:nvCxnSpPr>
          <p:cNvPr id="3083" name="AutoShape 11"/>
          <p:cNvCxnSpPr>
            <a:cxnSpLocks noChangeShapeType="1"/>
          </p:cNvCxnSpPr>
          <p:nvPr/>
        </p:nvCxnSpPr>
        <p:spPr bwMode="auto">
          <a:xfrm>
            <a:off x="4519612" y="3743325"/>
            <a:ext cx="0" cy="739775"/>
          </a:xfrm>
          <a:prstGeom prst="straightConnector1">
            <a:avLst/>
          </a:prstGeom>
          <a:noFill/>
          <a:ln w="9525">
            <a:solidFill>
              <a:srgbClr val="000000"/>
            </a:solidFill>
            <a:round/>
            <a:headEnd/>
            <a:tailEnd/>
          </a:ln>
        </p:spPr>
      </p:cxnSp>
      <p:cxnSp>
        <p:nvCxnSpPr>
          <p:cNvPr id="3084" name="AutoShape 12"/>
          <p:cNvCxnSpPr>
            <a:cxnSpLocks noChangeShapeType="1"/>
          </p:cNvCxnSpPr>
          <p:nvPr/>
        </p:nvCxnSpPr>
        <p:spPr bwMode="auto">
          <a:xfrm>
            <a:off x="3197225" y="3743325"/>
            <a:ext cx="9525" cy="739775"/>
          </a:xfrm>
          <a:prstGeom prst="straightConnector1">
            <a:avLst/>
          </a:prstGeom>
          <a:noFill/>
          <a:ln w="9525">
            <a:solidFill>
              <a:srgbClr val="000000"/>
            </a:solidFill>
            <a:round/>
            <a:headEnd/>
            <a:tailEnd/>
          </a:ln>
        </p:spPr>
      </p:cxnSp>
      <p:cxnSp>
        <p:nvCxnSpPr>
          <p:cNvPr id="3085" name="AutoShape 13"/>
          <p:cNvCxnSpPr>
            <a:cxnSpLocks noChangeShapeType="1"/>
          </p:cNvCxnSpPr>
          <p:nvPr/>
        </p:nvCxnSpPr>
        <p:spPr bwMode="auto">
          <a:xfrm flipV="1">
            <a:off x="2027237" y="2860675"/>
            <a:ext cx="2211388" cy="9525"/>
          </a:xfrm>
          <a:prstGeom prst="straightConnector1">
            <a:avLst/>
          </a:prstGeom>
          <a:noFill/>
          <a:ln w="9525">
            <a:solidFill>
              <a:srgbClr val="000000"/>
            </a:solidFill>
            <a:round/>
            <a:headEnd/>
            <a:tailEnd/>
          </a:ln>
        </p:spPr>
      </p:cxnSp>
      <p:cxnSp>
        <p:nvCxnSpPr>
          <p:cNvPr id="3086" name="AutoShape 14"/>
          <p:cNvCxnSpPr>
            <a:cxnSpLocks noChangeShapeType="1"/>
          </p:cNvCxnSpPr>
          <p:nvPr/>
        </p:nvCxnSpPr>
        <p:spPr bwMode="auto">
          <a:xfrm>
            <a:off x="2027237" y="2860675"/>
            <a:ext cx="0" cy="414338"/>
          </a:xfrm>
          <a:prstGeom prst="straightConnector1">
            <a:avLst/>
          </a:prstGeom>
          <a:noFill/>
          <a:ln w="9525">
            <a:solidFill>
              <a:srgbClr val="000000"/>
            </a:solidFill>
            <a:round/>
            <a:headEnd/>
            <a:tailEnd/>
          </a:ln>
        </p:spPr>
      </p:cxnSp>
      <p:cxnSp>
        <p:nvCxnSpPr>
          <p:cNvPr id="3087" name="AutoShape 15"/>
          <p:cNvCxnSpPr>
            <a:cxnSpLocks noChangeShapeType="1"/>
          </p:cNvCxnSpPr>
          <p:nvPr/>
        </p:nvCxnSpPr>
        <p:spPr bwMode="auto">
          <a:xfrm>
            <a:off x="4238625" y="2860675"/>
            <a:ext cx="0" cy="414338"/>
          </a:xfrm>
          <a:prstGeom prst="straightConnector1">
            <a:avLst/>
          </a:prstGeom>
          <a:noFill/>
          <a:ln w="9525">
            <a:solidFill>
              <a:srgbClr val="000000"/>
            </a:solidFill>
            <a:round/>
            <a:headEnd/>
            <a:tailEnd/>
          </a:ln>
        </p:spPr>
      </p:cxnSp>
      <p:cxnSp>
        <p:nvCxnSpPr>
          <p:cNvPr id="3088" name="AutoShape 16"/>
          <p:cNvCxnSpPr>
            <a:cxnSpLocks noChangeShapeType="1"/>
          </p:cNvCxnSpPr>
          <p:nvPr/>
        </p:nvCxnSpPr>
        <p:spPr bwMode="auto">
          <a:xfrm>
            <a:off x="3082925" y="823913"/>
            <a:ext cx="1436687" cy="9525"/>
          </a:xfrm>
          <a:prstGeom prst="straightConnector1">
            <a:avLst/>
          </a:prstGeom>
          <a:noFill/>
          <a:ln w="9525">
            <a:solidFill>
              <a:srgbClr val="000000"/>
            </a:solidFill>
            <a:round/>
            <a:headEnd/>
            <a:tailEnd/>
          </a:ln>
        </p:spPr>
      </p:cxnSp>
      <p:cxnSp>
        <p:nvCxnSpPr>
          <p:cNvPr id="3089" name="AutoShape 17"/>
          <p:cNvCxnSpPr>
            <a:cxnSpLocks noChangeShapeType="1"/>
          </p:cNvCxnSpPr>
          <p:nvPr/>
        </p:nvCxnSpPr>
        <p:spPr bwMode="auto">
          <a:xfrm>
            <a:off x="3082925" y="823913"/>
            <a:ext cx="0" cy="922337"/>
          </a:xfrm>
          <a:prstGeom prst="straightConnector1">
            <a:avLst/>
          </a:prstGeom>
          <a:noFill/>
          <a:ln w="9525">
            <a:solidFill>
              <a:srgbClr val="000000"/>
            </a:solidFill>
            <a:round/>
            <a:headEnd/>
            <a:tailEnd/>
          </a:ln>
        </p:spPr>
      </p:cxnSp>
      <p:cxnSp>
        <p:nvCxnSpPr>
          <p:cNvPr id="3090" name="AutoShape 18"/>
          <p:cNvCxnSpPr>
            <a:cxnSpLocks noChangeShapeType="1"/>
          </p:cNvCxnSpPr>
          <p:nvPr/>
        </p:nvCxnSpPr>
        <p:spPr bwMode="auto">
          <a:xfrm flipH="1">
            <a:off x="3376612" y="2549525"/>
            <a:ext cx="1652588" cy="506413"/>
          </a:xfrm>
          <a:prstGeom prst="straightConnector1">
            <a:avLst/>
          </a:prstGeom>
          <a:noFill/>
          <a:ln w="9525">
            <a:solidFill>
              <a:srgbClr val="000000"/>
            </a:solidFill>
            <a:round/>
            <a:headEnd/>
            <a:tailEnd/>
          </a:ln>
        </p:spPr>
      </p:cxnSp>
      <p:cxnSp>
        <p:nvCxnSpPr>
          <p:cNvPr id="3091" name="AutoShape 19"/>
          <p:cNvCxnSpPr>
            <a:cxnSpLocks noChangeShapeType="1"/>
          </p:cNvCxnSpPr>
          <p:nvPr/>
        </p:nvCxnSpPr>
        <p:spPr bwMode="auto">
          <a:xfrm flipH="1">
            <a:off x="4611687" y="2549525"/>
            <a:ext cx="701675" cy="655638"/>
          </a:xfrm>
          <a:prstGeom prst="straightConnector1">
            <a:avLst/>
          </a:prstGeom>
          <a:noFill/>
          <a:ln w="9525">
            <a:solidFill>
              <a:srgbClr val="000000"/>
            </a:solidFill>
            <a:round/>
            <a:headEnd/>
            <a:tailEnd/>
          </a:ln>
        </p:spPr>
      </p:cxnSp>
      <p:sp>
        <p:nvSpPr>
          <p:cNvPr id="3092" name="Oval 20"/>
          <p:cNvSpPr>
            <a:spLocks noChangeArrowheads="1"/>
          </p:cNvSpPr>
          <p:nvPr/>
        </p:nvSpPr>
        <p:spPr bwMode="auto">
          <a:xfrm>
            <a:off x="4572000" y="31242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3" name="Oval 21"/>
          <p:cNvSpPr>
            <a:spLocks noChangeArrowheads="1"/>
          </p:cNvSpPr>
          <p:nvPr/>
        </p:nvSpPr>
        <p:spPr bwMode="auto">
          <a:xfrm>
            <a:off x="3352800" y="3048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2590800" y="533400"/>
            <a:ext cx="1143000" cy="369332"/>
          </a:xfrm>
          <a:prstGeom prst="rect">
            <a:avLst/>
          </a:prstGeom>
          <a:noFill/>
        </p:spPr>
        <p:txBody>
          <a:bodyPr wrap="square" rtlCol="0">
            <a:spAutoFit/>
          </a:bodyPr>
          <a:lstStyle/>
          <a:p>
            <a:r>
              <a:rPr lang="en-US" dirty="0" smtClean="0"/>
              <a:t>Pays-for</a:t>
            </a:r>
            <a:endParaRPr lang="en-US" dirty="0"/>
          </a:p>
        </p:txBody>
      </p:sp>
      <p:sp>
        <p:nvSpPr>
          <p:cNvPr id="26" name="TextBox 25"/>
          <p:cNvSpPr txBox="1"/>
          <p:nvPr/>
        </p:nvSpPr>
        <p:spPr>
          <a:xfrm>
            <a:off x="990600" y="4038600"/>
            <a:ext cx="2743200" cy="369332"/>
          </a:xfrm>
          <a:prstGeom prst="rect">
            <a:avLst/>
          </a:prstGeom>
          <a:noFill/>
        </p:spPr>
        <p:txBody>
          <a:bodyPr wrap="square" rtlCol="0">
            <a:spAutoFit/>
          </a:bodyPr>
          <a:lstStyle/>
          <a:p>
            <a:r>
              <a:rPr lang="en-US" dirty="0" smtClean="0"/>
              <a:t>Identifies-credit-with</a:t>
            </a:r>
            <a:endParaRPr lang="en-US" dirty="0"/>
          </a:p>
        </p:txBody>
      </p:sp>
      <p:sp>
        <p:nvSpPr>
          <p:cNvPr id="27" name="TextBox 26"/>
          <p:cNvSpPr txBox="1"/>
          <p:nvPr/>
        </p:nvSpPr>
        <p:spPr>
          <a:xfrm>
            <a:off x="4648200" y="4038600"/>
            <a:ext cx="1371600" cy="369332"/>
          </a:xfrm>
          <a:prstGeom prst="rect">
            <a:avLst/>
          </a:prstGeom>
          <a:noFill/>
        </p:spPr>
        <p:txBody>
          <a:bodyPr wrap="square" rtlCol="0">
            <a:spAutoFit/>
          </a:bodyPr>
          <a:lstStyle/>
          <a:p>
            <a:r>
              <a:rPr lang="en-US" dirty="0" smtClean="0"/>
              <a:t>Paid-with</a:t>
            </a:r>
            <a:endParaRPr lang="en-US" dirty="0"/>
          </a:p>
        </p:txBody>
      </p:sp>
      <p:sp>
        <p:nvSpPr>
          <p:cNvPr id="28" name="TextBox 27"/>
          <p:cNvSpPr txBox="1"/>
          <p:nvPr/>
        </p:nvSpPr>
        <p:spPr>
          <a:xfrm>
            <a:off x="1981200" y="5105400"/>
            <a:ext cx="3352800" cy="369332"/>
          </a:xfrm>
          <a:prstGeom prst="rect">
            <a:avLst/>
          </a:prstGeom>
          <a:noFill/>
        </p:spPr>
        <p:txBody>
          <a:bodyPr wrap="square" rtlCol="0">
            <a:spAutoFit/>
          </a:bodyPr>
          <a:lstStyle/>
          <a:p>
            <a:r>
              <a:rPr lang="en-US" dirty="0" smtClean="0"/>
              <a:t>Fig. Justifying</a:t>
            </a:r>
            <a:r>
              <a:rPr lang="en-US" i="1" dirty="0" smtClean="0"/>
              <a:t> Payment</a:t>
            </a:r>
            <a:r>
              <a:rPr lang="en-US" dirty="0" smtClean="0"/>
              <a:t> subclasses</a:t>
            </a:r>
            <a:endParaRPr lang="en-US" dirty="0"/>
          </a:p>
        </p:txBody>
      </p:sp>
      <p:cxnSp>
        <p:nvCxnSpPr>
          <p:cNvPr id="30" name="Straight Connector 29"/>
          <p:cNvCxnSpPr/>
          <p:nvPr/>
        </p:nvCxnSpPr>
        <p:spPr>
          <a:xfrm rot="10800000" flipH="1">
            <a:off x="2514600" y="1981200"/>
            <a:ext cx="1293813"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590800"/>
            <a:ext cx="9144000" cy="1143000"/>
          </a:xfrm>
        </p:spPr>
        <p:txBody>
          <a:bodyPr>
            <a:noAutofit/>
          </a:bodyPr>
          <a:lstStyle/>
          <a:p>
            <a:pPr algn="l"/>
            <a:r>
              <a:rPr lang="en-US" b="1" dirty="0" smtClean="0">
                <a:latin typeface="Arial" pitchFamily="34" charset="0"/>
                <a:cs typeface="Arial" pitchFamily="34" charset="0"/>
              </a:rPr>
              <a:t>AGGREGATION &amp; COMPOSITION </a:t>
            </a:r>
            <a:br>
              <a:rPr lang="en-US" b="1" dirty="0" smtClean="0">
                <a:latin typeface="Arial" pitchFamily="34" charset="0"/>
                <a:cs typeface="Arial" pitchFamily="34" charset="0"/>
              </a:rPr>
            </a:br>
            <a:endParaRPr lang="en-US" b="1"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6477000"/>
          </a:xfrm>
        </p:spPr>
        <p:txBody>
          <a:bodyPr>
            <a:noAutofit/>
          </a:bodyPr>
          <a:lstStyle/>
          <a:p>
            <a:pPr>
              <a:buNone/>
            </a:pPr>
            <a:r>
              <a:rPr lang="en-US" sz="2400" b="1" dirty="0" smtClean="0">
                <a:latin typeface="Times New Roman" pitchFamily="18" charset="0"/>
                <a:cs typeface="Times New Roman" pitchFamily="18" charset="0"/>
              </a:rPr>
              <a:t>Aggregation:</a:t>
            </a:r>
          </a:p>
          <a:p>
            <a:pPr marL="457200" lvl="0" indent="-457200">
              <a:buFont typeface="+mj-lt"/>
              <a:buAutoNum type="arabicPeriod"/>
            </a:pPr>
            <a:r>
              <a:rPr lang="en-US" sz="2000" dirty="0" smtClean="0">
                <a:latin typeface="Times New Roman" pitchFamily="18" charset="0"/>
                <a:cs typeface="Times New Roman" pitchFamily="18" charset="0"/>
              </a:rPr>
              <a:t>Aggregation is a vague kind of association in the UML that loosely suggests whole-part relationships.  </a:t>
            </a:r>
          </a:p>
          <a:p>
            <a:pPr marL="457200" lvl="0" indent="-457200">
              <a:buFont typeface="+mj-lt"/>
              <a:buAutoNum type="arabicPeriod"/>
            </a:pPr>
            <a:r>
              <a:rPr lang="en-US" sz="2000" dirty="0" smtClean="0">
                <a:latin typeface="Times New Roman" pitchFamily="18" charset="0"/>
                <a:cs typeface="Times New Roman" pitchFamily="18" charset="0"/>
              </a:rPr>
              <a:t>A property of an association representing a </a:t>
            </a:r>
            <a:r>
              <a:rPr lang="en-US" sz="2000" b="1" dirty="0" smtClean="0">
                <a:latin typeface="Times New Roman" pitchFamily="18" charset="0"/>
                <a:cs typeface="Times New Roman" pitchFamily="18" charset="0"/>
              </a:rPr>
              <a:t>whole-part</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relationship</a:t>
            </a:r>
            <a:r>
              <a:rPr lang="en-US" sz="2000" dirty="0" smtClean="0">
                <a:latin typeface="Times New Roman" pitchFamily="18" charset="0"/>
                <a:cs typeface="Times New Roman" pitchFamily="18" charset="0"/>
              </a:rPr>
              <a:t>. </a:t>
            </a:r>
          </a:p>
          <a:p>
            <a:pPr marL="457200" indent="-457200">
              <a:buFont typeface="+mj-lt"/>
              <a:buAutoNum type="arabicPeriod"/>
            </a:pPr>
            <a:r>
              <a:rPr lang="en-US" sz="2000" dirty="0" smtClean="0">
                <a:latin typeface="Times New Roman" pitchFamily="18" charset="0"/>
                <a:cs typeface="Times New Roman" pitchFamily="18" charset="0"/>
              </a:rPr>
              <a:t>The life time of the part exists if the whole destroyed or deleted. </a:t>
            </a:r>
          </a:p>
          <a:p>
            <a:pPr>
              <a:buNone/>
            </a:pPr>
            <a:r>
              <a:rPr lang="en-US" sz="2000" b="1" dirty="0" smtClean="0">
                <a:latin typeface="Times New Roman" pitchFamily="18" charset="0"/>
                <a:cs typeface="Times New Roman" pitchFamily="18" charset="0"/>
              </a:rPr>
              <a:t>Example:  </a:t>
            </a:r>
          </a:p>
          <a:p>
            <a:pPr>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1        *  </a:t>
            </a:r>
          </a:p>
          <a:p>
            <a:pPr>
              <a:buNone/>
            </a:pPr>
            <a:r>
              <a:rPr lang="en-US" sz="2000" b="1"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If the instance of Car destroyed the instances of Wheels does not destroyed.</a:t>
            </a:r>
          </a:p>
          <a:p>
            <a:pPr>
              <a:buNone/>
            </a:pPr>
            <a:r>
              <a:rPr lang="en-US" sz="2400" b="1" dirty="0" smtClean="0">
                <a:latin typeface="Times New Roman" pitchFamily="18" charset="0"/>
                <a:cs typeface="Times New Roman" pitchFamily="18" charset="0"/>
              </a:rPr>
              <a:t>Composition: </a:t>
            </a:r>
            <a:endParaRPr lang="en-US" sz="24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Composition, also known as </a:t>
            </a:r>
            <a:r>
              <a:rPr lang="en-US" sz="2000" b="1" dirty="0" smtClean="0">
                <a:latin typeface="Times New Roman" pitchFamily="18" charset="0"/>
                <a:cs typeface="Times New Roman" pitchFamily="18" charset="0"/>
              </a:rPr>
              <a:t>composite aggregation</a:t>
            </a:r>
            <a:r>
              <a:rPr lang="en-US" sz="2000" dirty="0" smtClean="0">
                <a:latin typeface="Times New Roman" pitchFamily="18" charset="0"/>
                <a:cs typeface="Times New Roman" pitchFamily="18" charset="0"/>
              </a:rPr>
              <a:t>. </a:t>
            </a:r>
          </a:p>
          <a:p>
            <a:pPr marL="457200" lvl="0" indent="-457200">
              <a:buFont typeface="+mj-lt"/>
              <a:buAutoNum type="arabicPeriod"/>
            </a:pPr>
            <a:r>
              <a:rPr lang="en-US" sz="2000" dirty="0" smtClean="0">
                <a:latin typeface="Times New Roman" pitchFamily="18" charset="0"/>
                <a:cs typeface="Times New Roman" pitchFamily="18" charset="0"/>
              </a:rPr>
              <a:t>It is a strong kind of whole-part aggregation and is useful to show in some models. </a:t>
            </a:r>
          </a:p>
          <a:p>
            <a:pPr marL="457200" lvl="0" indent="-457200">
              <a:buFont typeface="+mj-lt"/>
              <a:buAutoNum type="arabicPeriod"/>
            </a:pPr>
            <a:r>
              <a:rPr lang="en-US" sz="2000" dirty="0" smtClean="0">
                <a:latin typeface="Times New Roman" pitchFamily="18" charset="0"/>
                <a:cs typeface="Times New Roman" pitchFamily="18" charset="0"/>
              </a:rPr>
              <a:t>A composition relationship implies that </a:t>
            </a:r>
          </a:p>
          <a:p>
            <a:pPr lvl="2">
              <a:buFont typeface="Wingdings" pitchFamily="2" charset="2"/>
              <a:buChar char="§"/>
            </a:pPr>
            <a:r>
              <a:rPr lang="en-US" sz="1800" dirty="0" smtClean="0">
                <a:latin typeface="Times New Roman" pitchFamily="18" charset="0"/>
                <a:cs typeface="Times New Roman" pitchFamily="18" charset="0"/>
              </a:rPr>
              <a:t>An instance of the part (such as a Square) belongs to only one composite instance (such as one Board) at a time. </a:t>
            </a:r>
          </a:p>
          <a:p>
            <a:pPr lvl="2">
              <a:buFont typeface="Wingdings" pitchFamily="2" charset="2"/>
              <a:buChar char="§"/>
            </a:pPr>
            <a:r>
              <a:rPr lang="en-US" sz="1800" dirty="0" smtClean="0">
                <a:latin typeface="Times New Roman" pitchFamily="18" charset="0"/>
                <a:cs typeface="Times New Roman" pitchFamily="18" charset="0"/>
              </a:rPr>
              <a:t>The part must always belong to a composite.</a:t>
            </a:r>
          </a:p>
          <a:p>
            <a:pPr lvl="2">
              <a:buFont typeface="Wingdings" pitchFamily="2" charset="2"/>
              <a:buChar char="§"/>
            </a:pPr>
            <a:r>
              <a:rPr lang="en-US" sz="1800" dirty="0" smtClean="0">
                <a:latin typeface="Times New Roman" pitchFamily="18" charset="0"/>
                <a:cs typeface="Times New Roman" pitchFamily="18" charset="0"/>
              </a:rPr>
              <a:t>The composite is responsible for the creation and deletion of its parts – either by itself creating/deleting the parts, or by collaborating with other objects. </a:t>
            </a:r>
          </a:p>
          <a:p>
            <a:pPr marL="457200" indent="-457200">
              <a:buNone/>
            </a:pPr>
            <a:endParaRPr lang="en-US" sz="2000" dirty="0">
              <a:latin typeface="Times New Roman" pitchFamily="18" charset="0"/>
              <a:cs typeface="Times New Roman" pitchFamily="18" charset="0"/>
            </a:endParaRPr>
          </a:p>
        </p:txBody>
      </p:sp>
      <p:sp>
        <p:nvSpPr>
          <p:cNvPr id="4097" name="Rectangle 1"/>
          <p:cNvSpPr>
            <a:spLocks noChangeArrowheads="1"/>
          </p:cNvSpPr>
          <p:nvPr/>
        </p:nvSpPr>
        <p:spPr bwMode="auto">
          <a:xfrm>
            <a:off x="1524000" y="2590800"/>
            <a:ext cx="9144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Car</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Rectangle 2"/>
          <p:cNvSpPr>
            <a:spLocks noChangeArrowheads="1"/>
          </p:cNvSpPr>
          <p:nvPr/>
        </p:nvSpPr>
        <p:spPr bwMode="auto">
          <a:xfrm>
            <a:off x="3276600" y="2590800"/>
            <a:ext cx="10668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Wheels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9" name="AutoShape 3"/>
          <p:cNvSpPr>
            <a:spLocks noChangeShapeType="1"/>
          </p:cNvSpPr>
          <p:nvPr/>
        </p:nvSpPr>
        <p:spPr bwMode="auto">
          <a:xfrm>
            <a:off x="2514600" y="2819400"/>
            <a:ext cx="746125" cy="0"/>
          </a:xfrm>
          <a:prstGeom prst="straightConnector1">
            <a:avLst/>
          </a:prstGeom>
          <a:noFill/>
          <a:ln w="9525">
            <a:solidFill>
              <a:srgbClr val="000000"/>
            </a:solidFill>
            <a:round/>
            <a:headEnd type="diamond" w="lg" len="lg"/>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7"/>
                                        </p:tgtEl>
                                        <p:attrNameLst>
                                          <p:attrName>style.visibility</p:attrName>
                                        </p:attrNameLst>
                                      </p:cBhvr>
                                      <p:to>
                                        <p:strVal val="visible"/>
                                      </p:to>
                                    </p:set>
                                    <p:anim calcmode="lin" valueType="num">
                                      <p:cBhvr additive="base">
                                        <p:cTn id="37" dur="500" fill="hold"/>
                                        <p:tgtEl>
                                          <p:spTgt spid="4097"/>
                                        </p:tgtEl>
                                        <p:attrNameLst>
                                          <p:attrName>ppt_x</p:attrName>
                                        </p:attrNameLst>
                                      </p:cBhvr>
                                      <p:tavLst>
                                        <p:tav tm="0">
                                          <p:val>
                                            <p:strVal val="0-#ppt_w/2"/>
                                          </p:val>
                                        </p:tav>
                                        <p:tav tm="100000">
                                          <p:val>
                                            <p:strVal val="#ppt_x"/>
                                          </p:val>
                                        </p:tav>
                                      </p:tavLst>
                                    </p:anim>
                                    <p:anim calcmode="lin" valueType="num">
                                      <p:cBhvr additive="base">
                                        <p:cTn id="38" dur="500" fill="hold"/>
                                        <p:tgtEl>
                                          <p:spTgt spid="409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98"/>
                                        </p:tgtEl>
                                        <p:attrNameLst>
                                          <p:attrName>style.visibility</p:attrName>
                                        </p:attrNameLst>
                                      </p:cBhvr>
                                      <p:to>
                                        <p:strVal val="visible"/>
                                      </p:to>
                                    </p:set>
                                    <p:anim calcmode="lin" valueType="num">
                                      <p:cBhvr additive="base">
                                        <p:cTn id="43" dur="500" fill="hold"/>
                                        <p:tgtEl>
                                          <p:spTgt spid="4098"/>
                                        </p:tgtEl>
                                        <p:attrNameLst>
                                          <p:attrName>ppt_x</p:attrName>
                                        </p:attrNameLst>
                                      </p:cBhvr>
                                      <p:tavLst>
                                        <p:tav tm="0">
                                          <p:val>
                                            <p:strVal val="0-#ppt_w/2"/>
                                          </p:val>
                                        </p:tav>
                                        <p:tav tm="100000">
                                          <p:val>
                                            <p:strVal val="#ppt_x"/>
                                          </p:val>
                                        </p:tav>
                                      </p:tavLst>
                                    </p:anim>
                                    <p:anim calcmode="lin" valueType="num">
                                      <p:cBhvr additive="base">
                                        <p:cTn id="44"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099"/>
                                        </p:tgtEl>
                                        <p:attrNameLst>
                                          <p:attrName>style.visibility</p:attrName>
                                        </p:attrNameLst>
                                      </p:cBhvr>
                                      <p:to>
                                        <p:strVal val="visible"/>
                                      </p:to>
                                    </p:set>
                                    <p:anim calcmode="lin" valueType="num">
                                      <p:cBhvr additive="base">
                                        <p:cTn id="49" dur="500" fill="hold"/>
                                        <p:tgtEl>
                                          <p:spTgt spid="4099"/>
                                        </p:tgtEl>
                                        <p:attrNameLst>
                                          <p:attrName>ppt_x</p:attrName>
                                        </p:attrNameLst>
                                      </p:cBhvr>
                                      <p:tavLst>
                                        <p:tav tm="0">
                                          <p:val>
                                            <p:strVal val="0-#ppt_w/2"/>
                                          </p:val>
                                        </p:tav>
                                        <p:tav tm="100000">
                                          <p:val>
                                            <p:strVal val="#ppt_x"/>
                                          </p:val>
                                        </p:tav>
                                      </p:tavLst>
                                    </p:anim>
                                    <p:anim calcmode="lin" valueType="num">
                                      <p:cBhvr additive="base">
                                        <p:cTn id="50"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additive="base">
                                        <p:cTn id="5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additive="base">
                                        <p:cTn id="6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9" end="9"/>
                                            </p:txEl>
                                          </p:spTgt>
                                        </p:tgtEl>
                                        <p:attrNameLst>
                                          <p:attrName>style.visibility</p:attrName>
                                        </p:attrNameLst>
                                      </p:cBhvr>
                                      <p:to>
                                        <p:strVal val="visible"/>
                                      </p:to>
                                    </p:set>
                                    <p:anim calcmode="lin" valueType="num">
                                      <p:cBhvr additive="base">
                                        <p:cTn id="7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10" end="10"/>
                                            </p:txEl>
                                          </p:spTgt>
                                        </p:tgtEl>
                                        <p:attrNameLst>
                                          <p:attrName>style.visibility</p:attrName>
                                        </p:attrNameLst>
                                      </p:cBhvr>
                                      <p:to>
                                        <p:strVal val="visible"/>
                                      </p:to>
                                    </p:set>
                                    <p:anim calcmode="lin" valueType="num">
                                      <p:cBhvr additive="base">
                                        <p:cTn id="7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11" end="11"/>
                                            </p:txEl>
                                          </p:spTgt>
                                        </p:tgtEl>
                                        <p:attrNameLst>
                                          <p:attrName>style.visibility</p:attrName>
                                        </p:attrNameLst>
                                      </p:cBhvr>
                                      <p:to>
                                        <p:strVal val="visible"/>
                                      </p:to>
                                    </p:set>
                                    <p:anim calcmode="lin" valueType="num">
                                      <p:cBhvr additive="base">
                                        <p:cTn id="8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additive="base">
                                        <p:cTn id="91"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13" end="13"/>
                                            </p:txEl>
                                          </p:spTgt>
                                        </p:tgtEl>
                                        <p:attrNameLst>
                                          <p:attrName>style.visibility</p:attrName>
                                        </p:attrNameLst>
                                      </p:cBhvr>
                                      <p:to>
                                        <p:strVal val="visible"/>
                                      </p:to>
                                    </p:set>
                                    <p:anim calcmode="lin" valueType="num">
                                      <p:cBhvr additive="base">
                                        <p:cTn id="9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
                                            <p:txEl>
                                              <p:pRg st="14" end="14"/>
                                            </p:txEl>
                                          </p:spTgt>
                                        </p:tgtEl>
                                        <p:attrNameLst>
                                          <p:attrName>style.visibility</p:attrName>
                                        </p:attrNameLst>
                                      </p:cBhvr>
                                      <p:to>
                                        <p:strVal val="visible"/>
                                      </p:to>
                                    </p:set>
                                    <p:anim calcmode="lin" valueType="num">
                                      <p:cBhvr additive="base">
                                        <p:cTn id="103"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animBg="1"/>
      <p:bldP spid="4098" grpId="0" animBg="1"/>
      <p:bldP spid="4099"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a:buNone/>
            </a:pPr>
            <a:r>
              <a:rPr lang="en-US" sz="2000" b="1" dirty="0" smtClean="0">
                <a:latin typeface="Times New Roman" pitchFamily="18" charset="0"/>
                <a:cs typeface="Times New Roman" pitchFamily="18" charset="0"/>
              </a:rPr>
              <a:t>How to Identify Composition: </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In some cases, the presence of composition is obvious – usually in physical assemblies.</a:t>
            </a:r>
          </a:p>
          <a:p>
            <a:pPr marL="457200" lvl="0" indent="-457200">
              <a:buFont typeface="+mj-lt"/>
              <a:buAutoNum type="arabicPeriod"/>
            </a:pPr>
            <a:r>
              <a:rPr lang="en-US" sz="2000" dirty="0" smtClean="0">
                <a:latin typeface="Times New Roman" pitchFamily="18" charset="0"/>
                <a:cs typeface="Times New Roman" pitchFamily="18" charset="0"/>
              </a:rPr>
              <a:t>But sometimes, it is not clear.</a:t>
            </a:r>
          </a:p>
          <a:p>
            <a:pPr marL="457200" lvl="0" indent="-457200">
              <a:buNone/>
            </a:pPr>
            <a:r>
              <a:rPr lang="en-US" sz="2000" b="1" dirty="0" smtClean="0">
                <a:latin typeface="Times New Roman" pitchFamily="18" charset="0"/>
                <a:cs typeface="Times New Roman" pitchFamily="18" charset="0"/>
              </a:rPr>
              <a:t>Guideline</a:t>
            </a:r>
            <a:r>
              <a:rPr lang="en-US" sz="2000" dirty="0" smtClean="0">
                <a:latin typeface="Times New Roman" pitchFamily="18" charset="0"/>
                <a:cs typeface="Times New Roman" pitchFamily="18" charset="0"/>
              </a:rPr>
              <a:t>: On composition: If in doubt, leave it out.</a:t>
            </a:r>
          </a:p>
          <a:p>
            <a:pPr marL="457200" lvl="0" indent="-457200">
              <a:buFont typeface="+mj-lt"/>
              <a:buAutoNum type="arabicPeriod"/>
            </a:pPr>
            <a:r>
              <a:rPr lang="en-US" sz="2000" dirty="0" smtClean="0">
                <a:latin typeface="Times New Roman" pitchFamily="18" charset="0"/>
                <a:cs typeface="Times New Roman" pitchFamily="18" charset="0"/>
              </a:rPr>
              <a:t>Here are some guidelines that suggest when to show aggregation: </a:t>
            </a:r>
          </a:p>
          <a:p>
            <a:pPr marL="457200" indent="-457200">
              <a:buNone/>
            </a:pPr>
            <a:r>
              <a:rPr lang="en-US" sz="2000" dirty="0" smtClean="0">
                <a:latin typeface="Times New Roman" pitchFamily="18" charset="0"/>
                <a:cs typeface="Times New Roman" pitchFamily="18" charset="0"/>
              </a:rPr>
              <a:t>Consider showing composition when: </a:t>
            </a:r>
          </a:p>
          <a:p>
            <a:pPr marL="857250" lvl="1" indent="-457200">
              <a:buFont typeface="+mj-lt"/>
              <a:buAutoNum type="arabicPeriod"/>
            </a:pPr>
            <a:r>
              <a:rPr lang="en-US" sz="2000" dirty="0" smtClean="0">
                <a:latin typeface="Times New Roman" pitchFamily="18" charset="0"/>
                <a:cs typeface="Times New Roman" pitchFamily="18" charset="0"/>
              </a:rPr>
              <a:t>The lifetime of the part is bound within the lifetime of the composite – there is a create-delete dependency of the part on the whole. </a:t>
            </a:r>
          </a:p>
          <a:p>
            <a:pPr marL="857250" lvl="1" indent="-457200">
              <a:buFont typeface="+mj-lt"/>
              <a:buAutoNum type="arabicPeriod"/>
            </a:pPr>
            <a:r>
              <a:rPr lang="en-US" sz="2000" dirty="0" smtClean="0">
                <a:latin typeface="Times New Roman" pitchFamily="18" charset="0"/>
                <a:cs typeface="Times New Roman" pitchFamily="18" charset="0"/>
              </a:rPr>
              <a:t>There is an obvious whole-part physical or logical assembly. </a:t>
            </a:r>
          </a:p>
          <a:p>
            <a:pPr marL="857250" lvl="1" indent="-457200">
              <a:buFont typeface="+mj-lt"/>
              <a:buAutoNum type="arabicPeriod"/>
            </a:pPr>
            <a:r>
              <a:rPr lang="en-US" sz="2000" dirty="0" smtClean="0">
                <a:latin typeface="Times New Roman" pitchFamily="18" charset="0"/>
                <a:cs typeface="Times New Roman" pitchFamily="18" charset="0"/>
              </a:rPr>
              <a:t>Some properties of the composite propagate to the parts, such as the location. </a:t>
            </a:r>
          </a:p>
          <a:p>
            <a:pPr marL="857250" lvl="1" indent="-457200">
              <a:buFont typeface="+mj-lt"/>
              <a:buAutoNum type="arabicPeriod"/>
            </a:pPr>
            <a:r>
              <a:rPr lang="en-US" sz="2000" dirty="0" smtClean="0">
                <a:latin typeface="Times New Roman" pitchFamily="18" charset="0"/>
                <a:cs typeface="Times New Roman" pitchFamily="18" charset="0"/>
              </a:rPr>
              <a:t>Operations applied to the composite propagate to the parts, such as destruction, movement, and recording.</a:t>
            </a:r>
          </a:p>
          <a:p>
            <a:pPr>
              <a:buNone/>
            </a:pPr>
            <a:r>
              <a:rPr lang="en-US" sz="2000" b="1" dirty="0" smtClean="0">
                <a:latin typeface="Times New Roman" pitchFamily="18" charset="0"/>
                <a:cs typeface="Times New Roman" pitchFamily="18" charset="0"/>
              </a:rPr>
              <a:t>UML Notation for Composition: </a:t>
            </a: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The UML notation for composition is a filled diamond on an association line, at the composite  end of the line.</a:t>
            </a:r>
          </a:p>
          <a:p>
            <a:pPr>
              <a:buNone/>
            </a:pPr>
            <a:r>
              <a:rPr lang="en-US" sz="2000" b="1" dirty="0" smtClean="0">
                <a:latin typeface="Times New Roman" pitchFamily="18" charset="0"/>
                <a:cs typeface="Times New Roman" pitchFamily="18" charset="0"/>
              </a:rPr>
              <a:t>A Benefit of Showing Composition: </a:t>
            </a:r>
            <a:endParaRPr lang="en-US" sz="2000" dirty="0" smtClean="0">
              <a:latin typeface="Times New Roman" pitchFamily="18" charset="0"/>
              <a:cs typeface="Times New Roman" pitchFamily="18" charset="0"/>
            </a:endParaRPr>
          </a:p>
          <a:p>
            <a:pPr marL="457200" indent="-457200">
              <a:buNone/>
            </a:pPr>
            <a:r>
              <a:rPr lang="en-US" sz="2000" dirty="0" smtClean="0">
                <a:latin typeface="Times New Roman" pitchFamily="18" charset="0"/>
                <a:cs typeface="Times New Roman" pitchFamily="18" charset="0"/>
              </a:rPr>
              <a:t>In composite aggregation, the part may not exist outside of the lifetime of the</a:t>
            </a:r>
          </a:p>
          <a:p>
            <a:pPr marL="457200" indent="-457200">
              <a:buNone/>
            </a:pPr>
            <a:r>
              <a:rPr lang="en-US" sz="2000" dirty="0" smtClean="0">
                <a:latin typeface="Times New Roman" pitchFamily="18" charset="0"/>
                <a:cs typeface="Times New Roman" pitchFamily="18" charset="0"/>
              </a:rPr>
              <a:t>whole. </a:t>
            </a:r>
          </a:p>
          <a:p>
            <a:pPr marL="457200" lvl="0" indent="-457200">
              <a:buFont typeface="+mj-lt"/>
              <a:buAutoNum type="arabicPeriod"/>
            </a:pPr>
            <a:r>
              <a:rPr lang="en-US" sz="2000" dirty="0" smtClean="0">
                <a:latin typeface="Times New Roman" pitchFamily="18" charset="0"/>
                <a:cs typeface="Times New Roman" pitchFamily="18" charset="0"/>
              </a:rPr>
              <a:t>During design work, this has an impact on the create-delete dependencies between the whole and part software classes and database elements (in terms of referential integrity and cascading delete paths). </a:t>
            </a:r>
          </a:p>
          <a:p>
            <a:pPr>
              <a:buNone/>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6477000"/>
          </a:xfrm>
        </p:spPr>
        <p:txBody>
          <a:bodyPr>
            <a:normAutofit lnSpcReduction="10000"/>
          </a:bodyPr>
          <a:lstStyle/>
          <a:p>
            <a:pPr marL="457200" lvl="0" indent="-457200">
              <a:buFont typeface="+mj-lt"/>
              <a:buAutoNum type="arabicPeriod" startAt="2"/>
            </a:pPr>
            <a:r>
              <a:rPr lang="en-US" sz="2000" dirty="0" smtClean="0">
                <a:latin typeface="Times New Roman" pitchFamily="18" charset="0"/>
                <a:cs typeface="Times New Roman" pitchFamily="18" charset="0"/>
              </a:rPr>
              <a:t>It assists in the identification of a creator (the composite) using the GRASP Creator Pattern. </a:t>
            </a:r>
          </a:p>
          <a:p>
            <a:pPr marL="457200" lvl="0" indent="-457200">
              <a:buFont typeface="+mj-lt"/>
              <a:buAutoNum type="arabicPeriod" startAt="2"/>
            </a:pPr>
            <a:r>
              <a:rPr lang="en-US" sz="2000" dirty="0" smtClean="0">
                <a:latin typeface="Times New Roman" pitchFamily="18" charset="0"/>
                <a:cs typeface="Times New Roman" pitchFamily="18" charset="0"/>
              </a:rPr>
              <a:t>Operations – such as copy and delete – applied to the whole often propagate to the parts.</a:t>
            </a:r>
          </a:p>
          <a:p>
            <a:pPr>
              <a:buNone/>
            </a:pPr>
            <a:r>
              <a:rPr lang="en-US" sz="2400" b="1" dirty="0" smtClean="0">
                <a:latin typeface="Times New Roman" pitchFamily="18" charset="0"/>
                <a:cs typeface="Times New Roman" pitchFamily="18" charset="0"/>
              </a:rPr>
              <a:t>Composition in the </a:t>
            </a:r>
            <a:r>
              <a:rPr lang="en-US" sz="2400" b="1" dirty="0" err="1" smtClean="0">
                <a:latin typeface="Times New Roman" pitchFamily="18" charset="0"/>
                <a:cs typeface="Times New Roman" pitchFamily="18" charset="0"/>
              </a:rPr>
              <a:t>NextGen</a:t>
            </a:r>
            <a:r>
              <a:rPr lang="en-US" sz="2400" b="1" dirty="0" smtClean="0">
                <a:latin typeface="Times New Roman" pitchFamily="18" charset="0"/>
                <a:cs typeface="Times New Roman" pitchFamily="18" charset="0"/>
              </a:rPr>
              <a:t> Domain Model: </a:t>
            </a:r>
            <a:endParaRPr lang="en-US" sz="24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In the POS domain, the </a:t>
            </a:r>
            <a:r>
              <a:rPr lang="en-US" sz="2000" i="1" dirty="0" err="1" smtClean="0">
                <a:latin typeface="Times New Roman" pitchFamily="18" charset="0"/>
                <a:cs typeface="Times New Roman" pitchFamily="18" charset="0"/>
              </a:rPr>
              <a:t>SalesLineItems</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may be considered a part of a composite </a:t>
            </a:r>
            <a:r>
              <a:rPr lang="en-US" sz="2000" i="1" dirty="0" smtClean="0">
                <a:latin typeface="Times New Roman" pitchFamily="18" charset="0"/>
                <a:cs typeface="Times New Roman" pitchFamily="18" charset="0"/>
              </a:rPr>
              <a:t>Sale</a:t>
            </a:r>
            <a:r>
              <a:rPr lang="en-US" sz="2000" dirty="0" smtClean="0">
                <a:latin typeface="Times New Roman" pitchFamily="18" charset="0"/>
                <a:cs typeface="Times New Roman" pitchFamily="18" charset="0"/>
              </a:rPr>
              <a:t>; in general, transaction line items are viewed as parts of an aggregate transaction (see Figure 1.17).</a:t>
            </a:r>
          </a:p>
          <a:p>
            <a:pPr marL="457200" lvl="0" indent="-457200">
              <a:buFont typeface="+mj-lt"/>
              <a:buAutoNum type="arabicPeriod"/>
            </a:pPr>
            <a:r>
              <a:rPr lang="en-US" sz="2000" dirty="0" smtClean="0">
                <a:latin typeface="Times New Roman" pitchFamily="18" charset="0"/>
                <a:cs typeface="Times New Roman" pitchFamily="18" charset="0"/>
              </a:rPr>
              <a:t>In addition to conformance to that pattern, there is a create-delete dependency of the line items on the </a:t>
            </a:r>
            <a:r>
              <a:rPr lang="en-US" sz="2000" i="1" dirty="0" smtClean="0">
                <a:latin typeface="Times New Roman" pitchFamily="18" charset="0"/>
                <a:cs typeface="Times New Roman" pitchFamily="18" charset="0"/>
              </a:rPr>
              <a:t>Sale</a:t>
            </a:r>
            <a:r>
              <a:rPr lang="en-US" sz="2000" dirty="0" smtClean="0">
                <a:latin typeface="Times New Roman" pitchFamily="18" charset="0"/>
                <a:cs typeface="Times New Roman" pitchFamily="18" charset="0"/>
              </a:rPr>
              <a:t> – their lifetime is bound within the lifetime of the Sale.</a:t>
            </a:r>
          </a:p>
          <a:p>
            <a:pPr marL="457200" lvl="0" indent="-457200">
              <a:buFont typeface="+mj-lt"/>
              <a:buAutoNum type="arabicPeriod"/>
            </a:pPr>
            <a:r>
              <a:rPr lang="en-US" sz="2000" dirty="0" smtClean="0">
                <a:latin typeface="Times New Roman" pitchFamily="18" charset="0"/>
                <a:cs typeface="Times New Roman" pitchFamily="18" charset="0"/>
              </a:rPr>
              <a:t>By similar justification, </a:t>
            </a:r>
            <a:r>
              <a:rPr lang="en-US" sz="2000" i="1" dirty="0" err="1" smtClean="0">
                <a:latin typeface="Times New Roman" pitchFamily="18" charset="0"/>
                <a:cs typeface="Times New Roman" pitchFamily="18" charset="0"/>
              </a:rPr>
              <a:t>ProductCatalog</a:t>
            </a:r>
            <a:r>
              <a:rPr lang="en-US" sz="2000" dirty="0" smtClean="0">
                <a:latin typeface="Times New Roman" pitchFamily="18" charset="0"/>
                <a:cs typeface="Times New Roman" pitchFamily="18" charset="0"/>
              </a:rPr>
              <a:t> is a composite of </a:t>
            </a:r>
            <a:r>
              <a:rPr lang="en-US" sz="2000" i="1" dirty="0" err="1" smtClean="0">
                <a:latin typeface="Times New Roman" pitchFamily="18" charset="0"/>
                <a:cs typeface="Times New Roman" pitchFamily="18" charset="0"/>
              </a:rPr>
              <a:t>ProductDescriptions</a:t>
            </a:r>
            <a:r>
              <a:rPr lang="en-US" sz="2000" dirty="0" smtClean="0">
                <a:latin typeface="Times New Roman" pitchFamily="18" charset="0"/>
                <a:cs typeface="Times New Roman" pitchFamily="18" charset="0"/>
              </a:rPr>
              <a:t>.</a:t>
            </a:r>
          </a:p>
          <a:p>
            <a:pPr marL="457200" indent="-457200" algn="ctr">
              <a:buNone/>
            </a:pPr>
            <a:r>
              <a:rPr lang="en-US" sz="2000" b="1" dirty="0" smtClean="0">
                <a:latin typeface="Times New Roman" pitchFamily="18" charset="0"/>
                <a:cs typeface="Times New Roman" pitchFamily="18" charset="0"/>
              </a:rPr>
              <a:t> Figure 1.17 Aggregation in the point-of-sale application.</a:t>
            </a:r>
          </a:p>
          <a:p>
            <a:pPr marL="457200" indent="-457200" algn="ctr">
              <a:buNone/>
            </a:pPr>
            <a:endParaRPr lang="en-US" sz="2000" b="1" dirty="0" smtClean="0">
              <a:latin typeface="Times New Roman" pitchFamily="18" charset="0"/>
              <a:cs typeface="Times New Roman" pitchFamily="18" charset="0"/>
            </a:endParaRPr>
          </a:p>
          <a:p>
            <a:pPr marL="457200" indent="-457200">
              <a:buNone/>
            </a:pPr>
            <a:r>
              <a:rPr lang="en-US" sz="2000" b="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1    1..*</a:t>
            </a:r>
          </a:p>
          <a:p>
            <a:pPr marL="457200" indent="-457200">
              <a:buNone/>
            </a:pPr>
            <a:endParaRPr lang="en-US" sz="1800" dirty="0" smtClean="0">
              <a:latin typeface="Times New Roman" pitchFamily="18" charset="0"/>
              <a:cs typeface="Times New Roman" pitchFamily="18" charset="0"/>
            </a:endParaRPr>
          </a:p>
          <a:p>
            <a:pPr marL="457200" indent="-457200">
              <a:buNone/>
            </a:pPr>
            <a:endParaRPr lang="en-US" sz="1800" dirty="0" smtClean="0">
              <a:latin typeface="Times New Roman" pitchFamily="18" charset="0"/>
              <a:cs typeface="Times New Roman" pitchFamily="18" charset="0"/>
            </a:endParaRPr>
          </a:p>
          <a:p>
            <a:pPr marL="457200" indent="-457200">
              <a:buNone/>
            </a:pPr>
            <a:r>
              <a:rPr lang="en-US" sz="1800" dirty="0" smtClean="0">
                <a:latin typeface="Times New Roman" pitchFamily="18" charset="0"/>
                <a:cs typeface="Times New Roman" pitchFamily="18" charset="0"/>
              </a:rPr>
              <a:t>                                                              1      1..*</a:t>
            </a:r>
          </a:p>
          <a:p>
            <a:pPr marL="457200" indent="-457200">
              <a:buNone/>
            </a:pPr>
            <a:endParaRPr lang="en-US" sz="2000" dirty="0" smtClean="0">
              <a:latin typeface="Times New Roman" pitchFamily="18" charset="0"/>
              <a:cs typeface="Times New Roman" pitchFamily="18" charset="0"/>
            </a:endParaRPr>
          </a:p>
          <a:p>
            <a:pPr marL="457200" indent="-457200">
              <a:buNone/>
            </a:pPr>
            <a:endParaRPr lang="en-US" sz="2000" dirty="0">
              <a:latin typeface="Times New Roman" pitchFamily="18" charset="0"/>
              <a:cs typeface="Times New Roman" pitchFamily="18" charset="0"/>
            </a:endParaRPr>
          </a:p>
        </p:txBody>
      </p:sp>
      <p:sp>
        <p:nvSpPr>
          <p:cNvPr id="4" name="Rectangle 1"/>
          <p:cNvSpPr>
            <a:spLocks noChangeArrowheads="1"/>
          </p:cNvSpPr>
          <p:nvPr/>
        </p:nvSpPr>
        <p:spPr bwMode="auto">
          <a:xfrm>
            <a:off x="2438400" y="4876800"/>
            <a:ext cx="13716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smtClean="0">
                <a:latin typeface="Times New Roman" pitchFamily="18" charset="0"/>
                <a:cs typeface="Times New Roman" pitchFamily="18" charset="0"/>
              </a:rPr>
              <a:t>Sale</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4648200" y="5791200"/>
            <a:ext cx="18288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2000" dirty="0" smtClean="0">
                <a:latin typeface="Times New Roman" pitchFamily="18" charset="0"/>
                <a:cs typeface="Times New Roman" pitchFamily="18" charset="0"/>
              </a:rPr>
              <a:t>Product Description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1"/>
          <p:cNvSpPr>
            <a:spLocks noChangeArrowheads="1"/>
          </p:cNvSpPr>
          <p:nvPr/>
        </p:nvSpPr>
        <p:spPr bwMode="auto">
          <a:xfrm>
            <a:off x="4648200" y="4876800"/>
            <a:ext cx="17526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err="1" smtClean="0">
                <a:latin typeface="Times New Roman" pitchFamily="18" charset="0"/>
                <a:cs typeface="Times New Roman" pitchFamily="18" charset="0"/>
              </a:rPr>
              <a:t>SalesLineItem</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2438400" y="5715000"/>
            <a:ext cx="13716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Product Catalog</a:t>
            </a:r>
          </a:p>
        </p:txBody>
      </p:sp>
      <p:sp>
        <p:nvSpPr>
          <p:cNvPr id="13" name="AutoShape 3"/>
          <p:cNvSpPr>
            <a:spLocks noChangeShapeType="1"/>
          </p:cNvSpPr>
          <p:nvPr/>
        </p:nvSpPr>
        <p:spPr bwMode="auto">
          <a:xfrm>
            <a:off x="3886200" y="5105400"/>
            <a:ext cx="746125" cy="0"/>
          </a:xfrm>
          <a:prstGeom prst="straightConnector1">
            <a:avLst/>
          </a:prstGeom>
          <a:noFill/>
          <a:ln w="9525">
            <a:solidFill>
              <a:srgbClr val="000000"/>
            </a:solidFill>
            <a:round/>
            <a:headEnd type="diamond" w="lg" len="lg"/>
            <a:tailEnd/>
          </a:ln>
        </p:spPr>
        <p:txBody>
          <a:bodyPr vert="horz" wrap="square" lIns="91440" tIns="45720" rIns="91440" bIns="45720" numCol="1" anchor="t" anchorCtr="0" compatLnSpc="1">
            <a:prstTxWarp prst="textNoShape">
              <a:avLst/>
            </a:prstTxWarp>
          </a:bodyPr>
          <a:lstStyle/>
          <a:p>
            <a:endParaRPr lang="en-US"/>
          </a:p>
        </p:txBody>
      </p:sp>
      <p:sp>
        <p:nvSpPr>
          <p:cNvPr id="15" name="AutoShape 3"/>
          <p:cNvSpPr>
            <a:spLocks noChangeShapeType="1"/>
          </p:cNvSpPr>
          <p:nvPr/>
        </p:nvSpPr>
        <p:spPr bwMode="auto">
          <a:xfrm>
            <a:off x="3886200" y="6019800"/>
            <a:ext cx="746125" cy="0"/>
          </a:xfrm>
          <a:prstGeom prst="straightConnector1">
            <a:avLst/>
          </a:prstGeom>
          <a:noFill/>
          <a:ln w="9525">
            <a:solidFill>
              <a:srgbClr val="000000"/>
            </a:solidFill>
            <a:round/>
            <a:headEnd type="diamond" w="lg" len="lg"/>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0-#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0-#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0-#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additive="base">
                                        <p:cTn id="6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fill="hold"/>
                                        <p:tgtEl>
                                          <p:spTgt spid="7"/>
                                        </p:tgtEl>
                                        <p:attrNameLst>
                                          <p:attrName>ppt_x</p:attrName>
                                        </p:attrNameLst>
                                      </p:cBhvr>
                                      <p:tavLst>
                                        <p:tav tm="0">
                                          <p:val>
                                            <p:strVal val="0-#ppt_w/2"/>
                                          </p:val>
                                        </p:tav>
                                        <p:tav tm="100000">
                                          <p:val>
                                            <p:strVal val="#ppt_x"/>
                                          </p:val>
                                        </p:tav>
                                      </p:tavLst>
                                    </p:anim>
                                    <p:anim calcmode="lin" valueType="num">
                                      <p:cBhvr additive="base">
                                        <p:cTn id="7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additive="base">
                                        <p:cTn id="79" dur="500" fill="hold"/>
                                        <p:tgtEl>
                                          <p:spTgt spid="5"/>
                                        </p:tgtEl>
                                        <p:attrNameLst>
                                          <p:attrName>ppt_x</p:attrName>
                                        </p:attrNameLst>
                                      </p:cBhvr>
                                      <p:tavLst>
                                        <p:tav tm="0">
                                          <p:val>
                                            <p:strVal val="0-#ppt_w/2"/>
                                          </p:val>
                                        </p:tav>
                                        <p:tav tm="100000">
                                          <p:val>
                                            <p:strVal val="#ppt_x"/>
                                          </p:val>
                                        </p:tav>
                                      </p:tavLst>
                                    </p:anim>
                                    <p:anim calcmode="lin" valueType="num">
                                      <p:cBhvr additive="base">
                                        <p:cTn id="8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500" fill="hold"/>
                                        <p:tgtEl>
                                          <p:spTgt spid="15"/>
                                        </p:tgtEl>
                                        <p:attrNameLst>
                                          <p:attrName>ppt_x</p:attrName>
                                        </p:attrNameLst>
                                      </p:cBhvr>
                                      <p:tavLst>
                                        <p:tav tm="0">
                                          <p:val>
                                            <p:strVal val="0-#ppt_w/2"/>
                                          </p:val>
                                        </p:tav>
                                        <p:tav tm="100000">
                                          <p:val>
                                            <p:strVal val="#ppt_x"/>
                                          </p:val>
                                        </p:tav>
                                      </p:tavLst>
                                    </p:anim>
                                    <p:anim calcmode="lin" valueType="num">
                                      <p:cBhvr additive="base">
                                        <p:cTn id="8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11" end="11"/>
                                            </p:txEl>
                                          </p:spTgt>
                                        </p:tgtEl>
                                        <p:attrNameLst>
                                          <p:attrName>style.visibility</p:attrName>
                                        </p:attrNameLst>
                                      </p:cBhvr>
                                      <p:to>
                                        <p:strVal val="visible"/>
                                      </p:to>
                                    </p:set>
                                    <p:anim calcmode="lin" valueType="num">
                                      <p:cBhvr additive="base">
                                        <p:cTn id="9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3"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685800"/>
            <a:ext cx="8686800" cy="792162"/>
          </a:xfrm>
        </p:spPr>
        <p:txBody>
          <a:bodyPr>
            <a:noAutofit/>
          </a:bodyPr>
          <a:lstStyle/>
          <a:p>
            <a:pPr algn="l"/>
            <a:r>
              <a:rPr lang="en-US" sz="2900" b="1" dirty="0" smtClean="0">
                <a:latin typeface="Arial" pitchFamily="34" charset="0"/>
                <a:cs typeface="Arial" pitchFamily="34" charset="0"/>
              </a:rPr>
              <a:t/>
            </a:r>
            <a:br>
              <a:rPr lang="en-US" sz="2900" b="1" dirty="0" smtClean="0">
                <a:latin typeface="Arial" pitchFamily="34" charset="0"/>
                <a:cs typeface="Arial" pitchFamily="34" charset="0"/>
              </a:rPr>
            </a:br>
            <a:r>
              <a:rPr lang="en-US" sz="2900" b="1" dirty="0" smtClean="0"/>
              <a:t>WHAT SSD INFORMATION TO PLACE IN THE GLOSSARY?</a:t>
            </a:r>
            <a:r>
              <a:rPr lang="en-US" sz="2900" dirty="0" smtClean="0"/>
              <a:t/>
            </a:r>
            <a:br>
              <a:rPr lang="en-US" sz="2900" dirty="0" smtClean="0"/>
            </a:br>
            <a:r>
              <a:rPr lang="en-US" sz="2900" b="1" dirty="0" smtClean="0">
                <a:latin typeface="Arial" pitchFamily="34" charset="0"/>
                <a:cs typeface="Arial" pitchFamily="34" charset="0"/>
              </a:rPr>
              <a:t/>
            </a:r>
            <a:br>
              <a:rPr lang="en-US" sz="2900" b="1" dirty="0" smtClean="0">
                <a:latin typeface="Arial" pitchFamily="34" charset="0"/>
                <a:cs typeface="Arial" pitchFamily="34" charset="0"/>
              </a:rPr>
            </a:br>
            <a:r>
              <a:rPr lang="en-US" sz="2900" b="1" dirty="0" smtClean="0">
                <a:latin typeface="Arial" pitchFamily="34" charset="0"/>
                <a:cs typeface="Arial" pitchFamily="34" charset="0"/>
              </a:rPr>
              <a:t/>
            </a:r>
            <a:br>
              <a:rPr lang="en-US" sz="2900" b="1" dirty="0" smtClean="0">
                <a:latin typeface="Arial" pitchFamily="34" charset="0"/>
                <a:cs typeface="Arial" pitchFamily="34" charset="0"/>
              </a:rPr>
            </a:br>
            <a:endParaRPr lang="en-US" sz="2900" b="1" dirty="0">
              <a:latin typeface="Arial" pitchFamily="34" charset="0"/>
              <a:cs typeface="Arial" pitchFamily="34" charset="0"/>
            </a:endParaRPr>
          </a:p>
        </p:txBody>
      </p:sp>
      <p:sp>
        <p:nvSpPr>
          <p:cNvPr id="3" name="Content Placeholder 2"/>
          <p:cNvSpPr>
            <a:spLocks noGrp="1"/>
          </p:cNvSpPr>
          <p:nvPr>
            <p:ph idx="1"/>
          </p:nvPr>
        </p:nvSpPr>
        <p:spPr>
          <a:xfrm>
            <a:off x="381000" y="1676400"/>
            <a:ext cx="8382000" cy="4191000"/>
          </a:xfrm>
        </p:spPr>
        <p:txBody>
          <a:bodyPr>
            <a:normAutofit/>
          </a:bodyPr>
          <a:lstStyle/>
          <a:p>
            <a:pPr marL="457200" lvl="0" indent="-457200">
              <a:buFont typeface="+mj-lt"/>
              <a:buAutoNum type="arabicPeriod"/>
            </a:pPr>
            <a:r>
              <a:rPr lang="en-US" sz="2400" dirty="0" smtClean="0">
                <a:latin typeface="Times New Roman" pitchFamily="18" charset="0"/>
                <a:cs typeface="Times New Roman" pitchFamily="18" charset="0"/>
              </a:rPr>
              <a:t>The elements shown in SSDs (operation name, parameters, return data) are terse.</a:t>
            </a:r>
          </a:p>
          <a:p>
            <a:pPr marL="457200" lvl="0" indent="-457200">
              <a:buFont typeface="+mj-lt"/>
              <a:buAutoNum type="arabicPeriod"/>
            </a:pPr>
            <a:r>
              <a:rPr lang="en-US" sz="2400" dirty="0" smtClean="0">
                <a:latin typeface="Times New Roman" pitchFamily="18" charset="0"/>
                <a:cs typeface="Times New Roman" pitchFamily="18" charset="0"/>
              </a:rPr>
              <a:t>These may need proper explanation so that during design it is clear what is coming in and going out </a:t>
            </a:r>
            <a:r>
              <a:rPr lang="en-US" sz="2400" dirty="0" err="1" smtClean="0">
                <a:latin typeface="Times New Roman" pitchFamily="18" charset="0"/>
                <a:cs typeface="Times New Roman" pitchFamily="18" charset="0"/>
              </a:rPr>
              <a:t>Eg.receipt</a:t>
            </a:r>
            <a:r>
              <a:rPr lang="en-US" sz="2400" dirty="0" smtClean="0">
                <a:latin typeface="Times New Roman" pitchFamily="18" charset="0"/>
                <a:cs typeface="Times New Roman" pitchFamily="18" charset="0"/>
              </a:rPr>
              <a:t>. </a:t>
            </a:r>
          </a:p>
          <a:p>
            <a:pPr marL="457200" lvl="0" indent="-457200">
              <a:buFont typeface="+mj-lt"/>
              <a:buAutoNum type="arabicPeriod"/>
            </a:pPr>
            <a:r>
              <a:rPr lang="en-US" sz="2400" dirty="0" smtClean="0">
                <a:latin typeface="Times New Roman" pitchFamily="18" charset="0"/>
                <a:cs typeface="Times New Roman" pitchFamily="18" charset="0"/>
              </a:rPr>
              <a:t>The Glossary is a great place for these details. </a:t>
            </a:r>
          </a:p>
          <a:p>
            <a:pPr marL="45720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09600"/>
          </a:xfrm>
        </p:spPr>
        <p:txBody>
          <a:bodyPr>
            <a:normAutofit/>
          </a:bodyPr>
          <a:lstStyle/>
          <a:p>
            <a:pPr>
              <a:buNone/>
            </a:pPr>
            <a:r>
              <a:rPr lang="en-US" sz="2000" b="1" dirty="0" smtClean="0">
                <a:latin typeface="Times New Roman" pitchFamily="18" charset="0"/>
                <a:cs typeface="Times New Roman" pitchFamily="18" charset="0"/>
              </a:rPr>
              <a:t>Differentiate Aggregation and Composition</a:t>
            </a:r>
            <a:endParaRPr lang="en-US" sz="20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609600" y="1295399"/>
          <a:ext cx="7391400" cy="3966484"/>
        </p:xfrm>
        <a:graphic>
          <a:graphicData uri="http://schemas.openxmlformats.org/drawingml/2006/table">
            <a:tbl>
              <a:tblPr/>
              <a:tblGrid>
                <a:gridCol w="809900"/>
                <a:gridCol w="3371928"/>
                <a:gridCol w="3209572"/>
              </a:tblGrid>
              <a:tr h="706215">
                <a:tc>
                  <a:txBody>
                    <a:bodyPr/>
                    <a:lstStyle/>
                    <a:p>
                      <a:pPr marL="0" marR="0">
                        <a:lnSpc>
                          <a:spcPct val="115000"/>
                        </a:lnSpc>
                        <a:spcBef>
                          <a:spcPts val="0"/>
                        </a:spcBef>
                        <a:spcAft>
                          <a:spcPts val="0"/>
                        </a:spcAft>
                      </a:pPr>
                      <a:r>
                        <a:rPr lang="en-US" sz="1800" dirty="0" err="1">
                          <a:latin typeface="Times New Roman"/>
                          <a:ea typeface="Calibri"/>
                          <a:cs typeface="Times New Roman"/>
                        </a:rPr>
                        <a:t>Sl.No</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Calibri"/>
                          <a:cs typeface="Times New Roman"/>
                        </a:rPr>
                        <a:t> Aggregation  </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Calibri"/>
                          <a:cs typeface="Times New Roman"/>
                        </a:rPr>
                        <a:t>Composition </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0883">
                <a:tc>
                  <a:txBody>
                    <a:bodyPr/>
                    <a:lstStyle/>
                    <a:p>
                      <a:pPr marL="0" marR="0">
                        <a:lnSpc>
                          <a:spcPct val="115000"/>
                        </a:lnSpc>
                        <a:spcBef>
                          <a:spcPts val="0"/>
                        </a:spcBef>
                        <a:spcAft>
                          <a:spcPts val="0"/>
                        </a:spcAft>
                        <a:tabLst>
                          <a:tab pos="2339340" algn="l"/>
                        </a:tabLst>
                      </a:pPr>
                      <a:r>
                        <a:rPr lang="en-US" sz="1800" b="1">
                          <a:latin typeface="Times New Roman"/>
                          <a:ea typeface="Calibri"/>
                          <a:cs typeface="Times New Roman"/>
                        </a:rPr>
                        <a:t>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Calibri"/>
                          <a:cs typeface="Times New Roman"/>
                        </a:rPr>
                        <a:t>Part’s instances exist if the whole instance destroyed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Calibri"/>
                          <a:cs typeface="Times New Roman"/>
                        </a:rPr>
                        <a:t>Part’s instances does not exist if the </a:t>
                      </a:r>
                      <a:r>
                        <a:rPr lang="en-US" sz="1800">
                          <a:latin typeface="Times New Roman"/>
                          <a:ea typeface="Calibri"/>
                          <a:cs typeface="Times New Roman"/>
                        </a:rPr>
                        <a:t>whole </a:t>
                      </a:r>
                      <a:r>
                        <a:rPr lang="en-US" sz="1800" smtClean="0">
                          <a:latin typeface="Times New Roman"/>
                          <a:ea typeface="Calibri"/>
                          <a:cs typeface="Times New Roman"/>
                        </a:rPr>
                        <a:t>instance </a:t>
                      </a:r>
                      <a:r>
                        <a:rPr lang="en-US" sz="1800" dirty="0">
                          <a:latin typeface="Times New Roman"/>
                          <a:ea typeface="Calibri"/>
                          <a:cs typeface="Times New Roman"/>
                        </a:rPr>
                        <a:t>destroyed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8503">
                <a:tc>
                  <a:txBody>
                    <a:bodyPr/>
                    <a:lstStyle/>
                    <a:p>
                      <a:pPr marL="0" marR="0">
                        <a:lnSpc>
                          <a:spcPct val="115000"/>
                        </a:lnSpc>
                        <a:spcBef>
                          <a:spcPts val="0"/>
                        </a:spcBef>
                        <a:spcAft>
                          <a:spcPts val="0"/>
                        </a:spcAft>
                        <a:tabLst>
                          <a:tab pos="2339340" algn="l"/>
                        </a:tabLst>
                      </a:pPr>
                      <a:r>
                        <a:rPr lang="en-US" sz="1800" b="1">
                          <a:latin typeface="Times New Roman"/>
                          <a:ea typeface="Calibri"/>
                          <a:cs typeface="Times New Roman"/>
                        </a:rPr>
                        <a:t>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339340" algn="l"/>
                        </a:tabLst>
                      </a:pPr>
                      <a:r>
                        <a:rPr lang="en-US" sz="1800" dirty="0">
                          <a:latin typeface="Times New Roman"/>
                          <a:ea typeface="Calibri"/>
                          <a:cs typeface="Times New Roman"/>
                        </a:rPr>
                        <a:t>Notation </a:t>
                      </a:r>
                      <a:r>
                        <a:rPr lang="en-US" sz="1800">
                          <a:latin typeface="Times New Roman"/>
                          <a:ea typeface="Calibri"/>
                          <a:cs typeface="Times New Roman"/>
                        </a:rPr>
                        <a:t>– </a:t>
                      </a:r>
                      <a:r>
                        <a:rPr lang="en-US" sz="1800" smtClean="0">
                          <a:latin typeface="Times New Roman"/>
                          <a:ea typeface="Calibri"/>
                          <a:cs typeface="Times New Roman"/>
                        </a:rPr>
                        <a:t>Unfilled </a:t>
                      </a:r>
                      <a:r>
                        <a:rPr lang="en-US" sz="1800" dirty="0">
                          <a:latin typeface="Times New Roman"/>
                          <a:ea typeface="Calibri"/>
                          <a:cs typeface="Times New Roman"/>
                        </a:rPr>
                        <a:t>diamond shape on whole class’s association end.	</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339340" algn="l"/>
                        </a:tabLst>
                      </a:pPr>
                      <a:r>
                        <a:rPr lang="en-US" sz="1800" dirty="0">
                          <a:latin typeface="Times New Roman"/>
                          <a:ea typeface="Calibri"/>
                          <a:cs typeface="Times New Roman"/>
                        </a:rPr>
                        <a:t>Notation – </a:t>
                      </a:r>
                      <a:r>
                        <a:rPr lang="en-US" sz="1800" dirty="0" smtClean="0">
                          <a:latin typeface="Times New Roman"/>
                          <a:ea typeface="Calibri"/>
                          <a:cs typeface="Times New Roman"/>
                        </a:rPr>
                        <a:t> </a:t>
                      </a:r>
                      <a:r>
                        <a:rPr lang="en-US" sz="1800" dirty="0">
                          <a:latin typeface="Times New Roman"/>
                          <a:ea typeface="Calibri"/>
                          <a:cs typeface="Times New Roman"/>
                        </a:rPr>
                        <a:t>Filled diamond shape on whole class’s association end.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0883">
                <a:tc>
                  <a:txBody>
                    <a:bodyPr/>
                    <a:lstStyle/>
                    <a:p>
                      <a:pPr marL="0" marR="0">
                        <a:lnSpc>
                          <a:spcPct val="115000"/>
                        </a:lnSpc>
                        <a:spcBef>
                          <a:spcPts val="0"/>
                        </a:spcBef>
                        <a:spcAft>
                          <a:spcPts val="0"/>
                        </a:spcAft>
                        <a:tabLst>
                          <a:tab pos="2339340" algn="l"/>
                        </a:tabLst>
                      </a:pPr>
                      <a:r>
                        <a:rPr lang="en-US" sz="1800" b="1">
                          <a:latin typeface="Times New Roman"/>
                          <a:ea typeface="Calibri"/>
                          <a:cs typeface="Times New Roman"/>
                        </a:rPr>
                        <a:t>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339340" algn="l"/>
                        </a:tabLst>
                      </a:pPr>
                      <a:r>
                        <a:rPr lang="en-US" sz="1800">
                          <a:latin typeface="Times New Roman"/>
                          <a:ea typeface="Calibri"/>
                          <a:cs typeface="Times New Roman"/>
                        </a:rPr>
                        <a:t>The association is loosly relates Whole and part.</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339340" algn="l"/>
                        </a:tabLst>
                      </a:pPr>
                      <a:r>
                        <a:rPr lang="en-US" sz="1800" dirty="0">
                          <a:latin typeface="Times New Roman"/>
                          <a:ea typeface="Calibri"/>
                          <a:cs typeface="Times New Roman"/>
                        </a:rPr>
                        <a:t>The association is strongly relates Whole and part.</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txBody>
          <a:bodyPr/>
          <a:lstStyle/>
          <a:p>
            <a:pPr algn="ctr">
              <a:buNone/>
            </a:pPr>
            <a:r>
              <a:rPr lang="en-US" sz="2400" b="1" u="sng" dirty="0" smtClean="0"/>
              <a:t>ACTIVITY DIAGRAMS</a:t>
            </a:r>
          </a:p>
          <a:p>
            <a:pPr>
              <a:buNone/>
            </a:pPr>
            <a:endParaRPr lang="en-US" b="1" u="sng" dirty="0"/>
          </a:p>
          <a:p>
            <a:pPr>
              <a:buNone/>
            </a:pPr>
            <a:r>
              <a:rPr lang="en-US" sz="2000" b="1" u="sng" dirty="0" smtClean="0"/>
              <a:t>UML Activity Diagrams and Modeling: </a:t>
            </a:r>
          </a:p>
          <a:p>
            <a:pPr lvl="0">
              <a:buFont typeface="Arial" pitchFamily="34" charset="0"/>
              <a:buChar char="•"/>
            </a:pPr>
            <a:r>
              <a:rPr lang="en-US" dirty="0" smtClean="0"/>
              <a:t>A UML activity diagram shows sequential and parallel activities in a process. </a:t>
            </a:r>
          </a:p>
          <a:p>
            <a:r>
              <a:rPr lang="en-US" dirty="0" smtClean="0"/>
              <a:t>They are useful for modeling </a:t>
            </a:r>
          </a:p>
          <a:p>
            <a:pPr marL="457200" lvl="0" indent="-457200">
              <a:buFont typeface="+mj-lt"/>
              <a:buAutoNum type="arabicPeriod"/>
            </a:pPr>
            <a:r>
              <a:rPr lang="en-US" dirty="0" smtClean="0"/>
              <a:t>business processes, </a:t>
            </a:r>
          </a:p>
          <a:p>
            <a:pPr marL="457200" lvl="0" indent="-457200">
              <a:buFont typeface="+mj-lt"/>
              <a:buAutoNum type="arabicPeriod"/>
            </a:pPr>
            <a:r>
              <a:rPr lang="en-US" dirty="0" smtClean="0"/>
              <a:t>workflows, </a:t>
            </a:r>
          </a:p>
          <a:p>
            <a:pPr marL="457200" lvl="0" indent="-457200">
              <a:buFont typeface="+mj-lt"/>
              <a:buAutoNum type="arabicPeriod"/>
            </a:pPr>
            <a:r>
              <a:rPr lang="en-US" dirty="0" smtClean="0"/>
              <a:t>data flows, and </a:t>
            </a:r>
          </a:p>
          <a:p>
            <a:pPr marL="457200" lvl="0" indent="-457200">
              <a:buFont typeface="+mj-lt"/>
              <a:buAutoNum type="arabicPeriod"/>
            </a:pPr>
            <a:r>
              <a:rPr lang="en-US" dirty="0" smtClean="0"/>
              <a:t>Complex algorithms. </a:t>
            </a:r>
          </a:p>
          <a:p>
            <a:pPr marL="457200" lvl="0" indent="-457200">
              <a:buFont typeface="Arial" pitchFamily="34" charset="0"/>
              <a:buChar char="•"/>
            </a:pPr>
            <a:r>
              <a:rPr lang="en-US" dirty="0" smtClean="0"/>
              <a:t>Activity diagram is not same as dataflow model. It is mainly used to show the activities in the Business Process. </a:t>
            </a:r>
          </a:p>
          <a:p>
            <a:pPr marL="457200" lvl="0" indent="-457200">
              <a:buFont typeface="Arial" pitchFamily="34" charset="0"/>
              <a:buChar char="•"/>
            </a:pPr>
            <a:r>
              <a:rPr lang="en-US" dirty="0" smtClean="0"/>
              <a:t>In essence, this diagram shows a sequence of actions, some of which may be parallel.</a:t>
            </a:r>
          </a:p>
          <a:p>
            <a:r>
              <a:rPr lang="en-US" b="1" dirty="0" smtClean="0"/>
              <a:t>Basic UML notation: </a:t>
            </a:r>
            <a:endParaRPr lang="en-US" dirty="0" smtClean="0"/>
          </a:p>
          <a:p>
            <a:r>
              <a:rPr lang="en-US" dirty="0" smtClean="0"/>
              <a:t>Activity diagram have various symbols</a:t>
            </a:r>
          </a:p>
          <a:p>
            <a:pPr marL="457200" lvl="0" indent="-457200"/>
            <a:endParaRPr lang="en-US" dirty="0" smtClean="0"/>
          </a:p>
          <a:p>
            <a:pPr>
              <a:buNone/>
            </a:pPr>
            <a:endParaRPr lang="en-US" dirty="0"/>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ontent Placeholder 23"/>
          <p:cNvGraphicFramePr>
            <a:graphicFrameLocks noGrp="1"/>
          </p:cNvGraphicFramePr>
          <p:nvPr>
            <p:ph idx="1"/>
          </p:nvPr>
        </p:nvGraphicFramePr>
        <p:xfrm>
          <a:off x="685800" y="170180"/>
          <a:ext cx="6705600" cy="6705600"/>
        </p:xfrm>
        <a:graphic>
          <a:graphicData uri="http://schemas.openxmlformats.org/drawingml/2006/table">
            <a:tbl>
              <a:tblPr firstRow="1" bandRow="1">
                <a:tableStyleId>{5C22544A-7EE6-4342-B048-85BDC9FD1C3A}</a:tableStyleId>
              </a:tblPr>
              <a:tblGrid>
                <a:gridCol w="3352800"/>
                <a:gridCol w="3352800"/>
              </a:tblGrid>
              <a:tr h="253659">
                <a:tc>
                  <a:txBody>
                    <a:bodyPr/>
                    <a:lstStyle/>
                    <a:p>
                      <a:pPr marL="0" marR="0" algn="ctr">
                        <a:spcBef>
                          <a:spcPts val="0"/>
                        </a:spcBef>
                        <a:spcAft>
                          <a:spcPts val="0"/>
                        </a:spcAft>
                      </a:pPr>
                      <a:r>
                        <a:rPr lang="en-US" sz="1600" b="1" dirty="0">
                          <a:solidFill>
                            <a:srgbClr val="000000"/>
                          </a:solidFill>
                          <a:latin typeface="+mn-lt"/>
                          <a:ea typeface="Calibri"/>
                          <a:cs typeface="Times New Roman"/>
                        </a:rPr>
                        <a:t>Symbol Description</a:t>
                      </a:r>
                      <a:endParaRPr lang="en-US" sz="1600" dirty="0">
                        <a:solidFill>
                          <a:srgbClr val="000000"/>
                        </a:solidFill>
                        <a:latin typeface="+mn-lt"/>
                        <a:ea typeface="Calibri"/>
                        <a:cs typeface="Times New Roman"/>
                      </a:endParaRPr>
                    </a:p>
                  </a:txBody>
                  <a:tcPr marL="68580" marR="68580" marT="0" marB="0" anchor="ctr">
                    <a:solidFill>
                      <a:schemeClr val="bg2"/>
                    </a:solidFill>
                  </a:tcPr>
                </a:tc>
                <a:tc>
                  <a:txBody>
                    <a:bodyPr/>
                    <a:lstStyle/>
                    <a:p>
                      <a:pPr marL="0" marR="0" algn="ctr">
                        <a:lnSpc>
                          <a:spcPct val="115000"/>
                        </a:lnSpc>
                        <a:spcBef>
                          <a:spcPts val="0"/>
                        </a:spcBef>
                        <a:spcAft>
                          <a:spcPts val="0"/>
                        </a:spcAft>
                        <a:tabLst>
                          <a:tab pos="2339340" algn="l"/>
                        </a:tabLst>
                      </a:pPr>
                      <a:r>
                        <a:rPr lang="en-US" sz="1600" b="1" dirty="0">
                          <a:solidFill>
                            <a:schemeClr val="tx1"/>
                          </a:solidFill>
                          <a:latin typeface="Times New Roman"/>
                          <a:ea typeface="Calibri"/>
                          <a:cs typeface="Times New Roman"/>
                        </a:rPr>
                        <a:t>Symbol</a:t>
                      </a:r>
                      <a:endParaRPr lang="en-US" sz="1600" b="1" dirty="0">
                        <a:solidFill>
                          <a:schemeClr val="tx1"/>
                        </a:solidFill>
                        <a:latin typeface="Calibri"/>
                        <a:ea typeface="Calibri"/>
                        <a:cs typeface="Times New Roman"/>
                      </a:endParaRPr>
                    </a:p>
                  </a:txBody>
                  <a:tcPr marL="68580" marR="68580" marT="0" marB="0" anchor="ctr">
                    <a:solidFill>
                      <a:schemeClr val="bg2"/>
                    </a:solidFill>
                  </a:tcPr>
                </a:tc>
              </a:tr>
              <a:tr h="541662">
                <a:tc>
                  <a:txBody>
                    <a:bodyPr/>
                    <a:lstStyle/>
                    <a:p>
                      <a:pPr marL="0" marR="0">
                        <a:lnSpc>
                          <a:spcPct val="115000"/>
                        </a:lnSpc>
                        <a:spcBef>
                          <a:spcPts val="0"/>
                        </a:spcBef>
                        <a:spcAft>
                          <a:spcPts val="0"/>
                        </a:spcAft>
                      </a:pPr>
                      <a:r>
                        <a:rPr lang="en-US" sz="1600" dirty="0">
                          <a:solidFill>
                            <a:srgbClr val="000000"/>
                          </a:solidFill>
                          <a:latin typeface="+mn-lt"/>
                          <a:ea typeface="Calibri"/>
                          <a:cs typeface="Times New Roman"/>
                        </a:rPr>
                        <a:t>Initial node:-Starting point of the diagram</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r>
              <a:tr h="541662">
                <a:tc>
                  <a:txBody>
                    <a:bodyPr/>
                    <a:lstStyle/>
                    <a:p>
                      <a:pPr marL="0" marR="0">
                        <a:lnSpc>
                          <a:spcPct val="115000"/>
                        </a:lnSpc>
                        <a:spcBef>
                          <a:spcPts val="0"/>
                        </a:spcBef>
                        <a:spcAft>
                          <a:spcPts val="0"/>
                        </a:spcAft>
                      </a:pPr>
                      <a:r>
                        <a:rPr lang="en-US" sz="1600" kern="1200" dirty="0" smtClean="0">
                          <a:solidFill>
                            <a:schemeClr val="dk1"/>
                          </a:solidFill>
                          <a:latin typeface="+mn-lt"/>
                          <a:ea typeface="+mn-ea"/>
                          <a:cs typeface="+mn-cs"/>
                        </a:rPr>
                        <a:t>Activity final node-The filled circle with border is the ending point</a:t>
                      </a:r>
                      <a:endParaRPr lang="en-US" sz="1600" dirty="0">
                        <a:solidFill>
                          <a:srgbClr val="000000"/>
                        </a:solidFill>
                        <a:latin typeface="Times New Roman"/>
                        <a:ea typeface="Calibri"/>
                        <a:cs typeface="Times New Roman"/>
                      </a:endParaRPr>
                    </a:p>
                  </a:txBody>
                  <a:tcPr marL="68580" marR="68580" marT="0" marB="0"/>
                </a:tc>
                <a:tc>
                  <a:txBody>
                    <a:bodyPr/>
                    <a:lstStyle/>
                    <a:p>
                      <a:endParaRPr lang="en-US" dirty="0"/>
                    </a:p>
                  </a:txBody>
                  <a:tcPr/>
                </a:tc>
              </a:tr>
              <a:tr h="794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Action or activity –The rounded rectangle refers activities that occur.</a:t>
                      </a:r>
                    </a:p>
                    <a:p>
                      <a:endParaRPr lang="en-US" sz="1600" dirty="0"/>
                    </a:p>
                  </a:txBody>
                  <a:tcPr/>
                </a:tc>
                <a:tc>
                  <a:txBody>
                    <a:bodyPr/>
                    <a:lstStyle/>
                    <a:p>
                      <a:endParaRPr lang="en-US" dirty="0"/>
                    </a:p>
                  </a:txBody>
                  <a:tcPr/>
                </a:tc>
              </a:tr>
              <a:tr h="794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Partition- </a:t>
                      </a:r>
                      <a:r>
                        <a:rPr lang="en-US" sz="1600" kern="1200" dirty="0" err="1" smtClean="0">
                          <a:solidFill>
                            <a:schemeClr val="dk1"/>
                          </a:solidFill>
                          <a:latin typeface="+mn-lt"/>
                          <a:ea typeface="+mn-ea"/>
                          <a:cs typeface="+mn-cs"/>
                        </a:rPr>
                        <a:t>swimlane</a:t>
                      </a:r>
                      <a:r>
                        <a:rPr lang="en-US" sz="1600" kern="1200" dirty="0" smtClean="0">
                          <a:solidFill>
                            <a:schemeClr val="dk1"/>
                          </a:solidFill>
                          <a:latin typeface="+mn-lt"/>
                          <a:ea typeface="+mn-ea"/>
                          <a:cs typeface="+mn-cs"/>
                        </a:rPr>
                        <a:t> diagram indicate who is performing activities.</a:t>
                      </a:r>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Cashier       Customer      Payment</a:t>
                      </a:r>
                    </a:p>
                    <a:p>
                      <a:endParaRPr lang="en-US" dirty="0"/>
                    </a:p>
                  </a:txBody>
                  <a:tcPr/>
                </a:tc>
              </a:tr>
              <a:tr h="10597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Fork – one incoming transition and multiple outgoing transition, it is the starting node of parallel activities.</a:t>
                      </a:r>
                    </a:p>
                    <a:p>
                      <a:endParaRPr lang="en-US" dirty="0"/>
                    </a:p>
                  </a:txBody>
                  <a:tcPr/>
                </a:tc>
                <a:tc>
                  <a:txBody>
                    <a:bodyPr/>
                    <a:lstStyle/>
                    <a:p>
                      <a:endParaRPr lang="en-US" dirty="0"/>
                    </a:p>
                  </a:txBody>
                  <a:tcPr/>
                </a:tc>
              </a:tr>
              <a:tr h="794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Flow and Edge- the arrows on the diagram</a:t>
                      </a:r>
                    </a:p>
                    <a:p>
                      <a:endParaRPr lang="en-US" sz="1600" dirty="0"/>
                    </a:p>
                  </a:txBody>
                  <a:tcPr/>
                </a:tc>
                <a:tc>
                  <a:txBody>
                    <a:bodyPr/>
                    <a:lstStyle/>
                    <a:p>
                      <a:endParaRPr lang="en-US" dirty="0"/>
                    </a:p>
                  </a:txBody>
                  <a:tcPr/>
                </a:tc>
              </a:tr>
              <a:tr h="794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Join – Multiple incoming transitions and one outgoing transition.</a:t>
                      </a:r>
                    </a:p>
                    <a:p>
                      <a:endParaRPr lang="en-US" sz="1600" dirty="0"/>
                    </a:p>
                  </a:txBody>
                  <a:tcPr/>
                </a:tc>
                <a:tc>
                  <a:txBody>
                    <a:bodyPr/>
                    <a:lstStyle/>
                    <a:p>
                      <a:endParaRPr lang="en-US" dirty="0"/>
                    </a:p>
                  </a:txBody>
                  <a:tcPr/>
                </a:tc>
              </a:tr>
              <a:tr h="883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Object node – the objects produced or used by objects.</a:t>
                      </a:r>
                    </a:p>
                    <a:p>
                      <a:endParaRPr lang="en-US" dirty="0"/>
                    </a:p>
                  </a:txBody>
                  <a:tcPr/>
                </a:tc>
                <a:tc>
                  <a:txBody>
                    <a:bodyPr/>
                    <a:lstStyle/>
                    <a:p>
                      <a:endParaRPr lang="en-US" dirty="0"/>
                    </a:p>
                  </a:txBody>
                  <a:tcPr/>
                </a:tc>
              </a:tr>
            </a:tbl>
          </a:graphicData>
        </a:graphic>
      </p:graphicFrame>
      <p:sp>
        <p:nvSpPr>
          <p:cNvPr id="3093" name="Oval 21"/>
          <p:cNvSpPr>
            <a:spLocks noChangeArrowheads="1"/>
          </p:cNvSpPr>
          <p:nvPr/>
        </p:nvSpPr>
        <p:spPr bwMode="auto">
          <a:xfrm>
            <a:off x="5072063" y="533400"/>
            <a:ext cx="233362" cy="20161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094" name="AutoShape 22"/>
          <p:cNvCxnSpPr>
            <a:cxnSpLocks noChangeShapeType="1"/>
          </p:cNvCxnSpPr>
          <p:nvPr/>
        </p:nvCxnSpPr>
        <p:spPr bwMode="auto">
          <a:xfrm flipH="1">
            <a:off x="5187950" y="735012"/>
            <a:ext cx="11113" cy="171450"/>
          </a:xfrm>
          <a:prstGeom prst="straightConnector1">
            <a:avLst/>
          </a:prstGeom>
          <a:noFill/>
          <a:ln w="9525">
            <a:solidFill>
              <a:srgbClr val="000000"/>
            </a:solidFill>
            <a:round/>
            <a:headEnd/>
            <a:tailEnd type="triangle" w="med" len="med"/>
          </a:ln>
        </p:spPr>
      </p:cxnSp>
      <p:sp>
        <p:nvSpPr>
          <p:cNvPr id="3095" name="Oval 23"/>
          <p:cNvSpPr>
            <a:spLocks noChangeArrowheads="1"/>
          </p:cNvSpPr>
          <p:nvPr/>
        </p:nvSpPr>
        <p:spPr bwMode="auto">
          <a:xfrm>
            <a:off x="5008563" y="1216025"/>
            <a:ext cx="350837" cy="3302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6" name="Oval 24"/>
          <p:cNvSpPr>
            <a:spLocks noChangeArrowheads="1"/>
          </p:cNvSpPr>
          <p:nvPr/>
        </p:nvSpPr>
        <p:spPr bwMode="auto">
          <a:xfrm>
            <a:off x="5072063" y="1276350"/>
            <a:ext cx="233362" cy="20161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097" name="AutoShape 25"/>
          <p:cNvCxnSpPr>
            <a:cxnSpLocks noChangeShapeType="1"/>
          </p:cNvCxnSpPr>
          <p:nvPr/>
        </p:nvCxnSpPr>
        <p:spPr bwMode="auto">
          <a:xfrm>
            <a:off x="5187950" y="1066800"/>
            <a:ext cx="0" cy="149225"/>
          </a:xfrm>
          <a:prstGeom prst="straightConnector1">
            <a:avLst/>
          </a:prstGeom>
          <a:noFill/>
          <a:ln w="9525">
            <a:solidFill>
              <a:srgbClr val="000000"/>
            </a:solidFill>
            <a:round/>
            <a:headEnd/>
            <a:tailEnd type="triangle" w="med" len="med"/>
          </a:ln>
        </p:spPr>
      </p:cxnSp>
      <p:cxnSp>
        <p:nvCxnSpPr>
          <p:cNvPr id="32" name="Straight Connector 31"/>
          <p:cNvCxnSpPr/>
          <p:nvPr/>
        </p:nvCxnSpPr>
        <p:spPr>
          <a:xfrm rot="5400000">
            <a:off x="4572000" y="2895600"/>
            <a:ext cx="609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5867400" y="2895600"/>
            <a:ext cx="609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99" name="AutoShape 27"/>
          <p:cNvSpPr>
            <a:spLocks noChangeArrowheads="1"/>
          </p:cNvSpPr>
          <p:nvPr/>
        </p:nvSpPr>
        <p:spPr bwMode="auto">
          <a:xfrm>
            <a:off x="4762500" y="3838575"/>
            <a:ext cx="1192213" cy="90487"/>
          </a:xfrm>
          <a:prstGeom prst="flowChartAlternateProcess">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100" name="AutoShape 28"/>
          <p:cNvCxnSpPr>
            <a:cxnSpLocks noChangeShapeType="1"/>
          </p:cNvCxnSpPr>
          <p:nvPr/>
        </p:nvCxnSpPr>
        <p:spPr bwMode="auto">
          <a:xfrm>
            <a:off x="5072063" y="3929062"/>
            <a:ext cx="0" cy="185738"/>
          </a:xfrm>
          <a:prstGeom prst="straightConnector1">
            <a:avLst/>
          </a:prstGeom>
          <a:noFill/>
          <a:ln w="9525">
            <a:solidFill>
              <a:srgbClr val="000000"/>
            </a:solidFill>
            <a:round/>
            <a:headEnd/>
            <a:tailEnd type="triangle" w="med" len="med"/>
          </a:ln>
        </p:spPr>
      </p:cxnSp>
      <p:cxnSp>
        <p:nvCxnSpPr>
          <p:cNvPr id="3101" name="AutoShape 29"/>
          <p:cNvCxnSpPr>
            <a:cxnSpLocks noChangeShapeType="1"/>
          </p:cNvCxnSpPr>
          <p:nvPr/>
        </p:nvCxnSpPr>
        <p:spPr bwMode="auto">
          <a:xfrm>
            <a:off x="5676900" y="3929062"/>
            <a:ext cx="0" cy="185738"/>
          </a:xfrm>
          <a:prstGeom prst="straightConnector1">
            <a:avLst/>
          </a:prstGeom>
          <a:noFill/>
          <a:ln w="9525">
            <a:solidFill>
              <a:srgbClr val="000000"/>
            </a:solidFill>
            <a:round/>
            <a:headEnd/>
            <a:tailEnd type="triangle" w="med" len="med"/>
          </a:ln>
        </p:spPr>
      </p:cxnSp>
      <p:cxnSp>
        <p:nvCxnSpPr>
          <p:cNvPr id="3102" name="AutoShape 30"/>
          <p:cNvCxnSpPr>
            <a:cxnSpLocks noChangeShapeType="1"/>
          </p:cNvCxnSpPr>
          <p:nvPr/>
        </p:nvCxnSpPr>
        <p:spPr bwMode="auto">
          <a:xfrm>
            <a:off x="4762500" y="4953000"/>
            <a:ext cx="1109663" cy="0"/>
          </a:xfrm>
          <a:prstGeom prst="straightConnector1">
            <a:avLst/>
          </a:prstGeom>
          <a:noFill/>
          <a:ln w="9525">
            <a:solidFill>
              <a:srgbClr val="000000"/>
            </a:solidFill>
            <a:round/>
            <a:headEnd/>
            <a:tailEnd type="triangle" w="med" len="med"/>
          </a:ln>
        </p:spPr>
      </p:cxnSp>
      <p:sp>
        <p:nvSpPr>
          <p:cNvPr id="3103" name="AutoShape 31"/>
          <p:cNvSpPr>
            <a:spLocks noChangeArrowheads="1"/>
          </p:cNvSpPr>
          <p:nvPr/>
        </p:nvSpPr>
        <p:spPr bwMode="auto">
          <a:xfrm>
            <a:off x="4679950" y="5586412"/>
            <a:ext cx="1192213" cy="90488"/>
          </a:xfrm>
          <a:prstGeom prst="flowChartAlternateProcess">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104" name="AutoShape 32"/>
          <p:cNvCxnSpPr>
            <a:cxnSpLocks noChangeShapeType="1"/>
          </p:cNvCxnSpPr>
          <p:nvPr/>
        </p:nvCxnSpPr>
        <p:spPr bwMode="auto">
          <a:xfrm>
            <a:off x="5305425" y="5676900"/>
            <a:ext cx="0" cy="190500"/>
          </a:xfrm>
          <a:prstGeom prst="straightConnector1">
            <a:avLst/>
          </a:prstGeom>
          <a:noFill/>
          <a:ln w="9525">
            <a:solidFill>
              <a:srgbClr val="000000"/>
            </a:solidFill>
            <a:round/>
            <a:headEnd/>
            <a:tailEnd type="triangle" w="med" len="med"/>
          </a:ln>
        </p:spPr>
      </p:cxnSp>
      <p:cxnSp>
        <p:nvCxnSpPr>
          <p:cNvPr id="3105" name="AutoShape 33"/>
          <p:cNvCxnSpPr>
            <a:cxnSpLocks noChangeShapeType="1"/>
          </p:cNvCxnSpPr>
          <p:nvPr/>
        </p:nvCxnSpPr>
        <p:spPr bwMode="auto">
          <a:xfrm>
            <a:off x="4954588" y="5324475"/>
            <a:ext cx="0" cy="261937"/>
          </a:xfrm>
          <a:prstGeom prst="straightConnector1">
            <a:avLst/>
          </a:prstGeom>
          <a:noFill/>
          <a:ln w="9525">
            <a:solidFill>
              <a:srgbClr val="000000"/>
            </a:solidFill>
            <a:round/>
            <a:headEnd/>
            <a:tailEnd type="triangle" w="med" len="med"/>
          </a:ln>
        </p:spPr>
      </p:cxnSp>
      <p:cxnSp>
        <p:nvCxnSpPr>
          <p:cNvPr id="3106" name="AutoShape 34"/>
          <p:cNvCxnSpPr>
            <a:cxnSpLocks noChangeShapeType="1"/>
          </p:cNvCxnSpPr>
          <p:nvPr/>
        </p:nvCxnSpPr>
        <p:spPr bwMode="auto">
          <a:xfrm>
            <a:off x="5603875" y="5324475"/>
            <a:ext cx="0" cy="261937"/>
          </a:xfrm>
          <a:prstGeom prst="straightConnector1">
            <a:avLst/>
          </a:prstGeom>
          <a:noFill/>
          <a:ln w="9525">
            <a:solidFill>
              <a:srgbClr val="000000"/>
            </a:solidFill>
            <a:round/>
            <a:headEnd/>
            <a:tailEnd type="triangle" w="med" len="med"/>
          </a:ln>
        </p:spPr>
      </p:cxnSp>
      <p:sp>
        <p:nvSpPr>
          <p:cNvPr id="3107" name="Rectangle 35"/>
          <p:cNvSpPr>
            <a:spLocks noChangeArrowheads="1"/>
          </p:cNvSpPr>
          <p:nvPr/>
        </p:nvSpPr>
        <p:spPr bwMode="auto">
          <a:xfrm>
            <a:off x="4679950" y="6330950"/>
            <a:ext cx="996950" cy="298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4648200" y="1828800"/>
            <a:ext cx="1409700" cy="361950"/>
          </a:xfrm>
          <a:prstGeom prst="rect">
            <a:avLst/>
          </a:prstGeom>
          <a:noFill/>
          <a:ln w="9525">
            <a:noFill/>
            <a:miter lim="800000"/>
            <a:headEnd/>
            <a:tailEnd/>
          </a:ln>
          <a:effectLst/>
        </p:spPr>
      </p:pic>
      <p:cxnSp>
        <p:nvCxnSpPr>
          <p:cNvPr id="22" name="Straight Arrow Connector 21"/>
          <p:cNvCxnSpPr>
            <a:endCxn id="3099" idx="0"/>
          </p:cNvCxnSpPr>
          <p:nvPr/>
        </p:nvCxnSpPr>
        <p:spPr>
          <a:xfrm rot="16200000" flipH="1">
            <a:off x="5179616" y="3659583"/>
            <a:ext cx="333375" cy="246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457200" y="533400"/>
          <a:ext cx="7848600" cy="2712720"/>
        </p:xfrm>
        <a:graphic>
          <a:graphicData uri="http://schemas.openxmlformats.org/drawingml/2006/table">
            <a:tbl>
              <a:tblPr firstRow="1" bandRow="1">
                <a:tableStyleId>{5C22544A-7EE6-4342-B048-85BDC9FD1C3A}</a:tableStyleId>
              </a:tblPr>
              <a:tblGrid>
                <a:gridCol w="3924300"/>
                <a:gridCol w="3924300"/>
              </a:tblGrid>
              <a:tr h="330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smtClean="0">
                          <a:solidFill>
                            <a:schemeClr val="tx1"/>
                          </a:solidFill>
                          <a:latin typeface="+mn-lt"/>
                          <a:ea typeface="+mn-ea"/>
                          <a:cs typeface="+mn-cs"/>
                        </a:rPr>
                        <a:t>Merge –a diamond with several flows entering and one leaving.</a:t>
                      </a:r>
                    </a:p>
                    <a:p>
                      <a:endParaRPr lang="en-US" sz="1600" dirty="0"/>
                    </a:p>
                  </a:txBody>
                  <a:tcPr>
                    <a:solidFill>
                      <a:schemeClr val="tx2">
                        <a:lumMod val="20000"/>
                        <a:lumOff val="80000"/>
                      </a:schemeClr>
                    </a:solidFill>
                  </a:tcPr>
                </a:tc>
                <a:tc>
                  <a:txBody>
                    <a:bodyPr/>
                    <a:lstStyle/>
                    <a:p>
                      <a:endParaRPr lang="en-US" dirty="0"/>
                    </a:p>
                  </a:txBody>
                  <a:tcPr>
                    <a:solidFill>
                      <a:schemeClr val="accent1">
                        <a:lumMod val="40000"/>
                        <a:lumOff val="60000"/>
                      </a:schemeClr>
                    </a:solidFill>
                  </a:tcPr>
                </a:tc>
              </a:tr>
              <a:tr h="330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Decision – a diamond with one flow entering and several leaving.</a:t>
                      </a:r>
                    </a:p>
                    <a:p>
                      <a:endParaRPr lang="en-US" sz="1600" dirty="0"/>
                    </a:p>
                  </a:txBody>
                  <a:tcPr/>
                </a:tc>
                <a:tc>
                  <a:txBody>
                    <a:bodyPr/>
                    <a:lstStyle/>
                    <a:p>
                      <a:endParaRPr lang="en-US"/>
                    </a:p>
                  </a:txBody>
                  <a:tcPr/>
                </a:tc>
              </a:tr>
              <a:tr h="330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Rake – this symbol represents hierarchy indicates activity expanded in a sub activity diagram.</a:t>
                      </a:r>
                    </a:p>
                    <a:p>
                      <a:endParaRPr lang="en-US" sz="1600" dirty="0"/>
                    </a:p>
                  </a:txBody>
                  <a:tcPr/>
                </a:tc>
                <a:tc>
                  <a:txBody>
                    <a:bodyPr/>
                    <a:lstStyle/>
                    <a:p>
                      <a:endParaRPr lang="en-US" dirty="0"/>
                    </a:p>
                  </a:txBody>
                  <a:tcPr/>
                </a:tc>
              </a:tr>
            </a:tbl>
          </a:graphicData>
        </a:graphic>
      </p:graphicFrame>
      <p:sp>
        <p:nvSpPr>
          <p:cNvPr id="80898" name="AutoShape 2"/>
          <p:cNvSpPr>
            <a:spLocks noChangeArrowheads="1"/>
          </p:cNvSpPr>
          <p:nvPr/>
        </p:nvSpPr>
        <p:spPr bwMode="auto">
          <a:xfrm>
            <a:off x="5751512" y="838200"/>
            <a:ext cx="649288" cy="23495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899" name="AutoShape 3"/>
          <p:cNvSpPr>
            <a:spLocks noChangeArrowheads="1"/>
          </p:cNvSpPr>
          <p:nvPr/>
        </p:nvSpPr>
        <p:spPr bwMode="auto">
          <a:xfrm>
            <a:off x="5867400" y="1676400"/>
            <a:ext cx="457200" cy="33972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80900" name="Picture 4"/>
          <p:cNvPicPr>
            <a:picLocks noChangeAspect="1" noChangeArrowheads="1"/>
          </p:cNvPicPr>
          <p:nvPr/>
        </p:nvPicPr>
        <p:blipFill>
          <a:blip r:embed="rId2" cstate="print"/>
          <a:srcRect/>
          <a:stretch>
            <a:fillRect/>
          </a:stretch>
        </p:blipFill>
        <p:spPr bwMode="auto">
          <a:xfrm>
            <a:off x="5943600" y="2514600"/>
            <a:ext cx="533400" cy="551180"/>
          </a:xfrm>
          <a:prstGeom prst="rect">
            <a:avLst/>
          </a:prstGeom>
          <a:noFill/>
          <a:ln w="9525">
            <a:noFill/>
            <a:miter lim="800000"/>
            <a:headEnd/>
            <a:tailEnd/>
          </a:ln>
          <a:effectLst/>
        </p:spPr>
      </p:pic>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096000"/>
            <a:ext cx="9144000" cy="762000"/>
          </a:xfrm>
        </p:spPr>
        <p:txBody>
          <a:bodyPr/>
          <a:lstStyle/>
          <a:p>
            <a:endParaRPr lang="en-US" dirty="0"/>
          </a:p>
        </p:txBody>
      </p:sp>
      <p:sp>
        <p:nvSpPr>
          <p:cNvPr id="79874" name="Oval 2"/>
          <p:cNvSpPr>
            <a:spLocks noChangeArrowheads="1"/>
          </p:cNvSpPr>
          <p:nvPr/>
        </p:nvSpPr>
        <p:spPr bwMode="auto">
          <a:xfrm>
            <a:off x="5072063" y="6491288"/>
            <a:ext cx="233362" cy="20161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875" name="AutoShape 3"/>
          <p:cNvCxnSpPr>
            <a:cxnSpLocks noChangeShapeType="1"/>
          </p:cNvCxnSpPr>
          <p:nvPr/>
        </p:nvCxnSpPr>
        <p:spPr bwMode="auto">
          <a:xfrm flipH="1">
            <a:off x="5187950" y="6692900"/>
            <a:ext cx="11113" cy="171450"/>
          </a:xfrm>
          <a:prstGeom prst="straightConnector1">
            <a:avLst/>
          </a:prstGeom>
          <a:noFill/>
          <a:ln w="9525">
            <a:solidFill>
              <a:srgbClr val="000000"/>
            </a:solidFill>
            <a:round/>
            <a:headEnd/>
            <a:tailEnd type="triangle" w="med" len="med"/>
          </a:ln>
        </p:spPr>
      </p:cxnSp>
      <p:sp>
        <p:nvSpPr>
          <p:cNvPr id="79876" name="Oval 4"/>
          <p:cNvSpPr>
            <a:spLocks noChangeArrowheads="1"/>
          </p:cNvSpPr>
          <p:nvPr/>
        </p:nvSpPr>
        <p:spPr bwMode="auto">
          <a:xfrm>
            <a:off x="5072063" y="6491288"/>
            <a:ext cx="233362" cy="20161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877" name="AutoShape 5"/>
          <p:cNvCxnSpPr>
            <a:cxnSpLocks noChangeShapeType="1"/>
          </p:cNvCxnSpPr>
          <p:nvPr/>
        </p:nvCxnSpPr>
        <p:spPr bwMode="auto">
          <a:xfrm flipH="1">
            <a:off x="5187950" y="6692900"/>
            <a:ext cx="11113" cy="171450"/>
          </a:xfrm>
          <a:prstGeom prst="straightConnector1">
            <a:avLst/>
          </a:prstGeom>
          <a:noFill/>
          <a:ln w="9525">
            <a:solidFill>
              <a:srgbClr val="000000"/>
            </a:solidFill>
            <a:round/>
            <a:headEnd/>
            <a:tailEnd type="triangle" w="med" len="med"/>
          </a:ln>
        </p:spPr>
      </p:cxnSp>
      <p:pic>
        <p:nvPicPr>
          <p:cNvPr id="79878" name="Picture 6"/>
          <p:cNvPicPr>
            <a:picLocks noChangeAspect="1" noChangeArrowheads="1"/>
          </p:cNvPicPr>
          <p:nvPr/>
        </p:nvPicPr>
        <p:blipFill>
          <a:blip r:embed="rId2" cstate="print"/>
          <a:srcRect/>
          <a:stretch>
            <a:fillRect/>
          </a:stretch>
        </p:blipFill>
        <p:spPr bwMode="auto">
          <a:xfrm>
            <a:off x="457200" y="304800"/>
            <a:ext cx="7848600" cy="6553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How to apply Activity Diagrams ?</a:t>
            </a:r>
            <a:endParaRPr lang="en-US" dirty="0" smtClean="0"/>
          </a:p>
          <a:p>
            <a:pPr>
              <a:buFont typeface="Arial" pitchFamily="34" charset="0"/>
              <a:buChar char="•"/>
            </a:pPr>
            <a:r>
              <a:rPr lang="en-US" dirty="0" smtClean="0"/>
              <a:t>A UML activity diagram offers rich notation to show a sequence of activities, including parallel activities. </a:t>
            </a:r>
          </a:p>
          <a:p>
            <a:pPr>
              <a:buFont typeface="Arial" pitchFamily="34" charset="0"/>
              <a:buChar char="•"/>
            </a:pPr>
            <a:r>
              <a:rPr lang="en-US" dirty="0" smtClean="0"/>
              <a:t>It may be applied to any perspective or purpose, but is popular for visualizing business workflows and processes, and use cases</a:t>
            </a:r>
          </a:p>
          <a:p>
            <a:r>
              <a:rPr lang="en-US" b="1" dirty="0" smtClean="0"/>
              <a:t>Business Process Modeling (BPM): </a:t>
            </a:r>
            <a:endParaRPr lang="en-US" dirty="0" smtClean="0"/>
          </a:p>
          <a:p>
            <a:pPr marL="457200" lvl="0" indent="-457200">
              <a:buFont typeface="+mj-lt"/>
              <a:buAutoNum type="arabicPeriod"/>
            </a:pPr>
            <a:r>
              <a:rPr lang="en-US" dirty="0" smtClean="0"/>
              <a:t>BPM is the activity of representing process of an enterprise, so that current process may be analyzed and improved. </a:t>
            </a:r>
          </a:p>
          <a:p>
            <a:pPr marL="457200" lvl="0" indent="-457200">
              <a:buFont typeface="+mj-lt"/>
              <a:buAutoNum type="arabicPeriod"/>
            </a:pPr>
            <a:r>
              <a:rPr lang="en-US" dirty="0" smtClean="0"/>
              <a:t>BPM is performed by business analysts and managers who are seeking to improve process efficiency and quality. </a:t>
            </a:r>
          </a:p>
          <a:p>
            <a:pPr marL="457200" lvl="0" indent="-457200">
              <a:buFont typeface="+mj-lt"/>
              <a:buAutoNum type="arabicPeriod"/>
            </a:pPr>
            <a:r>
              <a:rPr lang="en-US" dirty="0" smtClean="0"/>
              <a:t>Activity diagrams are used to understand the current complex business processes by visualizing them. </a:t>
            </a:r>
          </a:p>
          <a:p>
            <a:pPr marL="457200" lvl="0" indent="-457200">
              <a:buFont typeface="+mj-lt"/>
              <a:buAutoNum type="arabicPeriod"/>
            </a:pPr>
            <a:r>
              <a:rPr lang="en-US" dirty="0" smtClean="0"/>
              <a:t>After modeling their current process they visually explore changes and optimizations.</a:t>
            </a:r>
          </a:p>
          <a:p>
            <a:pPr marL="457200" lvl="0" indent="-457200"/>
            <a:endParaRPr lang="en-US" dirty="0" smtClean="0"/>
          </a:p>
          <a:p>
            <a:r>
              <a:rPr lang="en-US" b="1" dirty="0" smtClean="0"/>
              <a:t>Data Flow Diagram Modeling (DFD) </a:t>
            </a:r>
            <a:endParaRPr lang="en-US" dirty="0" smtClean="0"/>
          </a:p>
          <a:p>
            <a:pPr marL="457200" lvl="0" indent="-457200">
              <a:buFont typeface="+mj-lt"/>
              <a:buAutoNum type="arabicPeriod"/>
            </a:pPr>
            <a:r>
              <a:rPr lang="en-US" dirty="0" smtClean="0"/>
              <a:t>It is a graphical modeling, DFD is a graphical representation of the flow of data through an information system. </a:t>
            </a:r>
          </a:p>
          <a:p>
            <a:pPr marL="457200" lvl="0" indent="-457200">
              <a:buFont typeface="+mj-lt"/>
              <a:buAutoNum type="arabicPeriod"/>
            </a:pPr>
            <a:r>
              <a:rPr lang="en-US" dirty="0" smtClean="0"/>
              <a:t>DFD is the popular way to visualize the major steps and data involved software system processes. </a:t>
            </a:r>
          </a:p>
          <a:p>
            <a:endParaRPr lang="en-US" dirty="0"/>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295400"/>
          </a:xfrm>
        </p:spPr>
        <p:txBody>
          <a:bodyPr/>
          <a:lstStyle/>
          <a:p>
            <a:pPr marL="457200" lvl="0" indent="-457200">
              <a:buFont typeface="+mj-lt"/>
              <a:buAutoNum type="arabicPeriod" startAt="3"/>
            </a:pPr>
            <a:r>
              <a:rPr lang="en-US" dirty="0" smtClean="0"/>
              <a:t>DFD are used to document the major data flows or to explore a new high level design in terms of data flow.</a:t>
            </a:r>
          </a:p>
          <a:p>
            <a:endParaRPr lang="en-US" dirty="0"/>
          </a:p>
        </p:txBody>
      </p:sp>
      <p:pic>
        <p:nvPicPr>
          <p:cNvPr id="3" name="Picture 2"/>
          <p:cNvPicPr>
            <a:picLocks noChangeAspect="1" noChangeArrowheads="1"/>
          </p:cNvPicPr>
          <p:nvPr/>
        </p:nvPicPr>
        <p:blipFill>
          <a:blip r:embed="rId2" cstate="print"/>
          <a:srcRect/>
          <a:stretch>
            <a:fillRect/>
          </a:stretch>
        </p:blipFill>
        <p:spPr bwMode="auto">
          <a:xfrm>
            <a:off x="0" y="1219200"/>
            <a:ext cx="9144000" cy="45720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b="1" dirty="0" smtClean="0"/>
          </a:p>
          <a:p>
            <a:pPr algn="ctr"/>
            <a:r>
              <a:rPr lang="en-US" b="1" dirty="0" smtClean="0"/>
              <a:t>Fig. Applying activity diagram notation to show a data flow model.</a:t>
            </a:r>
            <a:endParaRPr lang="en-US" dirty="0"/>
          </a:p>
        </p:txBody>
      </p:sp>
      <p:pic>
        <p:nvPicPr>
          <p:cNvPr id="82946" name="Picture 2"/>
          <p:cNvPicPr>
            <a:picLocks noChangeAspect="1" noChangeArrowheads="1"/>
          </p:cNvPicPr>
          <p:nvPr/>
        </p:nvPicPr>
        <p:blipFill>
          <a:blip r:embed="rId2" cstate="print"/>
          <a:srcRect/>
          <a:stretch>
            <a:fillRect/>
          </a:stretch>
        </p:blipFill>
        <p:spPr bwMode="auto">
          <a:xfrm>
            <a:off x="831881" y="685800"/>
            <a:ext cx="7016719" cy="514643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r>
              <a:rPr lang="en-US" b="1" dirty="0" smtClean="0"/>
              <a:t>Concurrent Programming and Parallel Algorithm Modeling:</a:t>
            </a:r>
            <a:endParaRPr lang="en-US" dirty="0" smtClean="0"/>
          </a:p>
          <a:p>
            <a:pPr marL="457200" lvl="0" indent="-457200">
              <a:buFont typeface="+mj-lt"/>
              <a:buAutoNum type="arabicPeriod"/>
            </a:pPr>
            <a:r>
              <a:rPr lang="en-US" dirty="0" smtClean="0"/>
              <a:t>Parallel algorithms in concurrent programming problems involve multiple partitions, and fork and join </a:t>
            </a:r>
            <a:r>
              <a:rPr lang="en-US" dirty="0" err="1" smtClean="0"/>
              <a:t>behaviour</a:t>
            </a:r>
            <a:r>
              <a:rPr lang="en-US" dirty="0" smtClean="0"/>
              <a:t>. </a:t>
            </a:r>
          </a:p>
          <a:p>
            <a:pPr marL="457200" lvl="0" indent="-457200">
              <a:buFont typeface="+mj-lt"/>
              <a:buAutoNum type="arabicPeriod"/>
            </a:pPr>
            <a:r>
              <a:rPr lang="en-US" dirty="0" smtClean="0"/>
              <a:t>UML activity diagram partitions can be used to represent different operating system threads and or processes.</a:t>
            </a:r>
          </a:p>
          <a:p>
            <a:pPr marL="457200" lvl="0" indent="-457200">
              <a:buFont typeface="+mj-lt"/>
              <a:buAutoNum type="arabicPeriod"/>
            </a:pPr>
            <a:r>
              <a:rPr lang="en-US" dirty="0" smtClean="0"/>
              <a:t>The Object nodes can be used to model the shared objects and data.</a:t>
            </a:r>
          </a:p>
          <a:p>
            <a:pPr marL="457200" lvl="0" indent="-457200">
              <a:buFont typeface="+mj-lt"/>
              <a:buAutoNum type="arabicPeriod"/>
            </a:pPr>
            <a:r>
              <a:rPr lang="en-US" dirty="0" smtClean="0"/>
              <a:t>Forking can be used to model the creation and parallel execution of multiple threads or processes, one per partition.</a:t>
            </a:r>
          </a:p>
          <a:p>
            <a:pPr marL="457200" lvl="0" indent="-457200"/>
            <a:r>
              <a:rPr lang="en-US" b="1" dirty="0" smtClean="0"/>
              <a:t>More UML Activity Diagram Notation</a:t>
            </a:r>
          </a:p>
          <a:p>
            <a:pPr marL="457200" lvl="0" indent="-457200"/>
            <a:r>
              <a:rPr lang="en-US" dirty="0" smtClean="0"/>
              <a:t>How to show that an activity is expanded in another activity diagram? using the </a:t>
            </a:r>
            <a:r>
              <a:rPr lang="en-US" b="1" dirty="0" smtClean="0"/>
              <a:t>rake symbol.</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			Fig. An activity will be expanded in another diagram.</a:t>
            </a:r>
            <a:endParaRPr lang="en-US" dirty="0" smtClean="0"/>
          </a:p>
        </p:txBody>
      </p:sp>
      <p:pic>
        <p:nvPicPr>
          <p:cNvPr id="81924" name="Picture 4"/>
          <p:cNvPicPr>
            <a:picLocks noChangeAspect="1" noChangeArrowheads="1"/>
          </p:cNvPicPr>
          <p:nvPr/>
        </p:nvPicPr>
        <p:blipFill>
          <a:blip r:embed="rId2" cstate="print"/>
          <a:srcRect/>
          <a:stretch>
            <a:fillRect/>
          </a:stretch>
        </p:blipFill>
        <p:spPr bwMode="auto">
          <a:xfrm>
            <a:off x="2285999" y="4114800"/>
            <a:ext cx="5015673" cy="2057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Grp="1" noChangeAspect="1" noChangeArrowheads="1"/>
          </p:cNvPicPr>
          <p:nvPr>
            <p:ph idx="1"/>
          </p:nvPr>
        </p:nvPicPr>
        <p:blipFill>
          <a:blip r:embed="rId2" cstate="print"/>
          <a:srcRect/>
          <a:stretch>
            <a:fillRect/>
          </a:stretch>
        </p:blipFill>
        <p:spPr bwMode="auto">
          <a:xfrm>
            <a:off x="914400" y="685800"/>
            <a:ext cx="6369408" cy="3124200"/>
          </a:xfrm>
          <a:prstGeom prst="rect">
            <a:avLst/>
          </a:prstGeom>
          <a:noFill/>
          <a:ln w="9525">
            <a:noFill/>
            <a:miter lim="800000"/>
            <a:headEnd/>
            <a:tailEnd/>
          </a:ln>
          <a:effectLst/>
        </p:spPr>
      </p:pic>
      <p:sp>
        <p:nvSpPr>
          <p:cNvPr id="4" name="TextBox 3"/>
          <p:cNvSpPr txBox="1"/>
          <p:nvPr/>
        </p:nvSpPr>
        <p:spPr>
          <a:xfrm>
            <a:off x="1066800" y="4038600"/>
            <a:ext cx="6248400" cy="381000"/>
          </a:xfrm>
          <a:prstGeom prst="rect">
            <a:avLst/>
          </a:prstGeom>
          <a:noFill/>
        </p:spPr>
        <p:txBody>
          <a:bodyPr wrap="square" rtlCol="0">
            <a:spAutoFit/>
          </a:bodyPr>
          <a:lstStyle/>
          <a:p>
            <a:r>
              <a:rPr lang="en-US" b="1" dirty="0" smtClean="0"/>
              <a:t>		Fig. The expansion of an activity.</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9372600" cy="533400"/>
          </a:xfrm>
        </p:spPr>
        <p:txBody>
          <a:bodyPr>
            <a:noAutofit/>
          </a:bodyPr>
          <a:lstStyle/>
          <a:p>
            <a:pPr algn="l"/>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PROCESS: ITERATIVE AND EVOLUTIONARY SSDs</a:t>
            </a:r>
            <a:r>
              <a:rPr lang="en-US" sz="3600" dirty="0" smtClean="0"/>
              <a:t/>
            </a:r>
            <a:br>
              <a:rPr lang="en-US" sz="3600" dirty="0" smtClean="0"/>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152400" y="762000"/>
            <a:ext cx="8839200" cy="5867400"/>
          </a:xfrm>
        </p:spPr>
        <p:txBody>
          <a:bodyPr>
            <a:noAutofit/>
          </a:bodyPr>
          <a:lstStyle/>
          <a:p>
            <a:pPr marL="457200" lvl="0" indent="-457200">
              <a:buFont typeface="+mj-lt"/>
              <a:buAutoNum type="arabicPeriod"/>
            </a:pPr>
            <a:r>
              <a:rPr lang="en-US" sz="1800" dirty="0" smtClean="0">
                <a:latin typeface="Times New Roman" pitchFamily="18" charset="0"/>
                <a:cs typeface="Times New Roman" pitchFamily="18" charset="0"/>
              </a:rPr>
              <a:t>Don’t create SSDs for all scenarios, unless you are using an estimation technique (such as function point counting) that requires identification of all system operations.</a:t>
            </a:r>
          </a:p>
          <a:p>
            <a:pPr marL="457200" lvl="0" indent="-457200">
              <a:buFont typeface="+mj-lt"/>
              <a:buAutoNum type="arabicPeriod"/>
            </a:pPr>
            <a:r>
              <a:rPr lang="en-US" sz="1800" dirty="0" smtClean="0">
                <a:latin typeface="Times New Roman" pitchFamily="18" charset="0"/>
                <a:cs typeface="Times New Roman" pitchFamily="18" charset="0"/>
              </a:rPr>
              <a:t>Rather, draw them only for the scenarios chosen for the next iteration. </a:t>
            </a:r>
          </a:p>
          <a:p>
            <a:pPr marL="457200" lvl="0" indent="-457200">
              <a:buFont typeface="+mj-lt"/>
              <a:buAutoNum type="arabicPeriod"/>
            </a:pPr>
            <a:r>
              <a:rPr lang="en-US" sz="1800" dirty="0" smtClean="0">
                <a:latin typeface="Times New Roman" pitchFamily="18" charset="0"/>
                <a:cs typeface="Times New Roman" pitchFamily="18" charset="0"/>
              </a:rPr>
              <a:t>And, they shouldn’t take long to sketch- perhaps a few minutes or a half hour.</a:t>
            </a:r>
          </a:p>
          <a:p>
            <a:pPr marL="457200" lvl="0" indent="-457200">
              <a:buFont typeface="+mj-lt"/>
              <a:buAutoNum type="arabicPeriod"/>
            </a:pPr>
            <a:r>
              <a:rPr lang="en-US" sz="1800" dirty="0" smtClean="0">
                <a:latin typeface="Times New Roman" pitchFamily="18" charset="0"/>
                <a:cs typeface="Times New Roman" pitchFamily="18" charset="0"/>
              </a:rPr>
              <a:t>SSDs are only very useful when you want to understand the interface and collaborations of exiting systems, or to document the architecture.</a:t>
            </a:r>
          </a:p>
          <a:p>
            <a:pPr lvl="1">
              <a:buFont typeface="Wingdings" pitchFamily="2" charset="2"/>
              <a:buChar char="q"/>
            </a:pPr>
            <a:r>
              <a:rPr lang="en-US" sz="1800" b="1" dirty="0" smtClean="0">
                <a:latin typeface="Times New Roman" pitchFamily="18" charset="0"/>
                <a:cs typeface="Times New Roman" pitchFamily="18" charset="0"/>
              </a:rPr>
              <a:t>SSDs within UP:</a:t>
            </a:r>
            <a:endParaRPr lang="en-US" sz="1800" dirty="0" smtClean="0">
              <a:latin typeface="Times New Roman" pitchFamily="18" charset="0"/>
              <a:cs typeface="Times New Roman" pitchFamily="18" charset="0"/>
            </a:endParaRPr>
          </a:p>
          <a:p>
            <a:pPr lvl="2"/>
            <a:r>
              <a:rPr lang="en-US" sz="1700" dirty="0" smtClean="0">
                <a:latin typeface="Times New Roman" pitchFamily="18" charset="0"/>
                <a:cs typeface="Times New Roman" pitchFamily="18" charset="0"/>
              </a:rPr>
              <a:t>SSDs are part of the Use-Case Model – a visualization of the interaction implied in the scenarios of use cases. SSDs were not explicitly mentioned in the original UP description, although the UP creators are aware of and understand the usefulness of such diagrams.</a:t>
            </a:r>
          </a:p>
          <a:p>
            <a:pPr lvl="2"/>
            <a:r>
              <a:rPr lang="en-US" sz="1700" dirty="0" smtClean="0">
                <a:latin typeface="Times New Roman" pitchFamily="18" charset="0"/>
                <a:cs typeface="Times New Roman" pitchFamily="18" charset="0"/>
              </a:rPr>
              <a:t>UP being very flexible, encourages the inclusion of any and all artifacts and practices that add value.</a:t>
            </a:r>
          </a:p>
          <a:p>
            <a:pPr lvl="1">
              <a:buFont typeface="Wingdings" pitchFamily="2" charset="2"/>
              <a:buChar char="q"/>
            </a:pPr>
            <a:r>
              <a:rPr lang="en-US" sz="1800" b="1" dirty="0" smtClean="0">
                <a:latin typeface="Times New Roman" pitchFamily="18" charset="0"/>
                <a:cs typeface="Times New Roman" pitchFamily="18" charset="0"/>
              </a:rPr>
              <a:t>UP phases:</a:t>
            </a:r>
            <a:endParaRPr lang="en-US" sz="1800" dirty="0" smtClean="0">
              <a:latin typeface="Times New Roman" pitchFamily="18" charset="0"/>
              <a:cs typeface="Times New Roman" pitchFamily="18" charset="0"/>
            </a:endParaRPr>
          </a:p>
          <a:p>
            <a:pPr lvl="2"/>
            <a:r>
              <a:rPr lang="en-US" sz="1700" dirty="0" smtClean="0">
                <a:latin typeface="Times New Roman" pitchFamily="18" charset="0"/>
                <a:cs typeface="Times New Roman" pitchFamily="18" charset="0"/>
              </a:rPr>
              <a:t>Inception – SSDs are not usually motivated in inception, unless you are doing rough estimating involving a technique that is based on identifying system operations.</a:t>
            </a:r>
          </a:p>
          <a:p>
            <a:pPr lvl="2"/>
            <a:r>
              <a:rPr lang="en-US" sz="1700" dirty="0" smtClean="0">
                <a:latin typeface="Times New Roman" pitchFamily="18" charset="0"/>
                <a:cs typeface="Times New Roman" pitchFamily="18" charset="0"/>
              </a:rPr>
              <a:t>Elaboration – Most SSDs are created during elaboration, when it is useful to identify the details of the system events to clarify what major operations the system must be designed to handle, write system operation contracts, and possibly to support estimation.</a:t>
            </a:r>
          </a:p>
          <a:p>
            <a:pPr marL="45720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Guidelines for Activity Diagram: </a:t>
            </a:r>
            <a:endParaRPr lang="en-US" dirty="0" smtClean="0"/>
          </a:p>
          <a:p>
            <a:r>
              <a:rPr lang="en-US" b="1" dirty="0" smtClean="0"/>
              <a:t>	</a:t>
            </a:r>
            <a:r>
              <a:rPr lang="en-US" dirty="0" smtClean="0"/>
              <a:t>A few guidelines have emerged in activity modeling; these include:</a:t>
            </a:r>
          </a:p>
          <a:p>
            <a:pPr marL="457200" lvl="0" indent="-457200">
              <a:buFont typeface="+mj-lt"/>
              <a:buAutoNum type="arabicPeriod"/>
            </a:pPr>
            <a:r>
              <a:rPr lang="en-US" dirty="0" smtClean="0"/>
              <a:t>This technique proves most valuable for very complex processes, usually involving many parties. Use-case text is suitable for simple processes. </a:t>
            </a:r>
          </a:p>
          <a:p>
            <a:pPr marL="457200" lvl="0" indent="-457200">
              <a:buFont typeface="+mj-lt"/>
              <a:buAutoNum type="arabicPeriod"/>
            </a:pPr>
            <a:r>
              <a:rPr lang="en-US" dirty="0" smtClean="0"/>
              <a:t>If modeling a business process, take advantage of ‘rake’ notation and sub activity diagrams. In “level 0” diagram, keep all the actions at a very high level of abstraction. </a:t>
            </a:r>
          </a:p>
          <a:p>
            <a:pPr marL="457200" lvl="0" indent="-457200">
              <a:buFont typeface="+mj-lt"/>
              <a:buAutoNum type="arabicPeriod"/>
            </a:pPr>
            <a:r>
              <a:rPr lang="en-US" dirty="0" smtClean="0"/>
              <a:t>Related to the above, strive to make the level of abstraction of action nodes roughly equal within a diagram. As a poor counter-example, suppose in a "level 0" diagram there is an action node labeled "Deliver Order." And, a second action node "Calculate Tax." Those are very different levels of abstraction.</a:t>
            </a:r>
          </a:p>
          <a:p>
            <a:endParaRPr lang="en-US" dirty="0"/>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981200" y="304800"/>
            <a:ext cx="13228320" cy="8267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752600" y="0"/>
            <a:ext cx="11902440" cy="8115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12344400" cy="8572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563562"/>
          </a:xfrm>
        </p:spPr>
        <p:txBody>
          <a:bodyPr>
            <a:normAutofit fontScale="90000"/>
          </a:bodyPr>
          <a:lstStyle/>
          <a:p>
            <a:pPr algn="l"/>
            <a:r>
              <a:rPr lang="en-US" b="1" dirty="0" smtClean="0">
                <a:latin typeface="Arial" pitchFamily="34" charset="0"/>
                <a:cs typeface="Arial" pitchFamily="34" charset="0"/>
              </a:rPr>
              <a:t>ATM</a:t>
            </a:r>
            <a:endParaRPr lang="en-US" b="1"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533400" y="914400"/>
            <a:ext cx="8001000" cy="55626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0-#ppt_w/2"/>
                                          </p:val>
                                        </p:tav>
                                        <p:tav tm="100000">
                                          <p:val>
                                            <p:strVal val="#ppt_x"/>
                                          </p:val>
                                        </p:tav>
                                      </p:tavLst>
                                    </p:anim>
                                    <p:anim calcmode="lin" valueType="num">
                                      <p:cBhvr additive="base">
                                        <p:cTn id="14"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077200" cy="457200"/>
          </a:xfrm>
        </p:spPr>
        <p:txBody>
          <a:bodyPr>
            <a:normAutofit fontScale="90000"/>
          </a:bodyPr>
          <a:lstStyle/>
          <a:p>
            <a:pPr algn="l"/>
            <a:r>
              <a:rPr lang="en-US" sz="4000" b="1" dirty="0" smtClean="0">
                <a:latin typeface="Arial" pitchFamily="34" charset="0"/>
                <a:cs typeface="Arial" pitchFamily="34" charset="0"/>
              </a:rPr>
              <a:t>Library Management System</a:t>
            </a:r>
            <a:endParaRPr lang="en-US" sz="4000" b="1" dirty="0">
              <a:latin typeface="Arial" pitchFamily="34" charset="0"/>
              <a:cs typeface="Arial" pitchFamily="34" charset="0"/>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304800" y="685800"/>
            <a:ext cx="8610600" cy="5943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563562"/>
          </a:xfrm>
        </p:spPr>
        <p:txBody>
          <a:bodyPr>
            <a:normAutofit fontScale="90000"/>
          </a:bodyPr>
          <a:lstStyle/>
          <a:p>
            <a:pPr algn="l"/>
            <a:r>
              <a:rPr lang="en-US" sz="4000" b="1" dirty="0" smtClean="0">
                <a:latin typeface="Arial" pitchFamily="34" charset="0"/>
                <a:cs typeface="Arial" pitchFamily="34" charset="0"/>
              </a:rPr>
              <a:t>Railway Ticket Reservation</a:t>
            </a:r>
            <a:endParaRPr lang="en-US" sz="4000" b="1" dirty="0">
              <a:latin typeface="Arial" pitchFamily="34" charset="0"/>
              <a:cs typeface="Arial" pitchFamily="34"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52400" y="914400"/>
            <a:ext cx="8839200" cy="5562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362200"/>
            <a:ext cx="8686800" cy="1219200"/>
          </a:xfrm>
        </p:spPr>
        <p:txBody>
          <a:bodyPr>
            <a:noAutofit/>
          </a:bodyPr>
          <a:lstStyle/>
          <a:p>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b="1" dirty="0" smtClean="0"/>
              <a:t>UML INTERACTION DIAGRAMS</a:t>
            </a:r>
            <a:r>
              <a:rPr lang="en-US" dirty="0" smtClean="0"/>
              <a:t/>
            </a:r>
            <a:br>
              <a:rPr lang="en-US" dirty="0" smtClean="0"/>
            </a:br>
            <a:endParaRPr lang="en-US" b="1"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7772400" cy="9906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INTRODUCTION</a:t>
            </a:r>
            <a:r>
              <a:rPr lang="en-US" sz="4000" dirty="0" smtClean="0">
                <a:latin typeface="Arial" pitchFamily="34" charset="0"/>
                <a:cs typeface="Arial" pitchFamily="34" charset="0"/>
              </a:rPr>
              <a:t/>
            </a:r>
            <a:br>
              <a:rPr lang="en-US" sz="4000"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457200" y="1447800"/>
            <a:ext cx="7924800" cy="3810000"/>
          </a:xfrm>
        </p:spPr>
        <p:txBody>
          <a:bodyPr>
            <a:noAutofit/>
          </a:bodyPr>
          <a:lstStyle/>
          <a:p>
            <a:pPr lvl="0"/>
            <a:r>
              <a:rPr lang="en-US" sz="2400" dirty="0" smtClean="0">
                <a:latin typeface="Times New Roman" pitchFamily="18" charset="0"/>
                <a:cs typeface="Times New Roman" pitchFamily="18" charset="0"/>
              </a:rPr>
              <a:t>The UML includes interaction diagrams to illustrate how objects interact via messages.</a:t>
            </a:r>
          </a:p>
          <a:p>
            <a:pPr lvl="0"/>
            <a:r>
              <a:rPr lang="en-US" sz="2400" dirty="0" smtClean="0">
                <a:latin typeface="Times New Roman" pitchFamily="18" charset="0"/>
                <a:cs typeface="Times New Roman" pitchFamily="18" charset="0"/>
              </a:rPr>
              <a:t>The are two common types: Sequence and Communication interaction diagrams.</a:t>
            </a:r>
          </a:p>
          <a:p>
            <a:pPr marL="457200" indent="-457200">
              <a:buNone/>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991600" cy="990600"/>
          </a:xfrm>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SEQUENCE &amp; COMMUNICATION DIAGRAMS</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endParaRPr lang="en-US" sz="3200" b="1" dirty="0">
              <a:latin typeface="Arial" pitchFamily="34" charset="0"/>
              <a:cs typeface="Arial" pitchFamily="34" charset="0"/>
            </a:endParaRPr>
          </a:p>
        </p:txBody>
      </p:sp>
      <p:sp>
        <p:nvSpPr>
          <p:cNvPr id="3" name="Content Placeholder 2"/>
          <p:cNvSpPr>
            <a:spLocks noGrp="1"/>
          </p:cNvSpPr>
          <p:nvPr>
            <p:ph idx="1"/>
          </p:nvPr>
        </p:nvSpPr>
        <p:spPr>
          <a:xfrm>
            <a:off x="381000" y="1295400"/>
            <a:ext cx="8001000" cy="5029200"/>
          </a:xfrm>
        </p:spPr>
        <p:txBody>
          <a:bodyPr>
            <a:noAutofit/>
          </a:bodyPr>
          <a:lstStyle/>
          <a:p>
            <a:pPr lvl="0"/>
            <a:r>
              <a:rPr lang="en-US" sz="2000" dirty="0" smtClean="0">
                <a:latin typeface="Times New Roman" pitchFamily="18" charset="0"/>
                <a:cs typeface="Times New Roman" pitchFamily="18" charset="0"/>
              </a:rPr>
              <a:t>The term interaction diagram is a generalization of two more specialized UML diagram type:</a:t>
            </a:r>
          </a:p>
          <a:p>
            <a:pPr lvl="1"/>
            <a:r>
              <a:rPr lang="en-US" sz="2000" dirty="0" smtClean="0">
                <a:latin typeface="Times New Roman" pitchFamily="18" charset="0"/>
                <a:cs typeface="Times New Roman" pitchFamily="18" charset="0"/>
              </a:rPr>
              <a:t>Sequence diagrams</a:t>
            </a:r>
          </a:p>
          <a:p>
            <a:pPr lvl="1"/>
            <a:r>
              <a:rPr lang="en-US" sz="2000" dirty="0" smtClean="0">
                <a:latin typeface="Times New Roman" pitchFamily="18" charset="0"/>
                <a:cs typeface="Times New Roman" pitchFamily="18" charset="0"/>
              </a:rPr>
              <a:t>Communication diagrams</a:t>
            </a:r>
          </a:p>
          <a:p>
            <a:pPr lvl="0"/>
            <a:r>
              <a:rPr lang="en-US" sz="2000" dirty="0" smtClean="0">
                <a:latin typeface="Times New Roman" pitchFamily="18" charset="0"/>
                <a:cs typeface="Times New Roman" pitchFamily="18" charset="0"/>
              </a:rPr>
              <a:t>Both can express similar interactions.</a:t>
            </a:r>
          </a:p>
          <a:p>
            <a:pPr lvl="0"/>
            <a:r>
              <a:rPr lang="en-US" sz="2000" dirty="0" smtClean="0">
                <a:latin typeface="Times New Roman" pitchFamily="18" charset="0"/>
                <a:cs typeface="Times New Roman" pitchFamily="18" charset="0"/>
              </a:rPr>
              <a:t>A related diagram is the </a:t>
            </a:r>
            <a:r>
              <a:rPr lang="en-US" sz="2000" b="1" dirty="0" smtClean="0">
                <a:latin typeface="Times New Roman" pitchFamily="18" charset="0"/>
                <a:cs typeface="Times New Roman" pitchFamily="18" charset="0"/>
              </a:rPr>
              <a:t>interaction overview diagram</a:t>
            </a:r>
            <a:r>
              <a:rPr lang="en-US" sz="2000" dirty="0" smtClean="0">
                <a:latin typeface="Times New Roman" pitchFamily="18" charset="0"/>
                <a:cs typeface="Times New Roman" pitchFamily="18" charset="0"/>
              </a:rPr>
              <a:t>; it provides a big-picture overview of how a set of interaction diagrams are related in terms of logic and process-flow.</a:t>
            </a:r>
          </a:p>
          <a:p>
            <a:pPr lvl="0"/>
            <a:r>
              <a:rPr lang="en-US" sz="2000" dirty="0" smtClean="0">
                <a:latin typeface="Times New Roman" pitchFamily="18" charset="0"/>
                <a:cs typeface="Times New Roman" pitchFamily="18" charset="0"/>
              </a:rPr>
              <a:t>Sequence diagrams are the more </a:t>
            </a:r>
            <a:r>
              <a:rPr lang="en-US" sz="2000" dirty="0" err="1" smtClean="0">
                <a:latin typeface="Times New Roman" pitchFamily="18" charset="0"/>
                <a:cs typeface="Times New Roman" pitchFamily="18" charset="0"/>
              </a:rPr>
              <a:t>notationally</a:t>
            </a:r>
            <a:r>
              <a:rPr lang="en-US" sz="2000" dirty="0" smtClean="0">
                <a:latin typeface="Times New Roman" pitchFamily="18" charset="0"/>
                <a:cs typeface="Times New Roman" pitchFamily="18" charset="0"/>
              </a:rPr>
              <a:t> rich of the two types, but communication diagrams have their use as well, especially for wall sketching.</a:t>
            </a:r>
          </a:p>
          <a:p>
            <a:r>
              <a:rPr lang="en-US" sz="2000" b="1" dirty="0" smtClean="0">
                <a:latin typeface="Times New Roman" pitchFamily="18" charset="0"/>
                <a:cs typeface="Times New Roman" pitchFamily="18" charset="0"/>
              </a:rPr>
              <a:t>Sequence diagrams </a:t>
            </a:r>
            <a:r>
              <a:rPr lang="en-US" sz="2000" dirty="0" smtClean="0">
                <a:latin typeface="Times New Roman" pitchFamily="18" charset="0"/>
                <a:cs typeface="Times New Roman" pitchFamily="18" charset="0"/>
              </a:rPr>
              <a:t>illustrate interactions in a kind of fence format, in  which each new object is added to the right , as shown in figure below:</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153400" cy="6400800"/>
          </a:xfrm>
        </p:spPr>
        <p:txBody>
          <a:bodyPr>
            <a:noAutofit/>
          </a:bodyPr>
          <a:lstStyle/>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doOne</a:t>
            </a: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doTwo</a:t>
            </a: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doThree</a:t>
            </a: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Sequence diagram</a:t>
            </a:r>
          </a:p>
          <a:p>
            <a:r>
              <a:rPr lang="en-US" sz="2000" dirty="0" smtClean="0">
                <a:latin typeface="Times New Roman" pitchFamily="18" charset="0"/>
                <a:cs typeface="Times New Roman" pitchFamily="18" charset="0"/>
              </a:rPr>
              <a:t>Communication diagrams illustrate object interactions in a graph or network format, in which objects can be placed anywhere on the diagram (the essence of their wall sketching advantage), as shown in figure below.    </a:t>
            </a: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doOne</a:t>
            </a: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1: </a:t>
            </a:r>
            <a:r>
              <a:rPr lang="en-US" sz="2000" dirty="0" err="1" smtClean="0">
                <a:latin typeface="Times New Roman" pitchFamily="18" charset="0"/>
                <a:cs typeface="Times New Roman" pitchFamily="18" charset="0"/>
              </a:rPr>
              <a:t>doTwo</a:t>
            </a: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2 : </a:t>
            </a:r>
            <a:r>
              <a:rPr lang="en-US" sz="2000" dirty="0" err="1" smtClean="0">
                <a:latin typeface="Times New Roman" pitchFamily="18" charset="0"/>
                <a:cs typeface="Times New Roman" pitchFamily="18" charset="0"/>
              </a:rPr>
              <a:t>doThree</a:t>
            </a:r>
            <a:endParaRPr lang="en-US" sz="2000" dirty="0">
              <a:latin typeface="Times New Roman" pitchFamily="18" charset="0"/>
              <a:cs typeface="Times New Roman" pitchFamily="18" charset="0"/>
            </a:endParaRPr>
          </a:p>
        </p:txBody>
      </p:sp>
      <p:sp>
        <p:nvSpPr>
          <p:cNvPr id="5" name="Rectangle 4"/>
          <p:cNvSpPr/>
          <p:nvPr/>
        </p:nvSpPr>
        <p:spPr>
          <a:xfrm>
            <a:off x="914400" y="457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a:t>
            </a:r>
            <a:endParaRPr lang="en-US" dirty="0"/>
          </a:p>
        </p:txBody>
      </p:sp>
      <p:sp>
        <p:nvSpPr>
          <p:cNvPr id="6" name="Rectangle 5"/>
          <p:cNvSpPr/>
          <p:nvPr/>
        </p:nvSpPr>
        <p:spPr>
          <a:xfrm>
            <a:off x="5715000" y="457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myB</a:t>
            </a:r>
            <a:r>
              <a:rPr lang="en-US" dirty="0" smtClean="0"/>
              <a:t> : B</a:t>
            </a:r>
            <a:endParaRPr lang="en-US" dirty="0"/>
          </a:p>
        </p:txBody>
      </p:sp>
      <p:cxnSp>
        <p:nvCxnSpPr>
          <p:cNvPr id="8" name="Straight Connector 7"/>
          <p:cNvCxnSpPr>
            <a:stCxn id="5" idx="2"/>
          </p:cNvCxnSpPr>
          <p:nvPr/>
        </p:nvCxnSpPr>
        <p:spPr>
          <a:xfrm rot="5400000">
            <a:off x="1447800" y="1143000"/>
            <a:ext cx="3048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 name="Straight Connector 8"/>
          <p:cNvCxnSpPr>
            <a:endCxn id="12" idx="0"/>
          </p:cNvCxnSpPr>
          <p:nvPr/>
        </p:nvCxnSpPr>
        <p:spPr>
          <a:xfrm rot="5400000">
            <a:off x="5982494" y="1408906"/>
            <a:ext cx="838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1" name="Rectangle 10"/>
          <p:cNvSpPr/>
          <p:nvPr/>
        </p:nvSpPr>
        <p:spPr>
          <a:xfrm>
            <a:off x="1524000" y="1371600"/>
            <a:ext cx="152400" cy="1524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a:off x="6324600" y="1828800"/>
            <a:ext cx="152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6324600" y="2514600"/>
            <a:ext cx="152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4" name="Straight Connector 13"/>
          <p:cNvCxnSpPr/>
          <p:nvPr/>
        </p:nvCxnSpPr>
        <p:spPr>
          <a:xfrm rot="5400000">
            <a:off x="6249194" y="3047206"/>
            <a:ext cx="3048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rot="5400000">
            <a:off x="6249194" y="2361406"/>
            <a:ext cx="3048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5400000">
            <a:off x="1486694" y="3009106"/>
            <a:ext cx="227806" cy="79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381000" y="1371600"/>
            <a:ext cx="1143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7" name="Oval 26"/>
          <p:cNvSpPr/>
          <p:nvPr/>
        </p:nvSpPr>
        <p:spPr>
          <a:xfrm>
            <a:off x="304800" y="1295400"/>
            <a:ext cx="762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28" name="Straight Arrow Connector 27"/>
          <p:cNvCxnSpPr/>
          <p:nvPr/>
        </p:nvCxnSpPr>
        <p:spPr>
          <a:xfrm>
            <a:off x="1676400" y="1828800"/>
            <a:ext cx="464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a:off x="1676400" y="2514600"/>
            <a:ext cx="464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4" name="Rectangle 33"/>
          <p:cNvSpPr/>
          <p:nvPr/>
        </p:nvSpPr>
        <p:spPr>
          <a:xfrm>
            <a:off x="2362200" y="4648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a:t>
            </a:r>
            <a:endParaRPr lang="en-US" dirty="0"/>
          </a:p>
        </p:txBody>
      </p:sp>
      <p:sp>
        <p:nvSpPr>
          <p:cNvPr id="35" name="Rectangle 34"/>
          <p:cNvSpPr/>
          <p:nvPr/>
        </p:nvSpPr>
        <p:spPr>
          <a:xfrm>
            <a:off x="4572000" y="60960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myB</a:t>
            </a:r>
            <a:r>
              <a:rPr lang="en-US" dirty="0" smtClean="0"/>
              <a:t> : B</a:t>
            </a:r>
            <a:endParaRPr lang="en-US" dirty="0"/>
          </a:p>
        </p:txBody>
      </p:sp>
      <p:cxnSp>
        <p:nvCxnSpPr>
          <p:cNvPr id="36" name="Straight Arrow Connector 35"/>
          <p:cNvCxnSpPr/>
          <p:nvPr/>
        </p:nvCxnSpPr>
        <p:spPr>
          <a:xfrm>
            <a:off x="1905000" y="4724400"/>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rot="10800000" flipV="1">
            <a:off x="838200" y="4953000"/>
            <a:ext cx="1524794" cy="794"/>
          </a:xfrm>
          <a:prstGeom prst="line">
            <a:avLst/>
          </a:prstGeom>
          <a:ln>
            <a:prstDash val="solid"/>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rot="5400000">
            <a:off x="2400697" y="5752703"/>
            <a:ext cx="1143000" cy="794"/>
          </a:xfrm>
          <a:prstGeom prst="line">
            <a:avLst/>
          </a:prstGeom>
          <a:ln>
            <a:prstDash val="solid"/>
          </a:ln>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rot="10800000">
            <a:off x="2971800" y="6324600"/>
            <a:ext cx="1600994" cy="1588"/>
          </a:xfrm>
          <a:prstGeom prst="line">
            <a:avLst/>
          </a:prstGeom>
          <a:ln>
            <a:prstDash val="solid"/>
          </a:ln>
        </p:spPr>
        <p:style>
          <a:lnRef idx="1">
            <a:schemeClr val="dk1"/>
          </a:lnRef>
          <a:fillRef idx="0">
            <a:schemeClr val="dk1"/>
          </a:fillRef>
          <a:effectRef idx="0">
            <a:schemeClr val="dk1"/>
          </a:effectRef>
          <a:fontRef idx="minor">
            <a:schemeClr val="tx1"/>
          </a:fontRef>
        </p:style>
      </p:cxnSp>
      <p:cxnSp>
        <p:nvCxnSpPr>
          <p:cNvPr id="46" name="Straight Arrow Connector 45"/>
          <p:cNvCxnSpPr/>
          <p:nvPr/>
        </p:nvCxnSpPr>
        <p:spPr>
          <a:xfrm rot="5400000">
            <a:off x="4648994" y="5485606"/>
            <a:ext cx="304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8" name="Straight Arrow Connector 47"/>
          <p:cNvCxnSpPr/>
          <p:nvPr/>
        </p:nvCxnSpPr>
        <p:spPr>
          <a:xfrm rot="5400000">
            <a:off x="4648994" y="5866606"/>
            <a:ext cx="304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0-#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anim calcmode="lin" valueType="num">
                                      <p:cBhvr additive="base">
                                        <p:cTn id="6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0-#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0-#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5" end="5"/>
                                            </p:txEl>
                                          </p:spTgt>
                                        </p:tgtEl>
                                        <p:attrNameLst>
                                          <p:attrName>style.visibility</p:attrName>
                                        </p:attrNameLst>
                                      </p:cBhvr>
                                      <p:to>
                                        <p:strVal val="visible"/>
                                      </p:to>
                                    </p:set>
                                    <p:anim calcmode="lin" valueType="num">
                                      <p:cBhvr additive="base">
                                        <p:cTn id="9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0-#ppt_w/2"/>
                                          </p:val>
                                        </p:tav>
                                        <p:tav tm="100000">
                                          <p:val>
                                            <p:strVal val="#ppt_x"/>
                                          </p:val>
                                        </p:tav>
                                      </p:tavLst>
                                    </p:anim>
                                    <p:anim calcmode="lin" valueType="num">
                                      <p:cBhvr additive="base">
                                        <p:cTn id="9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0-#ppt_w/2"/>
                                          </p:val>
                                        </p:tav>
                                        <p:tav tm="100000">
                                          <p:val>
                                            <p:strVal val="#ppt_x"/>
                                          </p:val>
                                        </p:tav>
                                      </p:tavLst>
                                    </p:anim>
                                    <p:anim calcmode="lin" valueType="num">
                                      <p:cBhvr additive="base">
                                        <p:cTn id="10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8" end="8"/>
                                            </p:txEl>
                                          </p:spTgt>
                                        </p:tgtEl>
                                        <p:attrNameLst>
                                          <p:attrName>style.visibility</p:attrName>
                                        </p:attrNameLst>
                                      </p:cBhvr>
                                      <p:to>
                                        <p:strVal val="visible"/>
                                      </p:to>
                                    </p:set>
                                    <p:anim calcmode="lin" valueType="num">
                                      <p:cBhvr additive="base">
                                        <p:cTn id="10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9" end="9"/>
                                            </p:txEl>
                                          </p:spTgt>
                                        </p:tgtEl>
                                        <p:attrNameLst>
                                          <p:attrName>style.visibility</p:attrName>
                                        </p:attrNameLst>
                                      </p:cBhvr>
                                      <p:to>
                                        <p:strVal val="visible"/>
                                      </p:to>
                                    </p:set>
                                    <p:anim calcmode="lin" valueType="num">
                                      <p:cBhvr additive="base">
                                        <p:cTn id="11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34"/>
                                        </p:tgtEl>
                                        <p:attrNameLst>
                                          <p:attrName>style.visibility</p:attrName>
                                        </p:attrNameLst>
                                      </p:cBhvr>
                                      <p:to>
                                        <p:strVal val="visible"/>
                                      </p:to>
                                    </p:set>
                                    <p:anim calcmode="lin" valueType="num">
                                      <p:cBhvr additive="base">
                                        <p:cTn id="121" dur="500" fill="hold"/>
                                        <p:tgtEl>
                                          <p:spTgt spid="34"/>
                                        </p:tgtEl>
                                        <p:attrNameLst>
                                          <p:attrName>ppt_x</p:attrName>
                                        </p:attrNameLst>
                                      </p:cBhvr>
                                      <p:tavLst>
                                        <p:tav tm="0">
                                          <p:val>
                                            <p:strVal val="0-#ppt_w/2"/>
                                          </p:val>
                                        </p:tav>
                                        <p:tav tm="100000">
                                          <p:val>
                                            <p:strVal val="#ppt_x"/>
                                          </p:val>
                                        </p:tav>
                                      </p:tavLst>
                                    </p:anim>
                                    <p:anim calcmode="lin" valueType="num">
                                      <p:cBhvr additive="base">
                                        <p:cTn id="12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additive="base">
                                        <p:cTn id="127" dur="500" fill="hold"/>
                                        <p:tgtEl>
                                          <p:spTgt spid="35"/>
                                        </p:tgtEl>
                                        <p:attrNameLst>
                                          <p:attrName>ppt_x</p:attrName>
                                        </p:attrNameLst>
                                      </p:cBhvr>
                                      <p:tavLst>
                                        <p:tav tm="0">
                                          <p:val>
                                            <p:strVal val="0-#ppt_w/2"/>
                                          </p:val>
                                        </p:tav>
                                        <p:tav tm="100000">
                                          <p:val>
                                            <p:strVal val="#ppt_x"/>
                                          </p:val>
                                        </p:tav>
                                      </p:tavLst>
                                    </p:anim>
                                    <p:anim calcmode="lin" valueType="num">
                                      <p:cBhvr additive="base">
                                        <p:cTn id="12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38"/>
                                        </p:tgtEl>
                                        <p:attrNameLst>
                                          <p:attrName>style.visibility</p:attrName>
                                        </p:attrNameLst>
                                      </p:cBhvr>
                                      <p:to>
                                        <p:strVal val="visible"/>
                                      </p:to>
                                    </p:set>
                                    <p:anim calcmode="lin" valueType="num">
                                      <p:cBhvr additive="base">
                                        <p:cTn id="133" dur="500" fill="hold"/>
                                        <p:tgtEl>
                                          <p:spTgt spid="38"/>
                                        </p:tgtEl>
                                        <p:attrNameLst>
                                          <p:attrName>ppt_x</p:attrName>
                                        </p:attrNameLst>
                                      </p:cBhvr>
                                      <p:tavLst>
                                        <p:tav tm="0">
                                          <p:val>
                                            <p:strVal val="0-#ppt_w/2"/>
                                          </p:val>
                                        </p:tav>
                                        <p:tav tm="100000">
                                          <p:val>
                                            <p:strVal val="#ppt_x"/>
                                          </p:val>
                                        </p:tav>
                                      </p:tavLst>
                                    </p:anim>
                                    <p:anim calcmode="lin" valueType="num">
                                      <p:cBhvr additive="base">
                                        <p:cTn id="134"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10" end="10"/>
                                            </p:txEl>
                                          </p:spTgt>
                                        </p:tgtEl>
                                        <p:attrNameLst>
                                          <p:attrName>style.visibility</p:attrName>
                                        </p:attrNameLst>
                                      </p:cBhvr>
                                      <p:to>
                                        <p:strVal val="visible"/>
                                      </p:to>
                                    </p:set>
                                    <p:anim calcmode="lin" valueType="num">
                                      <p:cBhvr additive="base">
                                        <p:cTn id="13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36"/>
                                        </p:tgtEl>
                                        <p:attrNameLst>
                                          <p:attrName>style.visibility</p:attrName>
                                        </p:attrNameLst>
                                      </p:cBhvr>
                                      <p:to>
                                        <p:strVal val="visible"/>
                                      </p:to>
                                    </p:set>
                                    <p:anim calcmode="lin" valueType="num">
                                      <p:cBhvr additive="base">
                                        <p:cTn id="145" dur="500" fill="hold"/>
                                        <p:tgtEl>
                                          <p:spTgt spid="36"/>
                                        </p:tgtEl>
                                        <p:attrNameLst>
                                          <p:attrName>ppt_x</p:attrName>
                                        </p:attrNameLst>
                                      </p:cBhvr>
                                      <p:tavLst>
                                        <p:tav tm="0">
                                          <p:val>
                                            <p:strVal val="0-#ppt_w/2"/>
                                          </p:val>
                                        </p:tav>
                                        <p:tav tm="100000">
                                          <p:val>
                                            <p:strVal val="#ppt_x"/>
                                          </p:val>
                                        </p:tav>
                                      </p:tavLst>
                                    </p:anim>
                                    <p:anim calcmode="lin" valueType="num">
                                      <p:cBhvr additive="base">
                                        <p:cTn id="1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41"/>
                                        </p:tgtEl>
                                        <p:attrNameLst>
                                          <p:attrName>style.visibility</p:attrName>
                                        </p:attrNameLst>
                                      </p:cBhvr>
                                      <p:to>
                                        <p:strVal val="visible"/>
                                      </p:to>
                                    </p:set>
                                    <p:anim calcmode="lin" valueType="num">
                                      <p:cBhvr additive="base">
                                        <p:cTn id="151" dur="500" fill="hold"/>
                                        <p:tgtEl>
                                          <p:spTgt spid="41"/>
                                        </p:tgtEl>
                                        <p:attrNameLst>
                                          <p:attrName>ppt_x</p:attrName>
                                        </p:attrNameLst>
                                      </p:cBhvr>
                                      <p:tavLst>
                                        <p:tav tm="0">
                                          <p:val>
                                            <p:strVal val="0-#ppt_w/2"/>
                                          </p:val>
                                        </p:tav>
                                        <p:tav tm="100000">
                                          <p:val>
                                            <p:strVal val="#ppt_x"/>
                                          </p:val>
                                        </p:tav>
                                      </p:tavLst>
                                    </p:anim>
                                    <p:anim calcmode="lin" valueType="num">
                                      <p:cBhvr additive="base">
                                        <p:cTn id="152"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43"/>
                                        </p:tgtEl>
                                        <p:attrNameLst>
                                          <p:attrName>style.visibility</p:attrName>
                                        </p:attrNameLst>
                                      </p:cBhvr>
                                      <p:to>
                                        <p:strVal val="visible"/>
                                      </p:to>
                                    </p:set>
                                    <p:anim calcmode="lin" valueType="num">
                                      <p:cBhvr additive="base">
                                        <p:cTn id="157" dur="500" fill="hold"/>
                                        <p:tgtEl>
                                          <p:spTgt spid="43"/>
                                        </p:tgtEl>
                                        <p:attrNameLst>
                                          <p:attrName>ppt_x</p:attrName>
                                        </p:attrNameLst>
                                      </p:cBhvr>
                                      <p:tavLst>
                                        <p:tav tm="0">
                                          <p:val>
                                            <p:strVal val="0-#ppt_w/2"/>
                                          </p:val>
                                        </p:tav>
                                        <p:tav tm="100000">
                                          <p:val>
                                            <p:strVal val="#ppt_x"/>
                                          </p:val>
                                        </p:tav>
                                      </p:tavLst>
                                    </p:anim>
                                    <p:anim calcmode="lin" valueType="num">
                                      <p:cBhvr additive="base">
                                        <p:cTn id="15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3">
                                            <p:txEl>
                                              <p:pRg st="12" end="12"/>
                                            </p:txEl>
                                          </p:spTgt>
                                        </p:tgtEl>
                                        <p:attrNameLst>
                                          <p:attrName>style.visibility</p:attrName>
                                        </p:attrNameLst>
                                      </p:cBhvr>
                                      <p:to>
                                        <p:strVal val="visible"/>
                                      </p:to>
                                    </p:set>
                                    <p:anim calcmode="lin" valueType="num">
                                      <p:cBhvr additive="base">
                                        <p:cTn id="16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6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nodeType="clickEffect">
                                  <p:stCondLst>
                                    <p:cond delay="0"/>
                                  </p:stCondLst>
                                  <p:childTnLst>
                                    <p:set>
                                      <p:cBhvr>
                                        <p:cTn id="168" dur="1" fill="hold">
                                          <p:stCondLst>
                                            <p:cond delay="0"/>
                                          </p:stCondLst>
                                        </p:cTn>
                                        <p:tgtEl>
                                          <p:spTgt spid="46"/>
                                        </p:tgtEl>
                                        <p:attrNameLst>
                                          <p:attrName>style.visibility</p:attrName>
                                        </p:attrNameLst>
                                      </p:cBhvr>
                                      <p:to>
                                        <p:strVal val="visible"/>
                                      </p:to>
                                    </p:set>
                                    <p:anim calcmode="lin" valueType="num">
                                      <p:cBhvr additive="base">
                                        <p:cTn id="169" dur="500" fill="hold"/>
                                        <p:tgtEl>
                                          <p:spTgt spid="46"/>
                                        </p:tgtEl>
                                        <p:attrNameLst>
                                          <p:attrName>ppt_x</p:attrName>
                                        </p:attrNameLst>
                                      </p:cBhvr>
                                      <p:tavLst>
                                        <p:tav tm="0">
                                          <p:val>
                                            <p:strVal val="0-#ppt_w/2"/>
                                          </p:val>
                                        </p:tav>
                                        <p:tav tm="100000">
                                          <p:val>
                                            <p:strVal val="#ppt_x"/>
                                          </p:val>
                                        </p:tav>
                                      </p:tavLst>
                                    </p:anim>
                                    <p:anim calcmode="lin" valueType="num">
                                      <p:cBhvr additive="base">
                                        <p:cTn id="170"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nodeType="clickEffect">
                                  <p:stCondLst>
                                    <p:cond delay="0"/>
                                  </p:stCondLst>
                                  <p:childTnLst>
                                    <p:set>
                                      <p:cBhvr>
                                        <p:cTn id="174" dur="1" fill="hold">
                                          <p:stCondLst>
                                            <p:cond delay="0"/>
                                          </p:stCondLst>
                                        </p:cTn>
                                        <p:tgtEl>
                                          <p:spTgt spid="3">
                                            <p:txEl>
                                              <p:pRg st="13" end="13"/>
                                            </p:txEl>
                                          </p:spTgt>
                                        </p:tgtEl>
                                        <p:attrNameLst>
                                          <p:attrName>style.visibility</p:attrName>
                                        </p:attrNameLst>
                                      </p:cBhvr>
                                      <p:to>
                                        <p:strVal val="visible"/>
                                      </p:to>
                                    </p:set>
                                    <p:anim calcmode="lin" valueType="num">
                                      <p:cBhvr additive="base">
                                        <p:cTn id="17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nodeType="clickEffect">
                                  <p:stCondLst>
                                    <p:cond delay="0"/>
                                  </p:stCondLst>
                                  <p:childTnLst>
                                    <p:set>
                                      <p:cBhvr>
                                        <p:cTn id="180" dur="1" fill="hold">
                                          <p:stCondLst>
                                            <p:cond delay="0"/>
                                          </p:stCondLst>
                                        </p:cTn>
                                        <p:tgtEl>
                                          <p:spTgt spid="48"/>
                                        </p:tgtEl>
                                        <p:attrNameLst>
                                          <p:attrName>style.visibility</p:attrName>
                                        </p:attrNameLst>
                                      </p:cBhvr>
                                      <p:to>
                                        <p:strVal val="visible"/>
                                      </p:to>
                                    </p:set>
                                    <p:anim calcmode="lin" valueType="num">
                                      <p:cBhvr additive="base">
                                        <p:cTn id="181" dur="500" fill="hold"/>
                                        <p:tgtEl>
                                          <p:spTgt spid="48"/>
                                        </p:tgtEl>
                                        <p:attrNameLst>
                                          <p:attrName>ppt_x</p:attrName>
                                        </p:attrNameLst>
                                      </p:cBhvr>
                                      <p:tavLst>
                                        <p:tav tm="0">
                                          <p:val>
                                            <p:strVal val="0-#ppt_w/2"/>
                                          </p:val>
                                        </p:tav>
                                        <p:tav tm="100000">
                                          <p:val>
                                            <p:strVal val="#ppt_x"/>
                                          </p:val>
                                        </p:tav>
                                      </p:tavLst>
                                    </p:anim>
                                    <p:anim calcmode="lin" valueType="num">
                                      <p:cBhvr additive="base">
                                        <p:cTn id="18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1" grpId="0" animBg="1"/>
      <p:bldP spid="12" grpId="0" animBg="1"/>
      <p:bldP spid="13" grpId="0" animBg="1"/>
      <p:bldP spid="27" grpId="0" animBg="1"/>
      <p:bldP spid="34" grpId="0" animBg="1"/>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57200"/>
            <a:ext cx="9144000" cy="990600"/>
          </a:xfrm>
        </p:spPr>
        <p:txBody>
          <a:bodyPr>
            <a:noAutofit/>
          </a:bodyPr>
          <a:lstStyle/>
          <a:p>
            <a:pPr algn="l"/>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dirty="0" smtClean="0">
                <a:latin typeface="Arial" pitchFamily="34" charset="0"/>
                <a:cs typeface="Arial" pitchFamily="34" charset="0"/>
              </a:rPr>
              <a:t> Strengths &amp; Weakness of sequence vs. Communication Diagrams</a:t>
            </a:r>
            <a:r>
              <a:rPr lang="en-US" sz="2200" dirty="0" smtClean="0">
                <a:latin typeface="Arial" pitchFamily="34" charset="0"/>
                <a:cs typeface="Arial" pitchFamily="34" charset="0"/>
              </a:rPr>
              <a:t/>
            </a:r>
            <a:br>
              <a:rPr lang="en-US" sz="2200" dirty="0" smtClean="0">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endParaRPr lang="en-US" sz="2200" b="1" dirty="0">
              <a:latin typeface="Arial" pitchFamily="34" charset="0"/>
              <a:cs typeface="Arial" pitchFamily="34" charset="0"/>
            </a:endParaRPr>
          </a:p>
        </p:txBody>
      </p:sp>
      <p:graphicFrame>
        <p:nvGraphicFramePr>
          <p:cNvPr id="5" name="Table 4"/>
          <p:cNvGraphicFramePr>
            <a:graphicFrameLocks noGrp="1"/>
          </p:cNvGraphicFramePr>
          <p:nvPr/>
        </p:nvGraphicFramePr>
        <p:xfrm>
          <a:off x="457200" y="1397000"/>
          <a:ext cx="8382000" cy="3657600"/>
        </p:xfrm>
        <a:graphic>
          <a:graphicData uri="http://schemas.openxmlformats.org/drawingml/2006/table">
            <a:tbl>
              <a:tblPr firstRow="1" bandRow="1">
                <a:tableStyleId>{5940675A-B579-460E-94D1-54222C63F5DA}</a:tableStyleId>
              </a:tblPr>
              <a:tblGrid>
                <a:gridCol w="1836057"/>
                <a:gridCol w="3574143"/>
                <a:gridCol w="2971800"/>
              </a:tblGrid>
              <a:tr h="355600">
                <a:tc>
                  <a:txBody>
                    <a:bodyPr/>
                    <a:lstStyle/>
                    <a:p>
                      <a:pPr algn="ctr">
                        <a:lnSpc>
                          <a:spcPct val="150000"/>
                        </a:lnSpc>
                        <a:spcAft>
                          <a:spcPts val="0"/>
                        </a:spcAft>
                      </a:pPr>
                      <a:r>
                        <a:rPr lang="en-US" sz="2000" b="1" dirty="0">
                          <a:latin typeface="Times New Roman" pitchFamily="18" charset="0"/>
                          <a:cs typeface="Times New Roman" pitchFamily="18" charset="0"/>
                        </a:rPr>
                        <a:t>type</a:t>
                      </a:r>
                      <a:endParaRPr lang="en-US" sz="2000" dirty="0">
                        <a:latin typeface="Times New Roman" pitchFamily="18" charset="0"/>
                        <a:cs typeface="Times New Roman" pitchFamily="18" charset="0"/>
                      </a:endParaRPr>
                    </a:p>
                  </a:txBody>
                  <a:tcPr marL="68580" marR="68580" marT="0" marB="0"/>
                </a:tc>
                <a:tc>
                  <a:txBody>
                    <a:bodyPr/>
                    <a:lstStyle/>
                    <a:p>
                      <a:pPr algn="ctr">
                        <a:lnSpc>
                          <a:spcPct val="150000"/>
                        </a:lnSpc>
                        <a:spcAft>
                          <a:spcPts val="0"/>
                        </a:spcAft>
                      </a:pPr>
                      <a:r>
                        <a:rPr lang="en-US" sz="2000" b="1">
                          <a:latin typeface="Times New Roman" pitchFamily="18" charset="0"/>
                          <a:cs typeface="Times New Roman" pitchFamily="18" charset="0"/>
                        </a:rPr>
                        <a:t>Strengths</a:t>
                      </a:r>
                      <a:endParaRPr lang="en-US" sz="2000">
                        <a:latin typeface="Times New Roman" pitchFamily="18" charset="0"/>
                        <a:cs typeface="Times New Roman" pitchFamily="18" charset="0"/>
                      </a:endParaRPr>
                    </a:p>
                  </a:txBody>
                  <a:tcPr marL="68580" marR="68580" marT="0" marB="0"/>
                </a:tc>
                <a:tc>
                  <a:txBody>
                    <a:bodyPr/>
                    <a:lstStyle/>
                    <a:p>
                      <a:pPr algn="ctr">
                        <a:lnSpc>
                          <a:spcPct val="150000"/>
                        </a:lnSpc>
                        <a:spcAft>
                          <a:spcPts val="0"/>
                        </a:spcAft>
                      </a:pPr>
                      <a:r>
                        <a:rPr lang="en-US" sz="2000" b="1">
                          <a:latin typeface="Times New Roman" pitchFamily="18" charset="0"/>
                          <a:cs typeface="Times New Roman" pitchFamily="18" charset="0"/>
                        </a:rPr>
                        <a:t>Weakness</a:t>
                      </a:r>
                      <a:endParaRPr lang="en-US" sz="2000">
                        <a:latin typeface="Times New Roman" pitchFamily="18" charset="0"/>
                        <a:cs typeface="Times New Roman" pitchFamily="18" charset="0"/>
                      </a:endParaRPr>
                    </a:p>
                  </a:txBody>
                  <a:tcPr marL="68580" marR="68580" marT="0" marB="0"/>
                </a:tc>
              </a:tr>
              <a:tr h="1286933">
                <a:tc>
                  <a:txBody>
                    <a:bodyPr/>
                    <a:lstStyle/>
                    <a:p>
                      <a:pPr>
                        <a:lnSpc>
                          <a:spcPct val="150000"/>
                        </a:lnSpc>
                        <a:spcAft>
                          <a:spcPts val="0"/>
                        </a:spcAft>
                      </a:pPr>
                      <a:r>
                        <a:rPr lang="en-US" sz="2000" dirty="0">
                          <a:latin typeface="Times New Roman" pitchFamily="18" charset="0"/>
                          <a:cs typeface="Times New Roman" pitchFamily="18" charset="0"/>
                        </a:rPr>
                        <a:t>Sequence</a:t>
                      </a:r>
                    </a:p>
                  </a:txBody>
                  <a:tcPr marL="68580" marR="68580" marT="0" marB="0"/>
                </a:tc>
                <a:tc>
                  <a:txBody>
                    <a:bodyPr/>
                    <a:lstStyle/>
                    <a:p>
                      <a:pPr>
                        <a:lnSpc>
                          <a:spcPct val="150000"/>
                        </a:lnSpc>
                        <a:spcAft>
                          <a:spcPts val="0"/>
                        </a:spcAft>
                      </a:pPr>
                      <a:r>
                        <a:rPr lang="en-US" sz="2000" dirty="0" smtClean="0">
                          <a:latin typeface="Times New Roman" pitchFamily="18" charset="0"/>
                          <a:cs typeface="Times New Roman" pitchFamily="18" charset="0"/>
                        </a:rPr>
                        <a:t>-clearly </a:t>
                      </a:r>
                      <a:r>
                        <a:rPr lang="en-US" sz="2000" dirty="0">
                          <a:latin typeface="Times New Roman" pitchFamily="18" charset="0"/>
                          <a:cs typeface="Times New Roman" pitchFamily="18" charset="0"/>
                        </a:rPr>
                        <a:t>shows sequence or time ordering of messages </a:t>
                      </a:r>
                    </a:p>
                    <a:p>
                      <a:pPr>
                        <a:lnSpc>
                          <a:spcPct val="150000"/>
                        </a:lnSpc>
                        <a:spcAft>
                          <a:spcPts val="0"/>
                        </a:spcAft>
                      </a:pPr>
                      <a:r>
                        <a:rPr lang="en-US" sz="2000" dirty="0" smtClean="0">
                          <a:latin typeface="Times New Roman" pitchFamily="18" charset="0"/>
                          <a:cs typeface="Times New Roman" pitchFamily="18" charset="0"/>
                        </a:rPr>
                        <a:t>-large </a:t>
                      </a:r>
                      <a:r>
                        <a:rPr lang="en-US" sz="2000" dirty="0">
                          <a:latin typeface="Times New Roman" pitchFamily="18" charset="0"/>
                          <a:cs typeface="Times New Roman" pitchFamily="18" charset="0"/>
                        </a:rPr>
                        <a:t>set of detailed notation options</a:t>
                      </a:r>
                    </a:p>
                  </a:txBody>
                  <a:tcPr marL="68580" marR="68580" marT="0" marB="0"/>
                </a:tc>
                <a:tc>
                  <a:txBody>
                    <a:bodyPr/>
                    <a:lstStyle/>
                    <a:p>
                      <a:pPr>
                        <a:lnSpc>
                          <a:spcPct val="150000"/>
                        </a:lnSpc>
                        <a:spcAft>
                          <a:spcPts val="0"/>
                        </a:spcAft>
                      </a:pPr>
                      <a:r>
                        <a:rPr lang="en-US" sz="2000">
                          <a:latin typeface="Times New Roman" pitchFamily="18" charset="0"/>
                          <a:cs typeface="Times New Roman" pitchFamily="18" charset="0"/>
                        </a:rPr>
                        <a:t>forced to extend to the right when adding new objects; consumes horizontal space </a:t>
                      </a:r>
                    </a:p>
                  </a:txBody>
                  <a:tcPr marL="68580" marR="68580" marT="0" marB="0"/>
                </a:tc>
              </a:tr>
              <a:tr h="1286933">
                <a:tc>
                  <a:txBody>
                    <a:bodyPr/>
                    <a:lstStyle/>
                    <a:p>
                      <a:pPr>
                        <a:lnSpc>
                          <a:spcPct val="150000"/>
                        </a:lnSpc>
                        <a:spcAft>
                          <a:spcPts val="0"/>
                        </a:spcAft>
                      </a:pPr>
                      <a:r>
                        <a:rPr lang="en-US" sz="2000">
                          <a:latin typeface="Times New Roman" pitchFamily="18" charset="0"/>
                          <a:cs typeface="Times New Roman" pitchFamily="18" charset="0"/>
                        </a:rPr>
                        <a:t>communication</a:t>
                      </a:r>
                    </a:p>
                  </a:txBody>
                  <a:tcPr marL="68580" marR="68580" marT="0" marB="0"/>
                </a:tc>
                <a:tc>
                  <a:txBody>
                    <a:bodyPr/>
                    <a:lstStyle/>
                    <a:p>
                      <a:pPr>
                        <a:lnSpc>
                          <a:spcPct val="150000"/>
                        </a:lnSpc>
                        <a:spcAft>
                          <a:spcPts val="0"/>
                        </a:spcAft>
                      </a:pPr>
                      <a:r>
                        <a:rPr lang="en-US" sz="2000">
                          <a:latin typeface="Times New Roman" pitchFamily="18" charset="0"/>
                          <a:cs typeface="Times New Roman" pitchFamily="18" charset="0"/>
                        </a:rPr>
                        <a:t>space economical- flexibility to add new objects in two dimensions</a:t>
                      </a:r>
                    </a:p>
                  </a:txBody>
                  <a:tcPr marL="68580" marR="68580" marT="0" marB="0"/>
                </a:tc>
                <a:tc>
                  <a:txBody>
                    <a:bodyPr/>
                    <a:lstStyle/>
                    <a:p>
                      <a:pPr>
                        <a:lnSpc>
                          <a:spcPct val="150000"/>
                        </a:lnSpc>
                        <a:spcAft>
                          <a:spcPts val="0"/>
                        </a:spcAft>
                      </a:pPr>
                      <a:r>
                        <a:rPr lang="en-US" sz="2000" dirty="0">
                          <a:latin typeface="Times New Roman" pitchFamily="18" charset="0"/>
                          <a:cs typeface="Times New Roman" pitchFamily="18" charset="0"/>
                        </a:rPr>
                        <a:t>more difficult to see sequence of  messages </a:t>
                      </a:r>
                    </a:p>
                    <a:p>
                      <a:pPr>
                        <a:lnSpc>
                          <a:spcPct val="150000"/>
                        </a:lnSpc>
                        <a:spcAft>
                          <a:spcPts val="0"/>
                        </a:spcAft>
                      </a:pPr>
                      <a:r>
                        <a:rPr lang="en-US" sz="2000" dirty="0" smtClean="0">
                          <a:latin typeface="Times New Roman" pitchFamily="18" charset="0"/>
                          <a:cs typeface="Times New Roman" pitchFamily="18" charset="0"/>
                        </a:rPr>
                        <a:t>-fewer </a:t>
                      </a:r>
                      <a:r>
                        <a:rPr lang="en-US" sz="2000" dirty="0">
                          <a:latin typeface="Times New Roman" pitchFamily="18" charset="0"/>
                          <a:cs typeface="Times New Roman" pitchFamily="18" charset="0"/>
                        </a:rPr>
                        <a:t>notation options </a:t>
                      </a:r>
                    </a:p>
                  </a:txBody>
                  <a:tcPr marL="68580" marR="68580" marT="0" marB="0"/>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9372600" cy="990600"/>
          </a:xfrm>
        </p:spPr>
        <p:txBody>
          <a:bodyPr>
            <a:noAutofit/>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BASIC SEQUENCE DIAGRAM NOTATION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304800" y="838200"/>
            <a:ext cx="8610600" cy="5791200"/>
          </a:xfrm>
        </p:spPr>
        <p:txBody>
          <a:bodyPr>
            <a:noAutofit/>
          </a:bodyPr>
          <a:lstStyle/>
          <a:p>
            <a:pPr>
              <a:buNone/>
            </a:pPr>
            <a:r>
              <a:rPr lang="en-US" sz="2000" b="1" dirty="0" smtClean="0">
                <a:latin typeface="Times New Roman" pitchFamily="18" charset="0"/>
                <a:cs typeface="Times New Roman" pitchFamily="18" charset="0"/>
              </a:rPr>
              <a:t>Lifeline Boxes and Lifelines: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In contrast to communication diagrams, in sequence diagrams the lifeline boxes include a vertical line extending below them - these are the actual lifelines. </a:t>
            </a:r>
          </a:p>
          <a:p>
            <a:pPr marL="457200" lvl="0" indent="-457200">
              <a:buFont typeface="+mj-lt"/>
              <a:buAutoNum type="arabicPeriod"/>
            </a:pPr>
            <a:r>
              <a:rPr lang="en-US" sz="2000" dirty="0" smtClean="0">
                <a:latin typeface="Times New Roman" pitchFamily="18" charset="0"/>
                <a:cs typeface="Times New Roman" pitchFamily="18" charset="0"/>
              </a:rPr>
              <a:t>Although virtually all UML examples show the lifeline as dashed (because of UML 1 influence), in fact the UML 2 specification says it may be solid or dashed.</a:t>
            </a:r>
          </a:p>
          <a:p>
            <a:pPr>
              <a:buNone/>
            </a:pPr>
            <a:r>
              <a:rPr lang="en-US" sz="2000" b="1" dirty="0" smtClean="0">
                <a:latin typeface="Times New Roman" pitchFamily="18" charset="0"/>
                <a:cs typeface="Times New Roman" pitchFamily="18" charset="0"/>
              </a:rPr>
              <a:t>Messages: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Each (typical synchronous) message between objects is represented with a message expression on a filled-arrowed</a:t>
            </a:r>
            <a:r>
              <a:rPr lang="en-US" sz="2000" baseline="30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solid line between the vertical lifeline.</a:t>
            </a:r>
          </a:p>
          <a:p>
            <a:pPr marL="457200" lvl="0" indent="-457200">
              <a:buFont typeface="+mj-lt"/>
              <a:buAutoNum type="arabicPeriod"/>
            </a:pPr>
            <a:r>
              <a:rPr lang="en-US" sz="2000" dirty="0" smtClean="0">
                <a:latin typeface="Times New Roman" pitchFamily="18" charset="0"/>
                <a:cs typeface="Times New Roman" pitchFamily="18" charset="0"/>
              </a:rPr>
              <a:t> The time ordering is organized from top to bottom of lifelines.</a:t>
            </a:r>
          </a:p>
          <a:p>
            <a:pPr>
              <a:buNone/>
            </a:pPr>
            <a:r>
              <a:rPr lang="en-US" sz="2000" b="1" dirty="0" smtClean="0">
                <a:latin typeface="Times New Roman" pitchFamily="18" charset="0"/>
                <a:cs typeface="Times New Roman" pitchFamily="18" charset="0"/>
              </a:rPr>
              <a:t>Focus of Control and Execution Specification Bars: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Sequence diagrams may also show the focus of control (informally, in a regular blocking call, the operation is on the call stack) using an execution specification bar (previously called an activation bar or simply an activation in UML 1). </a:t>
            </a:r>
          </a:p>
          <a:p>
            <a:pPr marL="457200" lvl="0" indent="-457200">
              <a:buFont typeface="+mj-lt"/>
              <a:buAutoNum type="arabicPeriod"/>
            </a:pPr>
            <a:r>
              <a:rPr lang="en-US" sz="2000" dirty="0" smtClean="0">
                <a:latin typeface="Times New Roman" pitchFamily="18" charset="0"/>
                <a:cs typeface="Times New Roman" pitchFamily="18" charset="0"/>
              </a:rPr>
              <a:t>The bar is optional.</a:t>
            </a:r>
          </a:p>
          <a:p>
            <a:pPr lvl="0">
              <a:buNone/>
            </a:pPr>
            <a:endParaRPr lang="en-US" sz="2000" dirty="0" smtClean="0">
              <a:latin typeface="Times New Roman" pitchFamily="18" charset="0"/>
              <a:cs typeface="Times New Roman" pitchFamily="18" charset="0"/>
            </a:endParaRPr>
          </a:p>
          <a:p>
            <a:pPr lvl="0"/>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p:spPr>
        <p:txBody>
          <a:bodyPr>
            <a:noAutofit/>
          </a:bodyPr>
          <a:lstStyle/>
          <a:p>
            <a:pPr>
              <a:buNone/>
            </a:pPr>
            <a:r>
              <a:rPr lang="en-US" sz="2000" b="1" dirty="0" smtClean="0">
                <a:latin typeface="Times New Roman" pitchFamily="18" charset="0"/>
                <a:cs typeface="Times New Roman" pitchFamily="18" charset="0"/>
              </a:rPr>
              <a:t>Illustrating Reply or Returns:</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There are two ways to show the return result from a message:</a:t>
            </a:r>
          </a:p>
          <a:p>
            <a:pPr lvl="1"/>
            <a:r>
              <a:rPr lang="en-US" sz="2000" dirty="0" smtClean="0">
                <a:latin typeface="Times New Roman" pitchFamily="18" charset="0"/>
                <a:cs typeface="Times New Roman" pitchFamily="18" charset="0"/>
              </a:rPr>
              <a:t>Using the message syntax </a:t>
            </a:r>
            <a:r>
              <a:rPr lang="en-US" sz="2000" dirty="0" err="1" smtClean="0">
                <a:latin typeface="Times New Roman" pitchFamily="18" charset="0"/>
                <a:cs typeface="Times New Roman" pitchFamily="18" charset="0"/>
              </a:rPr>
              <a:t>returnVar</a:t>
            </a:r>
            <a:r>
              <a:rPr lang="en-US" sz="2000" dirty="0" smtClean="0">
                <a:latin typeface="Times New Roman" pitchFamily="18" charset="0"/>
                <a:cs typeface="Times New Roman" pitchFamily="18" charset="0"/>
              </a:rPr>
              <a:t> = message (parameter).</a:t>
            </a:r>
          </a:p>
          <a:p>
            <a:pPr lvl="1"/>
            <a:r>
              <a:rPr lang="en-US" sz="2000" dirty="0" smtClean="0">
                <a:latin typeface="Times New Roman" pitchFamily="18" charset="0"/>
                <a:cs typeface="Times New Roman" pitchFamily="18" charset="0"/>
              </a:rPr>
              <a:t>Using a reply (or return) message line at the end of an activation bar.</a:t>
            </a:r>
          </a:p>
          <a:p>
            <a:pPr lvl="1">
              <a:buNone/>
            </a:pPr>
            <a:endParaRPr lang="en-US" sz="2000" dirty="0" smtClean="0">
              <a:latin typeface="Times New Roman" pitchFamily="18" charset="0"/>
              <a:cs typeface="Times New Roman" pitchFamily="18" charset="0"/>
            </a:endParaRPr>
          </a:p>
          <a:p>
            <a:pPr lvl="1">
              <a:buNone/>
            </a:pPr>
            <a:endParaRPr lang="en-US" sz="2000" dirty="0" smtClean="0">
              <a:latin typeface="Times New Roman" pitchFamily="18" charset="0"/>
              <a:cs typeface="Times New Roman" pitchFamily="18" charset="0"/>
            </a:endParaRPr>
          </a:p>
          <a:p>
            <a:pPr lvl="1">
              <a:buNone/>
            </a:pPr>
            <a:r>
              <a:rPr lang="en-US" sz="2000" dirty="0" err="1" smtClean="0">
                <a:latin typeface="Times New Roman" pitchFamily="18" charset="0"/>
                <a:cs typeface="Times New Roman" pitchFamily="18" charset="0"/>
              </a:rPr>
              <a:t>doX</a:t>
            </a:r>
            <a:endParaRPr lang="en-US" sz="2000" dirty="0" smtClean="0">
              <a:latin typeface="Times New Roman" pitchFamily="18" charset="0"/>
              <a:cs typeface="Times New Roman" pitchFamily="18" charset="0"/>
            </a:endParaRPr>
          </a:p>
          <a:p>
            <a:pPr lvl="1">
              <a:buNone/>
            </a:pPr>
            <a:r>
              <a:rPr lang="en-US" sz="2000" dirty="0" smtClean="0">
                <a:latin typeface="Times New Roman" pitchFamily="18" charset="0"/>
                <a:cs typeface="Times New Roman" pitchFamily="18" charset="0"/>
              </a:rPr>
              <a:t>                                    d1 = </a:t>
            </a:r>
            <a:r>
              <a:rPr lang="en-US" sz="2000" dirty="0" err="1" smtClean="0">
                <a:latin typeface="Times New Roman" pitchFamily="18" charset="0"/>
                <a:cs typeface="Times New Roman" pitchFamily="18" charset="0"/>
              </a:rPr>
              <a:t>getDate</a:t>
            </a:r>
            <a:endParaRPr lang="en-US" sz="2000" dirty="0" smtClean="0">
              <a:latin typeface="Times New Roman" pitchFamily="18" charset="0"/>
              <a:cs typeface="Times New Roman" pitchFamily="18" charset="0"/>
            </a:endParaRPr>
          </a:p>
          <a:p>
            <a:pPr lvl="1">
              <a:buNone/>
            </a:pPr>
            <a:endParaRPr lang="en-US" sz="2000" dirty="0" smtClean="0">
              <a:latin typeface="Times New Roman" pitchFamily="18" charset="0"/>
              <a:cs typeface="Times New Roman" pitchFamily="18" charset="0"/>
            </a:endParaRPr>
          </a:p>
          <a:p>
            <a:pPr lvl="1">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getDate</a:t>
            </a:r>
            <a:endParaRPr lang="en-US" sz="2000" dirty="0" smtClean="0">
              <a:latin typeface="Times New Roman" pitchFamily="18" charset="0"/>
              <a:cs typeface="Times New Roman" pitchFamily="18" charset="0"/>
            </a:endParaRPr>
          </a:p>
          <a:p>
            <a:pPr lvl="1">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aDate</a:t>
            </a:r>
            <a:endParaRPr lang="en-US" sz="2000"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Messages to “self” or “this”:</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You can show message being sent from an object to itself by using nested activation bar.</a:t>
            </a:r>
          </a:p>
          <a:p>
            <a:pPr lvl="1">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p>
          <a:p>
            <a:pPr lvl="1">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doX</a:t>
            </a:r>
            <a:r>
              <a:rPr lang="en-US" sz="2000" dirty="0" smtClean="0">
                <a:latin typeface="Times New Roman" pitchFamily="18" charset="0"/>
                <a:cs typeface="Times New Roman" pitchFamily="18" charset="0"/>
              </a:rPr>
              <a:t>             </a:t>
            </a:r>
          </a:p>
          <a:p>
            <a:pPr lvl="1">
              <a:buNone/>
            </a:pPr>
            <a:r>
              <a:rPr lang="en-US" sz="2000" dirty="0" smtClean="0">
                <a:latin typeface="Times New Roman" pitchFamily="18" charset="0"/>
                <a:cs typeface="Times New Roman" pitchFamily="18" charset="0"/>
              </a:rPr>
              <a:t>                                                                      clear</a:t>
            </a:r>
          </a:p>
        </p:txBody>
      </p:sp>
      <p:sp>
        <p:nvSpPr>
          <p:cNvPr id="5" name="Rectangle 4"/>
          <p:cNvSpPr/>
          <p:nvPr/>
        </p:nvSpPr>
        <p:spPr>
          <a:xfrm>
            <a:off x="838200" y="1981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sp>
        <p:nvSpPr>
          <p:cNvPr id="6" name="Rectangle 5"/>
          <p:cNvSpPr/>
          <p:nvPr/>
        </p:nvSpPr>
        <p:spPr>
          <a:xfrm>
            <a:off x="5791200" y="1981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cxnSp>
        <p:nvCxnSpPr>
          <p:cNvPr id="7" name="Straight Connector 6"/>
          <p:cNvCxnSpPr>
            <a:endCxn id="8" idx="0"/>
          </p:cNvCxnSpPr>
          <p:nvPr/>
        </p:nvCxnSpPr>
        <p:spPr>
          <a:xfrm rot="5400000">
            <a:off x="1410494" y="27043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8" name="Rectangle 7"/>
          <p:cNvSpPr/>
          <p:nvPr/>
        </p:nvSpPr>
        <p:spPr>
          <a:xfrm>
            <a:off x="1524000" y="2895600"/>
            <a:ext cx="152400" cy="1600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0" name="Straight Arrow Connector 9"/>
          <p:cNvCxnSpPr/>
          <p:nvPr/>
        </p:nvCxnSpPr>
        <p:spPr>
          <a:xfrm>
            <a:off x="381000" y="2895600"/>
            <a:ext cx="1143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Oval 10"/>
          <p:cNvSpPr/>
          <p:nvPr/>
        </p:nvSpPr>
        <p:spPr>
          <a:xfrm>
            <a:off x="304800" y="2819400"/>
            <a:ext cx="762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2" name="Straight Connector 11"/>
          <p:cNvCxnSpPr/>
          <p:nvPr/>
        </p:nvCxnSpPr>
        <p:spPr>
          <a:xfrm rot="5400000">
            <a:off x="6058694" y="2932906"/>
            <a:ext cx="838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6400800" y="3276600"/>
            <a:ext cx="152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4" name="Straight Arrow Connector 13"/>
          <p:cNvCxnSpPr>
            <a:endCxn id="13" idx="0"/>
          </p:cNvCxnSpPr>
          <p:nvPr/>
        </p:nvCxnSpPr>
        <p:spPr>
          <a:xfrm>
            <a:off x="1676400" y="3276600"/>
            <a:ext cx="4800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Connector 18"/>
          <p:cNvCxnSpPr>
            <a:endCxn id="21" idx="0"/>
          </p:cNvCxnSpPr>
          <p:nvPr/>
        </p:nvCxnSpPr>
        <p:spPr>
          <a:xfrm rot="5400000">
            <a:off x="6287294" y="38473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1" name="Rectangle 20"/>
          <p:cNvSpPr/>
          <p:nvPr/>
        </p:nvSpPr>
        <p:spPr>
          <a:xfrm>
            <a:off x="6400800" y="4038600"/>
            <a:ext cx="152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22" name="Straight Arrow Connector 21"/>
          <p:cNvCxnSpPr/>
          <p:nvPr/>
        </p:nvCxnSpPr>
        <p:spPr>
          <a:xfrm>
            <a:off x="1676400" y="4038600"/>
            <a:ext cx="4800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rot="5400000">
            <a:off x="6401594" y="4495006"/>
            <a:ext cx="152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7" name="Straight Arrow Connector 26"/>
          <p:cNvCxnSpPr>
            <a:stCxn id="21" idx="2"/>
          </p:cNvCxnSpPr>
          <p:nvPr/>
        </p:nvCxnSpPr>
        <p:spPr>
          <a:xfrm rot="5400000">
            <a:off x="4075906" y="2020094"/>
            <a:ext cx="1588" cy="4800600"/>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sp>
        <p:nvSpPr>
          <p:cNvPr id="34" name="Rectangle 33"/>
          <p:cNvSpPr/>
          <p:nvPr/>
        </p:nvSpPr>
        <p:spPr>
          <a:xfrm>
            <a:off x="3810000" y="51816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cxnSp>
        <p:nvCxnSpPr>
          <p:cNvPr id="35" name="Straight Connector 34"/>
          <p:cNvCxnSpPr>
            <a:endCxn id="37" idx="0"/>
          </p:cNvCxnSpPr>
          <p:nvPr/>
        </p:nvCxnSpPr>
        <p:spPr>
          <a:xfrm rot="5400000">
            <a:off x="4229894" y="59047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7" name="Rectangle 36"/>
          <p:cNvSpPr/>
          <p:nvPr/>
        </p:nvSpPr>
        <p:spPr>
          <a:xfrm>
            <a:off x="4343400" y="6096000"/>
            <a:ext cx="1524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40" name="Straight Connector 39"/>
          <p:cNvCxnSpPr/>
          <p:nvPr/>
        </p:nvCxnSpPr>
        <p:spPr>
          <a:xfrm rot="5400000">
            <a:off x="4344194" y="6781006"/>
            <a:ext cx="152400" cy="1588"/>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Arrow Connector 47"/>
          <p:cNvCxnSpPr/>
          <p:nvPr/>
        </p:nvCxnSpPr>
        <p:spPr>
          <a:xfrm>
            <a:off x="3200400" y="6172200"/>
            <a:ext cx="1143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Oval 50"/>
          <p:cNvSpPr/>
          <p:nvPr/>
        </p:nvSpPr>
        <p:spPr>
          <a:xfrm>
            <a:off x="3124200" y="6096000"/>
            <a:ext cx="762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52" name="Straight Arrow Connector 51"/>
          <p:cNvCxnSpPr/>
          <p:nvPr/>
        </p:nvCxnSpPr>
        <p:spPr>
          <a:xfrm rot="10800000" flipV="1">
            <a:off x="4572000" y="6477000"/>
            <a:ext cx="457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4" name="Rectangle 53"/>
          <p:cNvSpPr/>
          <p:nvPr/>
        </p:nvSpPr>
        <p:spPr>
          <a:xfrm>
            <a:off x="4419600" y="6400800"/>
            <a:ext cx="1524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56" name="Straight Connector 55"/>
          <p:cNvCxnSpPr/>
          <p:nvPr/>
        </p:nvCxnSpPr>
        <p:spPr>
          <a:xfrm rot="5400000">
            <a:off x="4877594" y="6323806"/>
            <a:ext cx="304800" cy="1588"/>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rot="10800000">
            <a:off x="4495800" y="6172200"/>
            <a:ext cx="5334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0-#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0-#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additive="base">
                                        <p:cTn id="6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0-#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0-#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7" end="7"/>
                                            </p:txEl>
                                          </p:spTgt>
                                        </p:tgtEl>
                                        <p:attrNameLst>
                                          <p:attrName>style.visibility</p:attrName>
                                        </p:attrNameLst>
                                      </p:cBhvr>
                                      <p:to>
                                        <p:strVal val="visible"/>
                                      </p:to>
                                    </p:set>
                                    <p:anim calcmode="lin" valueType="num">
                                      <p:cBhvr additive="base">
                                        <p:cTn id="7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0-#ppt_w/2"/>
                                          </p:val>
                                        </p:tav>
                                        <p:tav tm="100000">
                                          <p:val>
                                            <p:strVal val="#ppt_x"/>
                                          </p:val>
                                        </p:tav>
                                      </p:tavLst>
                                    </p:anim>
                                    <p:anim calcmode="lin" valueType="num">
                                      <p:cBhvr additive="base">
                                        <p:cTn id="8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0-#ppt_w/2"/>
                                          </p:val>
                                        </p:tav>
                                        <p:tav tm="100000">
                                          <p:val>
                                            <p:strVal val="#ppt_x"/>
                                          </p:val>
                                        </p:tav>
                                      </p:tavLst>
                                    </p:anim>
                                    <p:anim calcmode="lin" valueType="num">
                                      <p:cBhvr additive="base">
                                        <p:cTn id="9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9" end="9"/>
                                            </p:txEl>
                                          </p:spTgt>
                                        </p:tgtEl>
                                        <p:attrNameLst>
                                          <p:attrName>style.visibility</p:attrName>
                                        </p:attrNameLst>
                                      </p:cBhvr>
                                      <p:to>
                                        <p:strVal val="visible"/>
                                      </p:to>
                                    </p:set>
                                    <p:anim calcmode="lin" valueType="num">
                                      <p:cBhvr additive="base">
                                        <p:cTn id="9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additive="base">
                                        <p:cTn id="103" dur="500" fill="hold"/>
                                        <p:tgtEl>
                                          <p:spTgt spid="21"/>
                                        </p:tgtEl>
                                        <p:attrNameLst>
                                          <p:attrName>ppt_x</p:attrName>
                                        </p:attrNameLst>
                                      </p:cBhvr>
                                      <p:tavLst>
                                        <p:tav tm="0">
                                          <p:val>
                                            <p:strVal val="0-#ppt_w/2"/>
                                          </p:val>
                                        </p:tav>
                                        <p:tav tm="100000">
                                          <p:val>
                                            <p:strVal val="#ppt_x"/>
                                          </p:val>
                                        </p:tav>
                                      </p:tavLst>
                                    </p:anim>
                                    <p:anim calcmode="lin" valueType="num">
                                      <p:cBhvr additive="base">
                                        <p:cTn id="10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additive="base">
                                        <p:cTn id="109" dur="500" fill="hold"/>
                                        <p:tgtEl>
                                          <p:spTgt spid="27"/>
                                        </p:tgtEl>
                                        <p:attrNameLst>
                                          <p:attrName>ppt_x</p:attrName>
                                        </p:attrNameLst>
                                      </p:cBhvr>
                                      <p:tavLst>
                                        <p:tav tm="0">
                                          <p:val>
                                            <p:strVal val="0-#ppt_w/2"/>
                                          </p:val>
                                        </p:tav>
                                        <p:tav tm="100000">
                                          <p:val>
                                            <p:strVal val="#ppt_x"/>
                                          </p:val>
                                        </p:tav>
                                      </p:tavLst>
                                    </p:anim>
                                    <p:anim calcmode="lin" valueType="num">
                                      <p:cBhvr additive="base">
                                        <p:cTn id="11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0" end="10"/>
                                            </p:txEl>
                                          </p:spTgt>
                                        </p:tgtEl>
                                        <p:attrNameLst>
                                          <p:attrName>style.visibility</p:attrName>
                                        </p:attrNameLst>
                                      </p:cBhvr>
                                      <p:to>
                                        <p:strVal val="visible"/>
                                      </p:to>
                                    </p:set>
                                    <p:anim calcmode="lin" valueType="num">
                                      <p:cBhvr additive="base">
                                        <p:cTn id="11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1" end="11"/>
                                            </p:txEl>
                                          </p:spTgt>
                                        </p:tgtEl>
                                        <p:attrNameLst>
                                          <p:attrName>style.visibility</p:attrName>
                                        </p:attrNameLst>
                                      </p:cBhvr>
                                      <p:to>
                                        <p:strVal val="visible"/>
                                      </p:to>
                                    </p:set>
                                    <p:anim calcmode="lin" valueType="num">
                                      <p:cBhvr additive="base">
                                        <p:cTn id="12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1" end="11"/>
                                            </p:txEl>
                                          </p:spTgt>
                                        </p:tgtEl>
                                        <p:attrNameLst>
                                          <p:attrName>ppt_y</p:attrName>
                                        </p:attrNameLst>
                                      </p:cBhvr>
                                      <p:tavLst>
                                        <p:tav tm="0">
                                          <p:val>
                                            <p:strVal val="#ppt_y"/>
                                          </p:val>
                                        </p:tav>
                                        <p:tav tm="100000">
                                          <p:val>
                                            <p:strVal val="#ppt_y"/>
                                          </p:val>
                                        </p:tav>
                                      </p:tavLst>
                                    </p:anim>
                                  </p:childTnLst>
                                </p:cTn>
                              </p:par>
                              <p:par>
                                <p:cTn id="123" presetID="2" presetClass="entr" presetSubtype="8" fill="hold" nodeType="withEffect">
                                  <p:stCondLst>
                                    <p:cond delay="0"/>
                                  </p:stCondLst>
                                  <p:childTnLst>
                                    <p:set>
                                      <p:cBhvr>
                                        <p:cTn id="124" dur="1" fill="hold">
                                          <p:stCondLst>
                                            <p:cond delay="0"/>
                                          </p:stCondLst>
                                        </p:cTn>
                                        <p:tgtEl>
                                          <p:spTgt spid="3">
                                            <p:txEl>
                                              <p:pRg st="12" end="12"/>
                                            </p:txEl>
                                          </p:spTgt>
                                        </p:tgtEl>
                                        <p:attrNameLst>
                                          <p:attrName>style.visibility</p:attrName>
                                        </p:attrNameLst>
                                      </p:cBhvr>
                                      <p:to>
                                        <p:strVal val="visible"/>
                                      </p:to>
                                    </p:set>
                                    <p:anim calcmode="lin" valueType="num">
                                      <p:cBhvr additive="base">
                                        <p:cTn id="125"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26"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8" fill="hold" grpId="0" nodeType="clickEffect">
                                  <p:stCondLst>
                                    <p:cond delay="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0-#ppt_w/2"/>
                                          </p:val>
                                        </p:tav>
                                        <p:tav tm="100000">
                                          <p:val>
                                            <p:strVal val="#ppt_x"/>
                                          </p:val>
                                        </p:tav>
                                      </p:tavLst>
                                    </p:anim>
                                    <p:anim calcmode="lin" valueType="num">
                                      <p:cBhvr additive="base">
                                        <p:cTn id="13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8" fill="hold" nodeType="clickEffect">
                                  <p:stCondLst>
                                    <p:cond delay="0"/>
                                  </p:stCondLst>
                                  <p:childTnLst>
                                    <p:set>
                                      <p:cBhvr>
                                        <p:cTn id="136" dur="1" fill="hold">
                                          <p:stCondLst>
                                            <p:cond delay="0"/>
                                          </p:stCondLst>
                                        </p:cTn>
                                        <p:tgtEl>
                                          <p:spTgt spid="48"/>
                                        </p:tgtEl>
                                        <p:attrNameLst>
                                          <p:attrName>style.visibility</p:attrName>
                                        </p:attrNameLst>
                                      </p:cBhvr>
                                      <p:to>
                                        <p:strVal val="visible"/>
                                      </p:to>
                                    </p:set>
                                    <p:anim calcmode="lin" valueType="num">
                                      <p:cBhvr additive="base">
                                        <p:cTn id="137" dur="500" fill="hold"/>
                                        <p:tgtEl>
                                          <p:spTgt spid="48"/>
                                        </p:tgtEl>
                                        <p:attrNameLst>
                                          <p:attrName>ppt_x</p:attrName>
                                        </p:attrNameLst>
                                      </p:cBhvr>
                                      <p:tavLst>
                                        <p:tav tm="0">
                                          <p:val>
                                            <p:strVal val="0-#ppt_w/2"/>
                                          </p:val>
                                        </p:tav>
                                        <p:tav tm="100000">
                                          <p:val>
                                            <p:strVal val="#ppt_x"/>
                                          </p:val>
                                        </p:tav>
                                      </p:tavLst>
                                    </p:anim>
                                    <p:anim calcmode="lin" valueType="num">
                                      <p:cBhvr additive="base">
                                        <p:cTn id="138"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8" fill="hold" nodeType="clickEffect">
                                  <p:stCondLst>
                                    <p:cond delay="0"/>
                                  </p:stCondLst>
                                  <p:childTnLst>
                                    <p:set>
                                      <p:cBhvr>
                                        <p:cTn id="142" dur="1" fill="hold">
                                          <p:stCondLst>
                                            <p:cond delay="0"/>
                                          </p:stCondLst>
                                        </p:cTn>
                                        <p:tgtEl>
                                          <p:spTgt spid="3">
                                            <p:txEl>
                                              <p:pRg st="14" end="14"/>
                                            </p:txEl>
                                          </p:spTgt>
                                        </p:tgtEl>
                                        <p:attrNameLst>
                                          <p:attrName>style.visibility</p:attrName>
                                        </p:attrNameLst>
                                      </p:cBhvr>
                                      <p:to>
                                        <p:strVal val="visible"/>
                                      </p:to>
                                    </p:set>
                                    <p:anim calcmode="lin" valueType="num">
                                      <p:cBhvr additive="base">
                                        <p:cTn id="143"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44"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8" fill="hold" nodeType="clickEffect">
                                  <p:stCondLst>
                                    <p:cond delay="0"/>
                                  </p:stCondLst>
                                  <p:childTnLst>
                                    <p:set>
                                      <p:cBhvr>
                                        <p:cTn id="148" dur="1" fill="hold">
                                          <p:stCondLst>
                                            <p:cond delay="0"/>
                                          </p:stCondLst>
                                        </p:cTn>
                                        <p:tgtEl>
                                          <p:spTgt spid="35"/>
                                        </p:tgtEl>
                                        <p:attrNameLst>
                                          <p:attrName>style.visibility</p:attrName>
                                        </p:attrNameLst>
                                      </p:cBhvr>
                                      <p:to>
                                        <p:strVal val="visible"/>
                                      </p:to>
                                    </p:set>
                                    <p:anim calcmode="lin" valueType="num">
                                      <p:cBhvr additive="base">
                                        <p:cTn id="149" dur="500" fill="hold"/>
                                        <p:tgtEl>
                                          <p:spTgt spid="35"/>
                                        </p:tgtEl>
                                        <p:attrNameLst>
                                          <p:attrName>ppt_x</p:attrName>
                                        </p:attrNameLst>
                                      </p:cBhvr>
                                      <p:tavLst>
                                        <p:tav tm="0">
                                          <p:val>
                                            <p:strVal val="0-#ppt_w/2"/>
                                          </p:val>
                                        </p:tav>
                                        <p:tav tm="100000">
                                          <p:val>
                                            <p:strVal val="#ppt_x"/>
                                          </p:val>
                                        </p:tav>
                                      </p:tavLst>
                                    </p:anim>
                                    <p:anim calcmode="lin" valueType="num">
                                      <p:cBhvr additive="base">
                                        <p:cTn id="15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51" fill="hold">
                      <p:stCondLst>
                        <p:cond delay="indefinite"/>
                      </p:stCondLst>
                      <p:childTnLst>
                        <p:par>
                          <p:cTn id="152" fill="hold">
                            <p:stCondLst>
                              <p:cond delay="0"/>
                            </p:stCondLst>
                            <p:childTnLst>
                              <p:par>
                                <p:cTn id="153" presetID="2" presetClass="entr" presetSubtype="8" fill="hold" grpId="0" nodeType="clickEffect">
                                  <p:stCondLst>
                                    <p:cond delay="0"/>
                                  </p:stCondLst>
                                  <p:childTnLst>
                                    <p:set>
                                      <p:cBhvr>
                                        <p:cTn id="154" dur="1" fill="hold">
                                          <p:stCondLst>
                                            <p:cond delay="0"/>
                                          </p:stCondLst>
                                        </p:cTn>
                                        <p:tgtEl>
                                          <p:spTgt spid="37"/>
                                        </p:tgtEl>
                                        <p:attrNameLst>
                                          <p:attrName>style.visibility</p:attrName>
                                        </p:attrNameLst>
                                      </p:cBhvr>
                                      <p:to>
                                        <p:strVal val="visible"/>
                                      </p:to>
                                    </p:set>
                                    <p:anim calcmode="lin" valueType="num">
                                      <p:cBhvr additive="base">
                                        <p:cTn id="155" dur="500" fill="hold"/>
                                        <p:tgtEl>
                                          <p:spTgt spid="37"/>
                                        </p:tgtEl>
                                        <p:attrNameLst>
                                          <p:attrName>ppt_x</p:attrName>
                                        </p:attrNameLst>
                                      </p:cBhvr>
                                      <p:tavLst>
                                        <p:tav tm="0">
                                          <p:val>
                                            <p:strVal val="0-#ppt_w/2"/>
                                          </p:val>
                                        </p:tav>
                                        <p:tav tm="100000">
                                          <p:val>
                                            <p:strVal val="#ppt_x"/>
                                          </p:val>
                                        </p:tav>
                                      </p:tavLst>
                                    </p:anim>
                                    <p:anim calcmode="lin" valueType="num">
                                      <p:cBhvr additive="base">
                                        <p:cTn id="156"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8" fill="hold" nodeType="clickEffect">
                                  <p:stCondLst>
                                    <p:cond delay="0"/>
                                  </p:stCondLst>
                                  <p:childTnLst>
                                    <p:set>
                                      <p:cBhvr>
                                        <p:cTn id="160" dur="1" fill="hold">
                                          <p:stCondLst>
                                            <p:cond delay="0"/>
                                          </p:stCondLst>
                                        </p:cTn>
                                        <p:tgtEl>
                                          <p:spTgt spid="40"/>
                                        </p:tgtEl>
                                        <p:attrNameLst>
                                          <p:attrName>style.visibility</p:attrName>
                                        </p:attrNameLst>
                                      </p:cBhvr>
                                      <p:to>
                                        <p:strVal val="visible"/>
                                      </p:to>
                                    </p:set>
                                    <p:anim calcmode="lin" valueType="num">
                                      <p:cBhvr additive="base">
                                        <p:cTn id="161" dur="500" fill="hold"/>
                                        <p:tgtEl>
                                          <p:spTgt spid="40"/>
                                        </p:tgtEl>
                                        <p:attrNameLst>
                                          <p:attrName>ppt_x</p:attrName>
                                        </p:attrNameLst>
                                      </p:cBhvr>
                                      <p:tavLst>
                                        <p:tav tm="0">
                                          <p:val>
                                            <p:strVal val="0-#ppt_w/2"/>
                                          </p:val>
                                        </p:tav>
                                        <p:tav tm="100000">
                                          <p:val>
                                            <p:strVal val="#ppt_x"/>
                                          </p:val>
                                        </p:tav>
                                      </p:tavLst>
                                    </p:anim>
                                    <p:anim calcmode="lin" valueType="num">
                                      <p:cBhvr additive="base">
                                        <p:cTn id="16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8" fill="hold" grpId="0" nodeType="clickEffect">
                                  <p:stCondLst>
                                    <p:cond delay="0"/>
                                  </p:stCondLst>
                                  <p:childTnLst>
                                    <p:set>
                                      <p:cBhvr>
                                        <p:cTn id="166" dur="1" fill="hold">
                                          <p:stCondLst>
                                            <p:cond delay="0"/>
                                          </p:stCondLst>
                                        </p:cTn>
                                        <p:tgtEl>
                                          <p:spTgt spid="54"/>
                                        </p:tgtEl>
                                        <p:attrNameLst>
                                          <p:attrName>style.visibility</p:attrName>
                                        </p:attrNameLst>
                                      </p:cBhvr>
                                      <p:to>
                                        <p:strVal val="visible"/>
                                      </p:to>
                                    </p:set>
                                    <p:anim calcmode="lin" valueType="num">
                                      <p:cBhvr additive="base">
                                        <p:cTn id="167" dur="500" fill="hold"/>
                                        <p:tgtEl>
                                          <p:spTgt spid="54"/>
                                        </p:tgtEl>
                                        <p:attrNameLst>
                                          <p:attrName>ppt_x</p:attrName>
                                        </p:attrNameLst>
                                      </p:cBhvr>
                                      <p:tavLst>
                                        <p:tav tm="0">
                                          <p:val>
                                            <p:strVal val="0-#ppt_w/2"/>
                                          </p:val>
                                        </p:tav>
                                        <p:tav tm="100000">
                                          <p:val>
                                            <p:strVal val="#ppt_x"/>
                                          </p:val>
                                        </p:tav>
                                      </p:tavLst>
                                    </p:anim>
                                    <p:anim calcmode="lin" valueType="num">
                                      <p:cBhvr additive="base">
                                        <p:cTn id="168"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2" presetClass="entr" presetSubtype="8" fill="hold" nodeType="clickEffect">
                                  <p:stCondLst>
                                    <p:cond delay="0"/>
                                  </p:stCondLst>
                                  <p:childTnLst>
                                    <p:set>
                                      <p:cBhvr>
                                        <p:cTn id="172" dur="1" fill="hold">
                                          <p:stCondLst>
                                            <p:cond delay="0"/>
                                          </p:stCondLst>
                                        </p:cTn>
                                        <p:tgtEl>
                                          <p:spTgt spid="57"/>
                                        </p:tgtEl>
                                        <p:attrNameLst>
                                          <p:attrName>style.visibility</p:attrName>
                                        </p:attrNameLst>
                                      </p:cBhvr>
                                      <p:to>
                                        <p:strVal val="visible"/>
                                      </p:to>
                                    </p:set>
                                    <p:anim calcmode="lin" valueType="num">
                                      <p:cBhvr additive="base">
                                        <p:cTn id="173" dur="500" fill="hold"/>
                                        <p:tgtEl>
                                          <p:spTgt spid="57"/>
                                        </p:tgtEl>
                                        <p:attrNameLst>
                                          <p:attrName>ppt_x</p:attrName>
                                        </p:attrNameLst>
                                      </p:cBhvr>
                                      <p:tavLst>
                                        <p:tav tm="0">
                                          <p:val>
                                            <p:strVal val="0-#ppt_w/2"/>
                                          </p:val>
                                        </p:tav>
                                        <p:tav tm="100000">
                                          <p:val>
                                            <p:strVal val="#ppt_x"/>
                                          </p:val>
                                        </p:tav>
                                      </p:tavLst>
                                    </p:anim>
                                    <p:anim calcmode="lin" valueType="num">
                                      <p:cBhvr additive="base">
                                        <p:cTn id="174" dur="5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8" fill="hold" nodeType="clickEffect">
                                  <p:stCondLst>
                                    <p:cond delay="0"/>
                                  </p:stCondLst>
                                  <p:childTnLst>
                                    <p:set>
                                      <p:cBhvr>
                                        <p:cTn id="178" dur="1" fill="hold">
                                          <p:stCondLst>
                                            <p:cond delay="0"/>
                                          </p:stCondLst>
                                        </p:cTn>
                                        <p:tgtEl>
                                          <p:spTgt spid="56"/>
                                        </p:tgtEl>
                                        <p:attrNameLst>
                                          <p:attrName>style.visibility</p:attrName>
                                        </p:attrNameLst>
                                      </p:cBhvr>
                                      <p:to>
                                        <p:strVal val="visible"/>
                                      </p:to>
                                    </p:set>
                                    <p:anim calcmode="lin" valueType="num">
                                      <p:cBhvr additive="base">
                                        <p:cTn id="179" dur="500" fill="hold"/>
                                        <p:tgtEl>
                                          <p:spTgt spid="56"/>
                                        </p:tgtEl>
                                        <p:attrNameLst>
                                          <p:attrName>ppt_x</p:attrName>
                                        </p:attrNameLst>
                                      </p:cBhvr>
                                      <p:tavLst>
                                        <p:tav tm="0">
                                          <p:val>
                                            <p:strVal val="0-#ppt_w/2"/>
                                          </p:val>
                                        </p:tav>
                                        <p:tav tm="100000">
                                          <p:val>
                                            <p:strVal val="#ppt_x"/>
                                          </p:val>
                                        </p:tav>
                                      </p:tavLst>
                                    </p:anim>
                                    <p:anim calcmode="lin" valueType="num">
                                      <p:cBhvr additive="base">
                                        <p:cTn id="180" dur="50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ntr" presetSubtype="8" fill="hold" nodeType="clickEffect">
                                  <p:stCondLst>
                                    <p:cond delay="0"/>
                                  </p:stCondLst>
                                  <p:childTnLst>
                                    <p:set>
                                      <p:cBhvr>
                                        <p:cTn id="184" dur="1" fill="hold">
                                          <p:stCondLst>
                                            <p:cond delay="0"/>
                                          </p:stCondLst>
                                        </p:cTn>
                                        <p:tgtEl>
                                          <p:spTgt spid="52"/>
                                        </p:tgtEl>
                                        <p:attrNameLst>
                                          <p:attrName>style.visibility</p:attrName>
                                        </p:attrNameLst>
                                      </p:cBhvr>
                                      <p:to>
                                        <p:strVal val="visible"/>
                                      </p:to>
                                    </p:set>
                                    <p:anim calcmode="lin" valueType="num">
                                      <p:cBhvr additive="base">
                                        <p:cTn id="185" dur="500" fill="hold"/>
                                        <p:tgtEl>
                                          <p:spTgt spid="52"/>
                                        </p:tgtEl>
                                        <p:attrNameLst>
                                          <p:attrName>ppt_x</p:attrName>
                                        </p:attrNameLst>
                                      </p:cBhvr>
                                      <p:tavLst>
                                        <p:tav tm="0">
                                          <p:val>
                                            <p:strVal val="0-#ppt_w/2"/>
                                          </p:val>
                                        </p:tav>
                                        <p:tav tm="100000">
                                          <p:val>
                                            <p:strVal val="#ppt_x"/>
                                          </p:val>
                                        </p:tav>
                                      </p:tavLst>
                                    </p:anim>
                                    <p:anim calcmode="lin" valueType="num">
                                      <p:cBhvr additive="base">
                                        <p:cTn id="186"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2" presetClass="entr" presetSubtype="8" fill="hold" nodeType="clickEffect">
                                  <p:stCondLst>
                                    <p:cond delay="0"/>
                                  </p:stCondLst>
                                  <p:childTnLst>
                                    <p:set>
                                      <p:cBhvr>
                                        <p:cTn id="190" dur="1" fill="hold">
                                          <p:stCondLst>
                                            <p:cond delay="0"/>
                                          </p:stCondLst>
                                        </p:cTn>
                                        <p:tgtEl>
                                          <p:spTgt spid="3">
                                            <p:txEl>
                                              <p:pRg st="15" end="15"/>
                                            </p:txEl>
                                          </p:spTgt>
                                        </p:tgtEl>
                                        <p:attrNameLst>
                                          <p:attrName>style.visibility</p:attrName>
                                        </p:attrNameLst>
                                      </p:cBhvr>
                                      <p:to>
                                        <p:strVal val="visible"/>
                                      </p:to>
                                    </p:set>
                                    <p:anim calcmode="lin" valueType="num">
                                      <p:cBhvr additive="base">
                                        <p:cTn id="191"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92"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8" fill="hold" grpId="0" nodeType="clickEffect">
                                  <p:stCondLst>
                                    <p:cond delay="0"/>
                                  </p:stCondLst>
                                  <p:childTnLst>
                                    <p:set>
                                      <p:cBhvr>
                                        <p:cTn id="196" dur="1" fill="hold">
                                          <p:stCondLst>
                                            <p:cond delay="0"/>
                                          </p:stCondLst>
                                        </p:cTn>
                                        <p:tgtEl>
                                          <p:spTgt spid="51"/>
                                        </p:tgtEl>
                                        <p:attrNameLst>
                                          <p:attrName>style.visibility</p:attrName>
                                        </p:attrNameLst>
                                      </p:cBhvr>
                                      <p:to>
                                        <p:strVal val="visible"/>
                                      </p:to>
                                    </p:set>
                                    <p:anim calcmode="lin" valueType="num">
                                      <p:cBhvr additive="base">
                                        <p:cTn id="197" dur="500" fill="hold"/>
                                        <p:tgtEl>
                                          <p:spTgt spid="51"/>
                                        </p:tgtEl>
                                        <p:attrNameLst>
                                          <p:attrName>ppt_x</p:attrName>
                                        </p:attrNameLst>
                                      </p:cBhvr>
                                      <p:tavLst>
                                        <p:tav tm="0">
                                          <p:val>
                                            <p:strVal val="0-#ppt_w/2"/>
                                          </p:val>
                                        </p:tav>
                                        <p:tav tm="100000">
                                          <p:val>
                                            <p:strVal val="#ppt_x"/>
                                          </p:val>
                                        </p:tav>
                                      </p:tavLst>
                                    </p:anim>
                                    <p:anim calcmode="lin" valueType="num">
                                      <p:cBhvr additive="base">
                                        <p:cTn id="198"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3" grpId="0" animBg="1"/>
      <p:bldP spid="21" grpId="0" animBg="1"/>
      <p:bldP spid="34" grpId="0" animBg="1"/>
      <p:bldP spid="37" grpId="0" animBg="1"/>
      <p:bldP spid="51" grpId="0" animBg="1"/>
      <p:bldP spid="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362200"/>
            <a:ext cx="9144000" cy="1219200"/>
          </a:xfrm>
        </p:spPr>
        <p:txBody>
          <a:bodyPr>
            <a:noAutofit/>
          </a:bodyPr>
          <a:lstStyle/>
          <a:p>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b="1" dirty="0" smtClean="0">
                <a:latin typeface="Arial" pitchFamily="34" charset="0"/>
                <a:cs typeface="Arial" pitchFamily="34" charset="0"/>
              </a:rPr>
              <a:t>SYSTEM SEQUENCE DIAGRAMS </a:t>
            </a:r>
            <a:br>
              <a:rPr lang="en-US" b="1" dirty="0" smtClean="0">
                <a:latin typeface="Arial" pitchFamily="34" charset="0"/>
                <a:cs typeface="Arial" pitchFamily="34" charset="0"/>
              </a:rPr>
            </a:br>
            <a:r>
              <a:rPr lang="en-US" b="1" dirty="0" smtClean="0">
                <a:latin typeface="Arial" pitchFamily="34" charset="0"/>
                <a:cs typeface="Arial" pitchFamily="34" charset="0"/>
              </a:rPr>
              <a:t>(SSD)</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
            </a:r>
            <a:br>
              <a:rPr lang="en-US" b="1" dirty="0" smtClean="0">
                <a:latin typeface="Arial" pitchFamily="34" charset="0"/>
                <a:cs typeface="Arial" pitchFamily="34" charset="0"/>
              </a:rPr>
            </a:br>
            <a:endParaRPr lang="en-US" b="1"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324600"/>
          </a:xfrm>
        </p:spPr>
        <p:txBody>
          <a:bodyPr>
            <a:noAutofit/>
          </a:bodyPr>
          <a:lstStyle/>
          <a:p>
            <a:pPr>
              <a:buNone/>
            </a:pPr>
            <a:r>
              <a:rPr lang="en-US" sz="2000" b="1" dirty="0" smtClean="0">
                <a:latin typeface="Times New Roman" pitchFamily="18" charset="0"/>
                <a:cs typeface="Times New Roman" pitchFamily="18" charset="0"/>
              </a:rPr>
              <a:t>Creation of Instances: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Object creation notation is shown in figure below.</a:t>
            </a:r>
          </a:p>
          <a:p>
            <a:pPr marL="457200" lvl="0" indent="-457200">
              <a:buFont typeface="+mj-lt"/>
              <a:buAutoNum type="arabicPeriod"/>
            </a:pPr>
            <a:r>
              <a:rPr lang="en-US" sz="2000" dirty="0" smtClean="0">
                <a:latin typeface="Times New Roman" pitchFamily="18" charset="0"/>
                <a:cs typeface="Times New Roman" pitchFamily="18" charset="0"/>
              </a:rPr>
              <a:t>Note the UML-mandated dashed line.</a:t>
            </a:r>
          </a:p>
          <a:p>
            <a:pPr marL="457200" lvl="0" indent="-457200">
              <a:buFont typeface="+mj-lt"/>
              <a:buAutoNum type="arabicPeriod"/>
            </a:pPr>
            <a:r>
              <a:rPr lang="en-US" sz="2000" dirty="0" smtClean="0">
                <a:latin typeface="Times New Roman" pitchFamily="18" charset="0"/>
                <a:cs typeface="Times New Roman" pitchFamily="18" charset="0"/>
              </a:rPr>
              <a:t> The arrow is filled if it’s a regular synchronous message (such as implying invoking a java constructor), or open(stick arrow) if an asynchronous call. </a:t>
            </a:r>
          </a:p>
          <a:p>
            <a:pPr marL="457200" indent="-457200">
              <a:buFont typeface="+mj-lt"/>
              <a:buAutoNum type="arabicPeriod"/>
            </a:pPr>
            <a:r>
              <a:rPr lang="en-US" sz="2000" dirty="0" smtClean="0">
                <a:latin typeface="Times New Roman" pitchFamily="18" charset="0"/>
                <a:cs typeface="Times New Roman" pitchFamily="18" charset="0"/>
              </a:rPr>
              <a:t>The message name create is not required –anything is legal-but it’s a UML idiom.</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makePayment</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cashTendered</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                                                                     create(</a:t>
            </a:r>
            <a:r>
              <a:rPr lang="en-US" sz="2000" dirty="0" err="1" smtClean="0">
                <a:latin typeface="Times New Roman" pitchFamily="18" charset="0"/>
                <a:cs typeface="Times New Roman" pitchFamily="18" charset="0"/>
              </a:rPr>
              <a:t>cashTendered</a:t>
            </a:r>
            <a:r>
              <a:rPr lang="en-US" sz="2000" dirty="0" smtClean="0">
                <a:latin typeface="Times New Roman" pitchFamily="18" charset="0"/>
                <a:cs typeface="Times New Roman" pitchFamily="18" charset="0"/>
              </a:rPr>
              <a:t>)</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authorize</a:t>
            </a:r>
          </a:p>
          <a:p>
            <a:pPr>
              <a:buNone/>
            </a:pPr>
            <a:endParaRPr lang="en-US" sz="2000" dirty="0">
              <a:latin typeface="Times New Roman" pitchFamily="18" charset="0"/>
              <a:cs typeface="Times New Roman" pitchFamily="18" charset="0"/>
            </a:endParaRPr>
          </a:p>
        </p:txBody>
      </p:sp>
      <p:sp>
        <p:nvSpPr>
          <p:cNvPr id="6" name="Rectangle 5"/>
          <p:cNvSpPr/>
          <p:nvPr/>
        </p:nvSpPr>
        <p:spPr>
          <a:xfrm>
            <a:off x="533400" y="28194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sp>
        <p:nvSpPr>
          <p:cNvPr id="7" name="Rectangle 6"/>
          <p:cNvSpPr/>
          <p:nvPr/>
        </p:nvSpPr>
        <p:spPr>
          <a:xfrm>
            <a:off x="3962400" y="28194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sp>
        <p:nvSpPr>
          <p:cNvPr id="8" name="Rectangle 7"/>
          <p:cNvSpPr/>
          <p:nvPr/>
        </p:nvSpPr>
        <p:spPr>
          <a:xfrm>
            <a:off x="990600" y="3733800"/>
            <a:ext cx="152400" cy="2514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9" name="Straight Connector 8"/>
          <p:cNvCxnSpPr/>
          <p:nvPr/>
        </p:nvCxnSpPr>
        <p:spPr>
          <a:xfrm rot="5400000">
            <a:off x="877094" y="35425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rot="5400000">
            <a:off x="877094" y="64381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rot="5400000">
            <a:off x="4115594" y="3809206"/>
            <a:ext cx="9144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4495800" y="4191000"/>
            <a:ext cx="152400" cy="1828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ectangle 15"/>
          <p:cNvSpPr/>
          <p:nvPr/>
        </p:nvSpPr>
        <p:spPr>
          <a:xfrm>
            <a:off x="7010400" y="43434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Payment</a:t>
            </a:r>
            <a:endParaRPr lang="en-US" dirty="0"/>
          </a:p>
        </p:txBody>
      </p:sp>
      <p:sp>
        <p:nvSpPr>
          <p:cNvPr id="17" name="Rectangle 16"/>
          <p:cNvSpPr/>
          <p:nvPr/>
        </p:nvSpPr>
        <p:spPr>
          <a:xfrm>
            <a:off x="7543800" y="5715000"/>
            <a:ext cx="152400" cy="304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8" name="Straight Connector 17"/>
          <p:cNvCxnSpPr/>
          <p:nvPr/>
        </p:nvCxnSpPr>
        <p:spPr>
          <a:xfrm rot="5400000">
            <a:off x="7239794" y="5257006"/>
            <a:ext cx="762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rot="5400000">
            <a:off x="7354094" y="62857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1143000" y="4191000"/>
            <a:ext cx="3352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a:off x="4648200" y="5715000"/>
            <a:ext cx="2895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a:endCxn id="16" idx="1"/>
          </p:cNvCxnSpPr>
          <p:nvPr/>
        </p:nvCxnSpPr>
        <p:spPr>
          <a:xfrm flipV="1">
            <a:off x="4648200" y="4610100"/>
            <a:ext cx="2362200" cy="38100"/>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sp>
        <p:nvSpPr>
          <p:cNvPr id="41" name="Snip Single Corner Rectangle 40"/>
          <p:cNvSpPr/>
          <p:nvPr/>
        </p:nvSpPr>
        <p:spPr>
          <a:xfrm>
            <a:off x="6096000" y="2819400"/>
            <a:ext cx="2895600" cy="8382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smtClean="0"/>
          </a:p>
          <a:p>
            <a:r>
              <a:rPr lang="en-US" dirty="0" smtClean="0"/>
              <a:t>note that newly created objects are placed at their creation “height”</a:t>
            </a:r>
          </a:p>
          <a:p>
            <a:pPr algn="ctr"/>
            <a:endParaRPr lang="en-US" dirty="0"/>
          </a:p>
        </p:txBody>
      </p:sp>
      <p:cxnSp>
        <p:nvCxnSpPr>
          <p:cNvPr id="54" name="Straight Connector 53"/>
          <p:cNvCxnSpPr/>
          <p:nvPr/>
        </p:nvCxnSpPr>
        <p:spPr>
          <a:xfrm rot="5400000">
            <a:off x="4306094" y="62857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rot="16200000" flipH="1">
            <a:off x="7429500" y="3695700"/>
            <a:ext cx="381000" cy="304800"/>
          </a:xfrm>
          <a:prstGeom prst="line">
            <a:avLst/>
          </a:prstGeom>
          <a:ln>
            <a:prstDash val="sysDot"/>
          </a:ln>
        </p:spPr>
        <p:style>
          <a:lnRef idx="1">
            <a:schemeClr val="dk1"/>
          </a:lnRef>
          <a:fillRef idx="0">
            <a:schemeClr val="dk1"/>
          </a:fillRef>
          <a:effectRef idx="0">
            <a:schemeClr val="dk1"/>
          </a:effectRef>
          <a:fontRef idx="minor">
            <a:schemeClr val="tx1"/>
          </a:fontRef>
        </p:style>
      </p:cxnSp>
      <p:sp>
        <p:nvSpPr>
          <p:cNvPr id="57" name="Oval 56"/>
          <p:cNvSpPr/>
          <p:nvPr/>
        </p:nvSpPr>
        <p:spPr>
          <a:xfrm>
            <a:off x="7772400" y="40386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0-#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0-#ppt_w/2"/>
                                          </p:val>
                                        </p:tav>
                                        <p:tav tm="100000">
                                          <p:val>
                                            <p:strVal val="#ppt_x"/>
                                          </p:val>
                                        </p:tav>
                                      </p:tavLst>
                                    </p:anim>
                                    <p:anim calcmode="lin" valueType="num">
                                      <p:cBhvr additive="base">
                                        <p:cTn id="6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0-#ppt_w/2"/>
                                          </p:val>
                                        </p:tav>
                                        <p:tav tm="100000">
                                          <p:val>
                                            <p:strVal val="#ppt_x"/>
                                          </p:val>
                                        </p:tav>
                                      </p:tavLst>
                                    </p:anim>
                                    <p:anim calcmode="lin" valueType="num">
                                      <p:cBhvr additive="base">
                                        <p:cTn id="7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0-#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8" end="8"/>
                                            </p:txEl>
                                          </p:spTgt>
                                        </p:tgtEl>
                                        <p:attrNameLst>
                                          <p:attrName>style.visibility</p:attrName>
                                        </p:attrNameLst>
                                      </p:cBhvr>
                                      <p:to>
                                        <p:strVal val="visible"/>
                                      </p:to>
                                    </p:set>
                                    <p:anim calcmode="lin" valueType="num">
                                      <p:cBhvr additive="base">
                                        <p:cTn id="8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0-#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9" end="9"/>
                                            </p:txEl>
                                          </p:spTgt>
                                        </p:tgtEl>
                                        <p:attrNameLst>
                                          <p:attrName>style.visibility</p:attrName>
                                        </p:attrNameLst>
                                      </p:cBhvr>
                                      <p:to>
                                        <p:strVal val="visible"/>
                                      </p:to>
                                    </p:set>
                                    <p:anim calcmode="lin" valueType="num">
                                      <p:cBhvr additive="base">
                                        <p:cTn id="9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additive="base">
                                        <p:cTn id="103" dur="500" fill="hold"/>
                                        <p:tgtEl>
                                          <p:spTgt spid="18"/>
                                        </p:tgtEl>
                                        <p:attrNameLst>
                                          <p:attrName>ppt_x</p:attrName>
                                        </p:attrNameLst>
                                      </p:cBhvr>
                                      <p:tavLst>
                                        <p:tav tm="0">
                                          <p:val>
                                            <p:strVal val="0-#ppt_w/2"/>
                                          </p:val>
                                        </p:tav>
                                        <p:tav tm="100000">
                                          <p:val>
                                            <p:strVal val="#ppt_x"/>
                                          </p:val>
                                        </p:tav>
                                      </p:tavLst>
                                    </p:anim>
                                    <p:anim calcmode="lin" valueType="num">
                                      <p:cBhvr additive="base">
                                        <p:cTn id="10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additive="base">
                                        <p:cTn id="109" dur="500" fill="hold"/>
                                        <p:tgtEl>
                                          <p:spTgt spid="17"/>
                                        </p:tgtEl>
                                        <p:attrNameLst>
                                          <p:attrName>ppt_x</p:attrName>
                                        </p:attrNameLst>
                                      </p:cBhvr>
                                      <p:tavLst>
                                        <p:tav tm="0">
                                          <p:val>
                                            <p:strVal val="0-#ppt_w/2"/>
                                          </p:val>
                                        </p:tav>
                                        <p:tav tm="100000">
                                          <p:val>
                                            <p:strVal val="#ppt_x"/>
                                          </p:val>
                                        </p:tav>
                                      </p:tavLst>
                                    </p:anim>
                                    <p:anim calcmode="lin" valueType="num">
                                      <p:cBhvr additive="base">
                                        <p:cTn id="11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additive="base">
                                        <p:cTn id="115" dur="500" fill="hold"/>
                                        <p:tgtEl>
                                          <p:spTgt spid="31"/>
                                        </p:tgtEl>
                                        <p:attrNameLst>
                                          <p:attrName>ppt_x</p:attrName>
                                        </p:attrNameLst>
                                      </p:cBhvr>
                                      <p:tavLst>
                                        <p:tav tm="0">
                                          <p:val>
                                            <p:strVal val="0-#ppt_w/2"/>
                                          </p:val>
                                        </p:tav>
                                        <p:tav tm="100000">
                                          <p:val>
                                            <p:strVal val="#ppt_x"/>
                                          </p:val>
                                        </p:tav>
                                      </p:tavLst>
                                    </p:anim>
                                    <p:anim calcmode="lin" valueType="num">
                                      <p:cBhvr additive="base">
                                        <p:cTn id="11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2" end="12"/>
                                            </p:txEl>
                                          </p:spTgt>
                                        </p:tgtEl>
                                        <p:attrNameLst>
                                          <p:attrName>style.visibility</p:attrName>
                                        </p:attrNameLst>
                                      </p:cBhvr>
                                      <p:to>
                                        <p:strVal val="visible"/>
                                      </p:to>
                                    </p:set>
                                    <p:anim calcmode="lin" valueType="num">
                                      <p:cBhvr additive="base">
                                        <p:cTn id="121"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10"/>
                                        </p:tgtEl>
                                        <p:attrNameLst>
                                          <p:attrName>style.visibility</p:attrName>
                                        </p:attrNameLst>
                                      </p:cBhvr>
                                      <p:to>
                                        <p:strVal val="visible"/>
                                      </p:to>
                                    </p:set>
                                    <p:anim calcmode="lin" valueType="num">
                                      <p:cBhvr additive="base">
                                        <p:cTn id="127" dur="500" fill="hold"/>
                                        <p:tgtEl>
                                          <p:spTgt spid="10"/>
                                        </p:tgtEl>
                                        <p:attrNameLst>
                                          <p:attrName>ppt_x</p:attrName>
                                        </p:attrNameLst>
                                      </p:cBhvr>
                                      <p:tavLst>
                                        <p:tav tm="0">
                                          <p:val>
                                            <p:strVal val="0-#ppt_w/2"/>
                                          </p:val>
                                        </p:tav>
                                        <p:tav tm="100000">
                                          <p:val>
                                            <p:strVal val="#ppt_x"/>
                                          </p:val>
                                        </p:tav>
                                      </p:tavLst>
                                    </p:anim>
                                    <p:anim calcmode="lin" valueType="num">
                                      <p:cBhvr additive="base">
                                        <p:cTn id="12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54"/>
                                        </p:tgtEl>
                                        <p:attrNameLst>
                                          <p:attrName>style.visibility</p:attrName>
                                        </p:attrNameLst>
                                      </p:cBhvr>
                                      <p:to>
                                        <p:strVal val="visible"/>
                                      </p:to>
                                    </p:set>
                                    <p:anim calcmode="lin" valueType="num">
                                      <p:cBhvr additive="base">
                                        <p:cTn id="133" dur="500" fill="hold"/>
                                        <p:tgtEl>
                                          <p:spTgt spid="54"/>
                                        </p:tgtEl>
                                        <p:attrNameLst>
                                          <p:attrName>ppt_x</p:attrName>
                                        </p:attrNameLst>
                                      </p:cBhvr>
                                      <p:tavLst>
                                        <p:tav tm="0">
                                          <p:val>
                                            <p:strVal val="0-#ppt_w/2"/>
                                          </p:val>
                                        </p:tav>
                                        <p:tav tm="100000">
                                          <p:val>
                                            <p:strVal val="#ppt_x"/>
                                          </p:val>
                                        </p:tav>
                                      </p:tavLst>
                                    </p:anim>
                                    <p:anim calcmode="lin" valueType="num">
                                      <p:cBhvr additive="base">
                                        <p:cTn id="134"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20"/>
                                        </p:tgtEl>
                                        <p:attrNameLst>
                                          <p:attrName>style.visibility</p:attrName>
                                        </p:attrNameLst>
                                      </p:cBhvr>
                                      <p:to>
                                        <p:strVal val="visible"/>
                                      </p:to>
                                    </p:set>
                                    <p:anim calcmode="lin" valueType="num">
                                      <p:cBhvr additive="base">
                                        <p:cTn id="139" dur="500" fill="hold"/>
                                        <p:tgtEl>
                                          <p:spTgt spid="20"/>
                                        </p:tgtEl>
                                        <p:attrNameLst>
                                          <p:attrName>ppt_x</p:attrName>
                                        </p:attrNameLst>
                                      </p:cBhvr>
                                      <p:tavLst>
                                        <p:tav tm="0">
                                          <p:val>
                                            <p:strVal val="0-#ppt_w/2"/>
                                          </p:val>
                                        </p:tav>
                                        <p:tav tm="100000">
                                          <p:val>
                                            <p:strVal val="#ppt_x"/>
                                          </p:val>
                                        </p:tav>
                                      </p:tavLst>
                                    </p:anim>
                                    <p:anim calcmode="lin" valueType="num">
                                      <p:cBhvr additive="base">
                                        <p:cTn id="14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grpId="0" nodeType="clickEffect">
                                  <p:stCondLst>
                                    <p:cond delay="0"/>
                                  </p:stCondLst>
                                  <p:childTnLst>
                                    <p:set>
                                      <p:cBhvr>
                                        <p:cTn id="144" dur="1" fill="hold">
                                          <p:stCondLst>
                                            <p:cond delay="0"/>
                                          </p:stCondLst>
                                        </p:cTn>
                                        <p:tgtEl>
                                          <p:spTgt spid="41">
                                            <p:bg/>
                                          </p:spTgt>
                                        </p:tgtEl>
                                        <p:attrNameLst>
                                          <p:attrName>style.visibility</p:attrName>
                                        </p:attrNameLst>
                                      </p:cBhvr>
                                      <p:to>
                                        <p:strVal val="visible"/>
                                      </p:to>
                                    </p:set>
                                    <p:anim calcmode="lin" valueType="num">
                                      <p:cBhvr additive="base">
                                        <p:cTn id="145" dur="500" fill="hold"/>
                                        <p:tgtEl>
                                          <p:spTgt spid="41">
                                            <p:bg/>
                                          </p:spTgt>
                                        </p:tgtEl>
                                        <p:attrNameLst>
                                          <p:attrName>ppt_x</p:attrName>
                                        </p:attrNameLst>
                                      </p:cBhvr>
                                      <p:tavLst>
                                        <p:tav tm="0">
                                          <p:val>
                                            <p:strVal val="0-#ppt_w/2"/>
                                          </p:val>
                                        </p:tav>
                                        <p:tav tm="100000">
                                          <p:val>
                                            <p:strVal val="#ppt_x"/>
                                          </p:val>
                                        </p:tav>
                                      </p:tavLst>
                                    </p:anim>
                                    <p:anim calcmode="lin" valueType="num">
                                      <p:cBhvr additive="base">
                                        <p:cTn id="146" dur="500" fill="hold"/>
                                        <p:tgtEl>
                                          <p:spTgt spid="41">
                                            <p:bg/>
                                          </p:spTgt>
                                        </p:tgtEl>
                                        <p:attrNameLst>
                                          <p:attrName>ppt_y</p:attrName>
                                        </p:attrNameLst>
                                      </p:cBhvr>
                                      <p:tavLst>
                                        <p:tav tm="0">
                                          <p:val>
                                            <p:strVal val="#ppt_y"/>
                                          </p:val>
                                        </p:tav>
                                        <p:tav tm="100000">
                                          <p:val>
                                            <p:strVal val="#ppt_y"/>
                                          </p:val>
                                        </p:tav>
                                      </p:tavLst>
                                    </p:anim>
                                  </p:childTnLst>
                                </p:cTn>
                              </p:par>
                              <p:par>
                                <p:cTn id="147" presetID="2" presetClass="entr" presetSubtype="8" fill="hold" grpId="0" nodeType="withEffect">
                                  <p:stCondLst>
                                    <p:cond delay="0"/>
                                  </p:stCondLst>
                                  <p:childTnLst>
                                    <p:set>
                                      <p:cBhvr>
                                        <p:cTn id="148" dur="1" fill="hold">
                                          <p:stCondLst>
                                            <p:cond delay="0"/>
                                          </p:stCondLst>
                                        </p:cTn>
                                        <p:tgtEl>
                                          <p:spTgt spid="41">
                                            <p:txEl>
                                              <p:pRg st="1" end="1"/>
                                            </p:txEl>
                                          </p:spTgt>
                                        </p:tgtEl>
                                        <p:attrNameLst>
                                          <p:attrName>style.visibility</p:attrName>
                                        </p:attrNameLst>
                                      </p:cBhvr>
                                      <p:to>
                                        <p:strVal val="visible"/>
                                      </p:to>
                                    </p:set>
                                    <p:anim calcmode="lin" valueType="num">
                                      <p:cBhvr additive="base">
                                        <p:cTn id="149" dur="500" fill="hold"/>
                                        <p:tgtEl>
                                          <p:spTgt spid="41">
                                            <p:txEl>
                                              <p:pRg st="1" end="1"/>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1" fill="hold">
                      <p:stCondLst>
                        <p:cond delay="indefinite"/>
                      </p:stCondLst>
                      <p:childTnLst>
                        <p:par>
                          <p:cTn id="152" fill="hold">
                            <p:stCondLst>
                              <p:cond delay="0"/>
                            </p:stCondLst>
                            <p:childTnLst>
                              <p:par>
                                <p:cTn id="153" presetID="2" presetClass="entr" presetSubtype="8" fill="hold" nodeType="clickEffect">
                                  <p:stCondLst>
                                    <p:cond delay="0"/>
                                  </p:stCondLst>
                                  <p:childTnLst>
                                    <p:set>
                                      <p:cBhvr>
                                        <p:cTn id="154" dur="1" fill="hold">
                                          <p:stCondLst>
                                            <p:cond delay="0"/>
                                          </p:stCondLst>
                                        </p:cTn>
                                        <p:tgtEl>
                                          <p:spTgt spid="55"/>
                                        </p:tgtEl>
                                        <p:attrNameLst>
                                          <p:attrName>style.visibility</p:attrName>
                                        </p:attrNameLst>
                                      </p:cBhvr>
                                      <p:to>
                                        <p:strVal val="visible"/>
                                      </p:to>
                                    </p:set>
                                    <p:anim calcmode="lin" valueType="num">
                                      <p:cBhvr additive="base">
                                        <p:cTn id="155" dur="500" fill="hold"/>
                                        <p:tgtEl>
                                          <p:spTgt spid="55"/>
                                        </p:tgtEl>
                                        <p:attrNameLst>
                                          <p:attrName>ppt_x</p:attrName>
                                        </p:attrNameLst>
                                      </p:cBhvr>
                                      <p:tavLst>
                                        <p:tav tm="0">
                                          <p:val>
                                            <p:strVal val="0-#ppt_w/2"/>
                                          </p:val>
                                        </p:tav>
                                        <p:tav tm="100000">
                                          <p:val>
                                            <p:strVal val="#ppt_x"/>
                                          </p:val>
                                        </p:tav>
                                      </p:tavLst>
                                    </p:anim>
                                    <p:anim calcmode="lin" valueType="num">
                                      <p:cBhvr additive="base">
                                        <p:cTn id="156"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8" fill="hold" grpId="0" nodeType="clickEffect">
                                  <p:stCondLst>
                                    <p:cond delay="0"/>
                                  </p:stCondLst>
                                  <p:childTnLst>
                                    <p:set>
                                      <p:cBhvr>
                                        <p:cTn id="160" dur="1" fill="hold">
                                          <p:stCondLst>
                                            <p:cond delay="0"/>
                                          </p:stCondLst>
                                        </p:cTn>
                                        <p:tgtEl>
                                          <p:spTgt spid="57"/>
                                        </p:tgtEl>
                                        <p:attrNameLst>
                                          <p:attrName>style.visibility</p:attrName>
                                        </p:attrNameLst>
                                      </p:cBhvr>
                                      <p:to>
                                        <p:strVal val="visible"/>
                                      </p:to>
                                    </p:set>
                                    <p:anim calcmode="lin" valueType="num">
                                      <p:cBhvr additive="base">
                                        <p:cTn id="161" dur="500" fill="hold"/>
                                        <p:tgtEl>
                                          <p:spTgt spid="57"/>
                                        </p:tgtEl>
                                        <p:attrNameLst>
                                          <p:attrName>ppt_x</p:attrName>
                                        </p:attrNameLst>
                                      </p:cBhvr>
                                      <p:tavLst>
                                        <p:tav tm="0">
                                          <p:val>
                                            <p:strVal val="0-#ppt_w/2"/>
                                          </p:val>
                                        </p:tav>
                                        <p:tav tm="100000">
                                          <p:val>
                                            <p:strVal val="#ppt_x"/>
                                          </p:val>
                                        </p:tav>
                                      </p:tavLst>
                                    </p:anim>
                                    <p:anim calcmode="lin" valueType="num">
                                      <p:cBhvr additive="base">
                                        <p:cTn id="162"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P spid="8" grpId="0" animBg="1"/>
      <p:bldP spid="13" grpId="0" animBg="1"/>
      <p:bldP spid="16" grpId="0" animBg="1"/>
      <p:bldP spid="17" grpId="0" animBg="1"/>
      <p:bldP spid="41" grpId="0" build="allAtOnce" animBg="1"/>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610600" cy="6096000"/>
          </a:xfrm>
        </p:spPr>
        <p:txBody>
          <a:bodyPr>
            <a:noAutofit/>
          </a:bodyPr>
          <a:lstStyle/>
          <a:p>
            <a:pPr>
              <a:buNone/>
            </a:pPr>
            <a:r>
              <a:rPr lang="en-US" sz="2000" b="1" dirty="0" smtClean="0">
                <a:latin typeface="Times New Roman" pitchFamily="18" charset="0"/>
                <a:cs typeface="Times New Roman" pitchFamily="18" charset="0"/>
              </a:rPr>
              <a:t>Object Lifelines and Object Destruction:</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In some circumstance it is desirable to show explicit destruction of an object. </a:t>
            </a:r>
          </a:p>
          <a:p>
            <a:pPr marL="457200" lvl="0" indent="-457200">
              <a:buFont typeface="+mj-lt"/>
              <a:buAutoNum type="arabicPeriod"/>
            </a:pPr>
            <a:r>
              <a:rPr lang="en-US" sz="2000" dirty="0" smtClean="0">
                <a:latin typeface="Times New Roman" pitchFamily="18" charset="0"/>
                <a:cs typeface="Times New Roman" pitchFamily="18" charset="0"/>
              </a:rPr>
              <a:t>The UML lifeline notation provides a way to express this destruction.</a:t>
            </a:r>
          </a:p>
          <a:p>
            <a:pPr lvl="0"/>
            <a:endParaRPr lang="en-US"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create(</a:t>
            </a:r>
            <a:r>
              <a:rPr lang="en-US" sz="2000" dirty="0" err="1" smtClean="0">
                <a:latin typeface="Times New Roman" pitchFamily="18" charset="0"/>
                <a:cs typeface="Times New Roman" pitchFamily="18" charset="0"/>
              </a:rPr>
              <a:t>cashTendered</a:t>
            </a:r>
            <a:r>
              <a:rPr lang="en-US" sz="2000" dirty="0" smtClean="0">
                <a:latin typeface="Times New Roman" pitchFamily="18" charset="0"/>
                <a:cs typeface="Times New Roman" pitchFamily="18" charset="0"/>
              </a:rPr>
              <a:t>)</a:t>
            </a: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 . .</a:t>
            </a: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&lt;&lt;destroy&gt;&gt;</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
        <p:nvSpPr>
          <p:cNvPr id="4" name="Rectangle 3"/>
          <p:cNvSpPr/>
          <p:nvPr/>
        </p:nvSpPr>
        <p:spPr>
          <a:xfrm>
            <a:off x="1295400" y="22860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cxnSp>
        <p:nvCxnSpPr>
          <p:cNvPr id="5" name="Straight Connector 4"/>
          <p:cNvCxnSpPr/>
          <p:nvPr/>
        </p:nvCxnSpPr>
        <p:spPr>
          <a:xfrm rot="5400000">
            <a:off x="1829594" y="2894806"/>
            <a:ext cx="152400" cy="1588"/>
          </a:xfrm>
          <a:prstGeom prst="line">
            <a:avLst/>
          </a:prstGeom>
        </p:spPr>
        <p:style>
          <a:lnRef idx="1">
            <a:schemeClr val="dk1"/>
          </a:lnRef>
          <a:fillRef idx="0">
            <a:schemeClr val="dk1"/>
          </a:fillRef>
          <a:effectRef idx="0">
            <a:schemeClr val="dk1"/>
          </a:effectRef>
          <a:fontRef idx="minor">
            <a:schemeClr val="tx1"/>
          </a:fontRef>
        </p:style>
      </p:cxnSp>
      <p:sp>
        <p:nvSpPr>
          <p:cNvPr id="6" name="Rectangle 5"/>
          <p:cNvSpPr/>
          <p:nvPr/>
        </p:nvSpPr>
        <p:spPr>
          <a:xfrm>
            <a:off x="1828800" y="2971800"/>
            <a:ext cx="228600" cy="2514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7" name="Straight Connector 6"/>
          <p:cNvCxnSpPr/>
          <p:nvPr/>
        </p:nvCxnSpPr>
        <p:spPr>
          <a:xfrm rot="5400000">
            <a:off x="1829594" y="5561806"/>
            <a:ext cx="152400" cy="1588"/>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a:off x="2057400" y="3505200"/>
            <a:ext cx="28194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4876800" y="32766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Payment</a:t>
            </a:r>
            <a:endParaRPr lang="en-US" dirty="0"/>
          </a:p>
        </p:txBody>
      </p:sp>
      <p:cxnSp>
        <p:nvCxnSpPr>
          <p:cNvPr id="17" name="Straight Arrow Connector 16"/>
          <p:cNvCxnSpPr/>
          <p:nvPr/>
        </p:nvCxnSpPr>
        <p:spPr>
          <a:xfrm>
            <a:off x="2057400" y="4191000"/>
            <a:ext cx="1676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2057400" y="4876800"/>
            <a:ext cx="3276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rot="5400000">
            <a:off x="4991894" y="4304506"/>
            <a:ext cx="9906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5334000" y="4800600"/>
            <a:ext cx="303212" cy="152400"/>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p:cNvCxnSpPr/>
          <p:nvPr/>
        </p:nvCxnSpPr>
        <p:spPr>
          <a:xfrm rot="10800000" flipV="1">
            <a:off x="5334000" y="4800600"/>
            <a:ext cx="304800" cy="152400"/>
          </a:xfrm>
          <a:prstGeom prst="line">
            <a:avLst/>
          </a:prstGeom>
        </p:spPr>
        <p:style>
          <a:lnRef idx="2">
            <a:schemeClr val="dk1"/>
          </a:lnRef>
          <a:fillRef idx="0">
            <a:schemeClr val="dk1"/>
          </a:fillRef>
          <a:effectRef idx="1">
            <a:schemeClr val="dk1"/>
          </a:effectRef>
          <a:fontRef idx="minor">
            <a:schemeClr val="tx1"/>
          </a:fontRef>
        </p:style>
      </p:cxnSp>
      <p:cxnSp>
        <p:nvCxnSpPr>
          <p:cNvPr id="30" name="Straight Connector 29"/>
          <p:cNvCxnSpPr/>
          <p:nvPr/>
        </p:nvCxnSpPr>
        <p:spPr>
          <a:xfrm rot="10800000" flipV="1">
            <a:off x="5867400" y="4267200"/>
            <a:ext cx="533400" cy="381000"/>
          </a:xfrm>
          <a:prstGeom prst="line">
            <a:avLst/>
          </a:prstGeom>
          <a:ln>
            <a:prstDash val="sysDot"/>
          </a:ln>
        </p:spPr>
        <p:style>
          <a:lnRef idx="1">
            <a:schemeClr val="dk1"/>
          </a:lnRef>
          <a:fillRef idx="0">
            <a:schemeClr val="dk1"/>
          </a:fillRef>
          <a:effectRef idx="0">
            <a:schemeClr val="dk1"/>
          </a:effectRef>
          <a:fontRef idx="minor">
            <a:schemeClr val="tx1"/>
          </a:fontRef>
        </p:style>
      </p:cxnSp>
      <p:sp>
        <p:nvSpPr>
          <p:cNvPr id="32" name="Oval 31"/>
          <p:cNvSpPr/>
          <p:nvPr/>
        </p:nvSpPr>
        <p:spPr>
          <a:xfrm>
            <a:off x="5715000" y="46482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3" name="Snip Single Corner Rectangle 32"/>
          <p:cNvSpPr/>
          <p:nvPr/>
        </p:nvSpPr>
        <p:spPr>
          <a:xfrm>
            <a:off x="6400800" y="3276600"/>
            <a:ext cx="2590800" cy="19050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&lt;&lt;destroy&gt;&gt; stereotyped message, with the large X and short lifeline indicates explicit object destruction</a:t>
            </a:r>
          </a:p>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0-#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0-#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0-#ppt_w/2"/>
                                          </p:val>
                                        </p:tav>
                                        <p:tav tm="100000">
                                          <p:val>
                                            <p:strVal val="#ppt_x"/>
                                          </p:val>
                                        </p:tav>
                                      </p:tavLst>
                                    </p:anim>
                                    <p:anim calcmode="lin" valueType="num">
                                      <p:cBhvr additive="base">
                                        <p:cTn id="7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0-#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11" end="11"/>
                                            </p:txEl>
                                          </p:spTgt>
                                        </p:tgtEl>
                                        <p:attrNameLst>
                                          <p:attrName>style.visibility</p:attrName>
                                        </p:attrNameLst>
                                      </p:cBhvr>
                                      <p:to>
                                        <p:strVal val="visible"/>
                                      </p:to>
                                    </p:set>
                                    <p:anim calcmode="lin" valueType="num">
                                      <p:cBhvr additive="base">
                                        <p:cTn id="8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0-#ppt_w/2"/>
                                          </p:val>
                                        </p:tav>
                                        <p:tav tm="100000">
                                          <p:val>
                                            <p:strVal val="#ppt_x"/>
                                          </p:val>
                                        </p:tav>
                                      </p:tavLst>
                                    </p:anim>
                                    <p:anim calcmode="lin" valueType="num">
                                      <p:cBhvr additive="base">
                                        <p:cTn id="9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7"/>
                                        </p:tgtEl>
                                        <p:attrNameLst>
                                          <p:attrName>style.visibility</p:attrName>
                                        </p:attrNameLst>
                                      </p:cBhvr>
                                      <p:to>
                                        <p:strVal val="visible"/>
                                      </p:to>
                                    </p:set>
                                    <p:anim calcmode="lin" valueType="num">
                                      <p:cBhvr additive="base">
                                        <p:cTn id="103" dur="500" fill="hold"/>
                                        <p:tgtEl>
                                          <p:spTgt spid="7"/>
                                        </p:tgtEl>
                                        <p:attrNameLst>
                                          <p:attrName>ppt_x</p:attrName>
                                        </p:attrNameLst>
                                      </p:cBhvr>
                                      <p:tavLst>
                                        <p:tav tm="0">
                                          <p:val>
                                            <p:strVal val="0-#ppt_w/2"/>
                                          </p:val>
                                        </p:tav>
                                        <p:tav tm="100000">
                                          <p:val>
                                            <p:strVal val="#ppt_x"/>
                                          </p:val>
                                        </p:tav>
                                      </p:tavLst>
                                    </p:anim>
                                    <p:anim calcmode="lin" valueType="num">
                                      <p:cBhvr additive="base">
                                        <p:cTn id="10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0-#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0-#ppt_w/2"/>
                                          </p:val>
                                        </p:tav>
                                        <p:tav tm="100000">
                                          <p:val>
                                            <p:strVal val="#ppt_x"/>
                                          </p:val>
                                        </p:tav>
                                      </p:tavLst>
                                    </p:anim>
                                    <p:anim calcmode="lin" valueType="num">
                                      <p:cBhvr additive="base">
                                        <p:cTn id="11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32"/>
                                        </p:tgtEl>
                                        <p:attrNameLst>
                                          <p:attrName>style.visibility</p:attrName>
                                        </p:attrNameLst>
                                      </p:cBhvr>
                                      <p:to>
                                        <p:strVal val="visible"/>
                                      </p:to>
                                    </p:set>
                                    <p:anim calcmode="lin" valueType="num">
                                      <p:cBhvr additive="base">
                                        <p:cTn id="121" dur="500" fill="hold"/>
                                        <p:tgtEl>
                                          <p:spTgt spid="32"/>
                                        </p:tgtEl>
                                        <p:attrNameLst>
                                          <p:attrName>ppt_x</p:attrName>
                                        </p:attrNameLst>
                                      </p:cBhvr>
                                      <p:tavLst>
                                        <p:tav tm="0">
                                          <p:val>
                                            <p:strVal val="0-#ppt_w/2"/>
                                          </p:val>
                                        </p:tav>
                                        <p:tav tm="100000">
                                          <p:val>
                                            <p:strVal val="#ppt_x"/>
                                          </p:val>
                                        </p:tav>
                                      </p:tavLst>
                                    </p:anim>
                                    <p:anim calcmode="lin" valueType="num">
                                      <p:cBhvr additive="base">
                                        <p:cTn id="122"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6" grpId="0" animBg="1"/>
      <p:bldP spid="9"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477000"/>
          </a:xfrm>
        </p:spPr>
        <p:txBody>
          <a:bodyPr>
            <a:noAutofit/>
          </a:bodyPr>
          <a:lstStyle/>
          <a:p>
            <a:pPr>
              <a:buNone/>
            </a:pPr>
            <a:r>
              <a:rPr lang="en-US" sz="2000" b="1" dirty="0" smtClean="0">
                <a:latin typeface="Times New Roman" pitchFamily="18" charset="0"/>
                <a:cs typeface="Times New Roman" pitchFamily="18" charset="0"/>
              </a:rPr>
              <a:t>Diagram Frames in UML Sequence Diagrams: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To support conditional looping constructs (among many other things), the UML use frames.</a:t>
            </a:r>
          </a:p>
          <a:p>
            <a:pPr marL="457200" lvl="0" indent="-457200">
              <a:buFont typeface="+mj-lt"/>
              <a:buAutoNum type="arabicPeriod"/>
            </a:pPr>
            <a:r>
              <a:rPr lang="en-US" sz="2000" dirty="0" smtClean="0">
                <a:latin typeface="Times New Roman" pitchFamily="18" charset="0"/>
                <a:cs typeface="Times New Roman" pitchFamily="18" charset="0"/>
              </a:rPr>
              <a:t> Frames are regions or fragments of the diagrams; they have an operator or label (such as loop) and a guard</a:t>
            </a:r>
            <a:r>
              <a:rPr lang="en-US" sz="2000" baseline="30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(conditional clause).</a:t>
            </a:r>
          </a:p>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makeNewSale</a:t>
            </a: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t>
            </a:r>
          </a:p>
          <a:p>
            <a:pPr lvl="0">
              <a:buNone/>
            </a:pPr>
            <a:r>
              <a:rPr lang="en-US" sz="2000" dirty="0" smtClean="0">
                <a:latin typeface="Times New Roman" pitchFamily="18" charset="0"/>
                <a:cs typeface="Times New Roman" pitchFamily="18" charset="0"/>
              </a:rPr>
              <a:t>                                     loop [more items]                  </a:t>
            </a:r>
          </a:p>
          <a:p>
            <a:pPr lvl="0">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enterItem</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itemID</a:t>
            </a:r>
            <a:r>
              <a:rPr lang="en-US" sz="2000" dirty="0" smtClean="0">
                <a:latin typeface="Times New Roman" pitchFamily="18" charset="0"/>
                <a:cs typeface="Times New Roman" pitchFamily="18" charset="0"/>
              </a:rPr>
              <a:t>, quantity)</a:t>
            </a:r>
          </a:p>
          <a:p>
            <a:pPr lvl="0">
              <a:buNone/>
            </a:pPr>
            <a:r>
              <a:rPr lang="en-US" sz="2000" dirty="0" smtClean="0">
                <a:latin typeface="Times New Roman" pitchFamily="18" charset="0"/>
                <a:cs typeface="Times New Roman" pitchFamily="18" charset="0"/>
              </a:rPr>
              <a:t>                                                                  </a:t>
            </a:r>
          </a:p>
          <a:p>
            <a:pPr lvl="0">
              <a:buNone/>
            </a:pPr>
            <a:r>
              <a:rPr lang="en-US" sz="2000" dirty="0" smtClean="0">
                <a:latin typeface="Times New Roman" pitchFamily="18" charset="0"/>
                <a:cs typeface="Times New Roman" pitchFamily="18" charset="0"/>
              </a:rPr>
              <a:t>                                                                 description, total</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endSale</a:t>
            </a:r>
            <a:endParaRPr lang="en-US" sz="2000" dirty="0">
              <a:latin typeface="Times New Roman" pitchFamily="18" charset="0"/>
              <a:cs typeface="Times New Roman" pitchFamily="18" charset="0"/>
            </a:endParaRPr>
          </a:p>
        </p:txBody>
      </p:sp>
      <p:sp>
        <p:nvSpPr>
          <p:cNvPr id="4" name="Snip Single Corner Rectangle 3"/>
          <p:cNvSpPr/>
          <p:nvPr/>
        </p:nvSpPr>
        <p:spPr>
          <a:xfrm>
            <a:off x="381000" y="3200400"/>
            <a:ext cx="1752600" cy="11430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 UML loop </a:t>
            </a:r>
            <a:r>
              <a:rPr lang="en-US" b="1" dirty="0" smtClean="0"/>
              <a:t>frame</a:t>
            </a:r>
            <a:r>
              <a:rPr lang="en-US" dirty="0" smtClean="0"/>
              <a:t>, with a </a:t>
            </a:r>
            <a:r>
              <a:rPr lang="en-US" dirty="0" err="1" smtClean="0"/>
              <a:t>boolean</a:t>
            </a:r>
            <a:r>
              <a:rPr lang="en-US" dirty="0" smtClean="0"/>
              <a:t> </a:t>
            </a:r>
            <a:r>
              <a:rPr lang="en-US" b="1" dirty="0" smtClean="0"/>
              <a:t>guard </a:t>
            </a:r>
            <a:r>
              <a:rPr lang="en-US" dirty="0" smtClean="0"/>
              <a:t>expression</a:t>
            </a:r>
            <a:endParaRPr lang="en-US" dirty="0"/>
          </a:p>
        </p:txBody>
      </p:sp>
      <p:sp>
        <p:nvSpPr>
          <p:cNvPr id="5" name="Rectangle 4"/>
          <p:cNvSpPr/>
          <p:nvPr/>
        </p:nvSpPr>
        <p:spPr>
          <a:xfrm>
            <a:off x="3048000" y="1981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a:t>
            </a:r>
            <a:endParaRPr lang="en-US" dirty="0"/>
          </a:p>
        </p:txBody>
      </p:sp>
      <p:sp>
        <p:nvSpPr>
          <p:cNvPr id="6" name="Rectangle 5"/>
          <p:cNvSpPr/>
          <p:nvPr/>
        </p:nvSpPr>
        <p:spPr>
          <a:xfrm>
            <a:off x="6629400" y="19812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B</a:t>
            </a:r>
            <a:endParaRPr lang="en-US" dirty="0"/>
          </a:p>
        </p:txBody>
      </p:sp>
      <p:cxnSp>
        <p:nvCxnSpPr>
          <p:cNvPr id="8" name="Straight Connector 7"/>
          <p:cNvCxnSpPr/>
          <p:nvPr/>
        </p:nvCxnSpPr>
        <p:spPr>
          <a:xfrm rot="5400000">
            <a:off x="1753394" y="4418806"/>
            <a:ext cx="3810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rot="5400000">
            <a:off x="5410994" y="4418806"/>
            <a:ext cx="3810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3657600" y="2971800"/>
            <a:ext cx="3657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3657600" y="4114800"/>
            <a:ext cx="3657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3657600" y="5943600"/>
            <a:ext cx="3657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rot="10800000">
            <a:off x="3657600" y="4876800"/>
            <a:ext cx="36576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2667000" y="3200400"/>
            <a:ext cx="4953000" cy="158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2667000" y="5181600"/>
            <a:ext cx="4953000" cy="1588"/>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rot="5400000">
            <a:off x="1677194" y="4190206"/>
            <a:ext cx="1981200" cy="1588"/>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rot="5400000">
            <a:off x="6630194" y="4190206"/>
            <a:ext cx="1981200" cy="1588"/>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rot="10800000" flipV="1">
            <a:off x="2133600" y="3657600"/>
            <a:ext cx="381000" cy="228600"/>
          </a:xfrm>
          <a:prstGeom prst="line">
            <a:avLst/>
          </a:prstGeom>
          <a:ln>
            <a:prstDash val="sysDot"/>
          </a:ln>
        </p:spPr>
        <p:style>
          <a:lnRef idx="1">
            <a:schemeClr val="dk1"/>
          </a:lnRef>
          <a:fillRef idx="0">
            <a:schemeClr val="dk1"/>
          </a:fillRef>
          <a:effectRef idx="0">
            <a:schemeClr val="dk1"/>
          </a:effectRef>
          <a:fontRef idx="minor">
            <a:schemeClr val="tx1"/>
          </a:fontRef>
        </p:style>
      </p:cxnSp>
      <p:sp>
        <p:nvSpPr>
          <p:cNvPr id="30" name="Oval 29"/>
          <p:cNvSpPr/>
          <p:nvPr/>
        </p:nvSpPr>
        <p:spPr>
          <a:xfrm>
            <a:off x="2438400" y="3581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0-#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additive="base">
                                        <p:cTn id="5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0-#ppt_w/2"/>
                                          </p:val>
                                        </p:tav>
                                        <p:tav tm="100000">
                                          <p:val>
                                            <p:strVal val="#ppt_x"/>
                                          </p:val>
                                        </p:tav>
                                      </p:tavLst>
                                    </p:anim>
                                    <p:anim calcmode="lin" valueType="num">
                                      <p:cBhvr additive="base">
                                        <p:cTn id="6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additive="base">
                                        <p:cTn id="6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0-#ppt_w/2"/>
                                          </p:val>
                                        </p:tav>
                                        <p:tav tm="100000">
                                          <p:val>
                                            <p:strVal val="#ppt_x"/>
                                          </p:val>
                                        </p:tav>
                                      </p:tavLst>
                                    </p:anim>
                                    <p:anim calcmode="lin" valueType="num">
                                      <p:cBhvr additive="base">
                                        <p:cTn id="7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10" end="10"/>
                                            </p:txEl>
                                          </p:spTgt>
                                        </p:tgtEl>
                                        <p:attrNameLst>
                                          <p:attrName>style.visibility</p:attrName>
                                        </p:attrNameLst>
                                      </p:cBhvr>
                                      <p:to>
                                        <p:strVal val="visible"/>
                                      </p:to>
                                    </p:set>
                                    <p:anim calcmode="lin" valueType="num">
                                      <p:cBhvr additive="base">
                                        <p:cTn id="7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0-#ppt_w/2"/>
                                          </p:val>
                                        </p:tav>
                                        <p:tav tm="100000">
                                          <p:val>
                                            <p:strVal val="#ppt_x"/>
                                          </p:val>
                                        </p:tav>
                                      </p:tavLst>
                                    </p:anim>
                                    <p:anim calcmode="lin" valueType="num">
                                      <p:cBhvr additive="base">
                                        <p:cTn id="8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0-#ppt_w/2"/>
                                          </p:val>
                                        </p:tav>
                                        <p:tav tm="100000">
                                          <p:val>
                                            <p:strVal val="#ppt_x"/>
                                          </p:val>
                                        </p:tav>
                                      </p:tavLst>
                                    </p:anim>
                                    <p:anim calcmode="lin" valueType="num">
                                      <p:cBhvr additive="base">
                                        <p:cTn id="9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0-#ppt_w/2"/>
                                          </p:val>
                                        </p:tav>
                                        <p:tav tm="100000">
                                          <p:val>
                                            <p:strVal val="#ppt_x"/>
                                          </p:val>
                                        </p:tav>
                                      </p:tavLst>
                                    </p:anim>
                                    <p:anim calcmode="lin" valueType="num">
                                      <p:cBhvr additive="base">
                                        <p:cTn id="10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7" end="7"/>
                                            </p:txEl>
                                          </p:spTgt>
                                        </p:tgtEl>
                                        <p:attrNameLst>
                                          <p:attrName>style.visibility</p:attrName>
                                        </p:attrNameLst>
                                      </p:cBhvr>
                                      <p:to>
                                        <p:strVal val="visible"/>
                                      </p:to>
                                    </p:set>
                                    <p:anim calcmode="lin" valueType="num">
                                      <p:cBhvr additive="base">
                                        <p:cTn id="10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15"/>
                                        </p:tgtEl>
                                        <p:attrNameLst>
                                          <p:attrName>style.visibility</p:attrName>
                                        </p:attrNameLst>
                                      </p:cBhvr>
                                      <p:to>
                                        <p:strVal val="visible"/>
                                      </p:to>
                                    </p:set>
                                    <p:anim calcmode="lin" valueType="num">
                                      <p:cBhvr additive="base">
                                        <p:cTn id="115" dur="500" fill="hold"/>
                                        <p:tgtEl>
                                          <p:spTgt spid="15"/>
                                        </p:tgtEl>
                                        <p:attrNameLst>
                                          <p:attrName>ppt_x</p:attrName>
                                        </p:attrNameLst>
                                      </p:cBhvr>
                                      <p:tavLst>
                                        <p:tav tm="0">
                                          <p:val>
                                            <p:strVal val="0-#ppt_w/2"/>
                                          </p:val>
                                        </p:tav>
                                        <p:tav tm="100000">
                                          <p:val>
                                            <p:strVal val="#ppt_x"/>
                                          </p:val>
                                        </p:tav>
                                      </p:tavLst>
                                    </p:anim>
                                    <p:anim calcmode="lin" valueType="num">
                                      <p:cBhvr additive="base">
                                        <p:cTn id="11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3" end="13"/>
                                            </p:txEl>
                                          </p:spTgt>
                                        </p:tgtEl>
                                        <p:attrNameLst>
                                          <p:attrName>style.visibility</p:attrName>
                                        </p:attrNameLst>
                                      </p:cBhvr>
                                      <p:to>
                                        <p:strVal val="visible"/>
                                      </p:to>
                                    </p:set>
                                    <p:anim calcmode="lin" valueType="num">
                                      <p:cBhvr additive="base">
                                        <p:cTn id="121"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4"/>
                                        </p:tgtEl>
                                        <p:attrNameLst>
                                          <p:attrName>style.visibility</p:attrName>
                                        </p:attrNameLst>
                                      </p:cBhvr>
                                      <p:to>
                                        <p:strVal val="visible"/>
                                      </p:to>
                                    </p:set>
                                    <p:anim calcmode="lin" valueType="num">
                                      <p:cBhvr additive="base">
                                        <p:cTn id="127" dur="500" fill="hold"/>
                                        <p:tgtEl>
                                          <p:spTgt spid="4"/>
                                        </p:tgtEl>
                                        <p:attrNameLst>
                                          <p:attrName>ppt_x</p:attrName>
                                        </p:attrNameLst>
                                      </p:cBhvr>
                                      <p:tavLst>
                                        <p:tav tm="0">
                                          <p:val>
                                            <p:strVal val="0-#ppt_w/2"/>
                                          </p:val>
                                        </p:tav>
                                        <p:tav tm="100000">
                                          <p:val>
                                            <p:strVal val="#ppt_x"/>
                                          </p:val>
                                        </p:tav>
                                      </p:tavLst>
                                    </p:anim>
                                    <p:anim calcmode="lin" valueType="num">
                                      <p:cBhvr additive="base">
                                        <p:cTn id="12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additive="base">
                                        <p:cTn id="133" dur="500" fill="hold"/>
                                        <p:tgtEl>
                                          <p:spTgt spid="28"/>
                                        </p:tgtEl>
                                        <p:attrNameLst>
                                          <p:attrName>ppt_x</p:attrName>
                                        </p:attrNameLst>
                                      </p:cBhvr>
                                      <p:tavLst>
                                        <p:tav tm="0">
                                          <p:val>
                                            <p:strVal val="0-#ppt_w/2"/>
                                          </p:val>
                                        </p:tav>
                                        <p:tav tm="100000">
                                          <p:val>
                                            <p:strVal val="#ppt_x"/>
                                          </p:val>
                                        </p:tav>
                                      </p:tavLst>
                                    </p:anim>
                                    <p:anim calcmode="lin" valueType="num">
                                      <p:cBhvr additive="base">
                                        <p:cTn id="13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30"/>
                                        </p:tgtEl>
                                        <p:attrNameLst>
                                          <p:attrName>style.visibility</p:attrName>
                                        </p:attrNameLst>
                                      </p:cBhvr>
                                      <p:to>
                                        <p:strVal val="visible"/>
                                      </p:to>
                                    </p:set>
                                    <p:anim calcmode="lin" valueType="num">
                                      <p:cBhvr additive="base">
                                        <p:cTn id="139" dur="500" fill="hold"/>
                                        <p:tgtEl>
                                          <p:spTgt spid="30"/>
                                        </p:tgtEl>
                                        <p:attrNameLst>
                                          <p:attrName>ppt_x</p:attrName>
                                        </p:attrNameLst>
                                      </p:cBhvr>
                                      <p:tavLst>
                                        <p:tav tm="0">
                                          <p:val>
                                            <p:strVal val="0-#ppt_w/2"/>
                                          </p:val>
                                        </p:tav>
                                        <p:tav tm="100000">
                                          <p:val>
                                            <p:strVal val="#ppt_x"/>
                                          </p:val>
                                        </p:tav>
                                      </p:tavLst>
                                    </p:anim>
                                    <p:anim calcmode="lin" valueType="num">
                                      <p:cBhvr additive="base">
                                        <p:cTn id="14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5800" y="304800"/>
          <a:ext cx="7696200" cy="5029200"/>
        </p:xfrm>
        <a:graphic>
          <a:graphicData uri="http://schemas.openxmlformats.org/drawingml/2006/table">
            <a:tbl>
              <a:tblPr firstRow="1" bandRow="1">
                <a:tableStyleId>{5940675A-B579-460E-94D1-54222C63F5DA}</a:tableStyleId>
              </a:tblPr>
              <a:tblGrid>
                <a:gridCol w="1574223"/>
                <a:gridCol w="6121977"/>
              </a:tblGrid>
              <a:tr h="865076">
                <a:tc>
                  <a:txBody>
                    <a:bodyPr/>
                    <a:lstStyle/>
                    <a:p>
                      <a:pPr algn="ctr">
                        <a:lnSpc>
                          <a:spcPct val="150000"/>
                        </a:lnSpc>
                        <a:spcAft>
                          <a:spcPts val="0"/>
                        </a:spcAft>
                      </a:pPr>
                      <a:r>
                        <a:rPr lang="en-US" sz="2000" b="1" dirty="0">
                          <a:latin typeface="Times New Roman"/>
                          <a:cs typeface="Times New Roman"/>
                        </a:rPr>
                        <a:t>Frame Operator</a:t>
                      </a:r>
                      <a:endParaRPr lang="en-US" sz="1800" dirty="0">
                        <a:latin typeface="Calibri"/>
                        <a:cs typeface="Times New Roman"/>
                      </a:endParaRPr>
                    </a:p>
                  </a:txBody>
                  <a:tcPr marL="68580" marR="68580" marT="0" marB="0"/>
                </a:tc>
                <a:tc>
                  <a:txBody>
                    <a:bodyPr/>
                    <a:lstStyle/>
                    <a:p>
                      <a:pPr algn="ctr">
                        <a:lnSpc>
                          <a:spcPct val="150000"/>
                        </a:lnSpc>
                        <a:spcAft>
                          <a:spcPts val="0"/>
                        </a:spcAft>
                      </a:pPr>
                      <a:r>
                        <a:rPr lang="en-US" sz="2000" b="1">
                          <a:latin typeface="Times New Roman"/>
                          <a:cs typeface="Times New Roman"/>
                        </a:rPr>
                        <a:t>Meaning</a:t>
                      </a:r>
                      <a:endParaRPr lang="en-US" sz="1800">
                        <a:latin typeface="Calibri"/>
                        <a:cs typeface="Times New Roman"/>
                      </a:endParaRPr>
                    </a:p>
                  </a:txBody>
                  <a:tcPr marL="68580" marR="68580" marT="0" marB="0"/>
                </a:tc>
              </a:tr>
              <a:tr h="865076">
                <a:tc>
                  <a:txBody>
                    <a:bodyPr/>
                    <a:lstStyle/>
                    <a:p>
                      <a:pPr>
                        <a:lnSpc>
                          <a:spcPct val="150000"/>
                        </a:lnSpc>
                        <a:spcAft>
                          <a:spcPts val="0"/>
                        </a:spcAft>
                      </a:pPr>
                      <a:r>
                        <a:rPr lang="en-US" sz="2000" dirty="0">
                          <a:latin typeface="Times New Roman"/>
                          <a:cs typeface="Times New Roman"/>
                        </a:rPr>
                        <a:t>alt</a:t>
                      </a:r>
                      <a:endParaRPr lang="en-US" sz="1800" dirty="0">
                        <a:latin typeface="Calibri"/>
                        <a:cs typeface="Times New Roman"/>
                      </a:endParaRPr>
                    </a:p>
                  </a:txBody>
                  <a:tcPr marL="68580" marR="68580" marT="0" marB="0"/>
                </a:tc>
                <a:tc>
                  <a:txBody>
                    <a:bodyPr/>
                    <a:lstStyle/>
                    <a:p>
                      <a:pPr>
                        <a:lnSpc>
                          <a:spcPct val="150000"/>
                        </a:lnSpc>
                        <a:spcAft>
                          <a:spcPts val="0"/>
                        </a:spcAft>
                      </a:pPr>
                      <a:r>
                        <a:rPr lang="en-US" sz="2000">
                          <a:latin typeface="Times New Roman"/>
                          <a:cs typeface="Times New Roman"/>
                        </a:rPr>
                        <a:t>Alternative fragment for mutual exclusion conditional logic expressed in the guards.</a:t>
                      </a:r>
                      <a:endParaRPr lang="en-US" sz="1800">
                        <a:latin typeface="Calibri"/>
                        <a:cs typeface="Times New Roman"/>
                      </a:endParaRPr>
                    </a:p>
                  </a:txBody>
                  <a:tcPr marL="68580" marR="68580" marT="0" marB="0"/>
                </a:tc>
              </a:tr>
              <a:tr h="1297613">
                <a:tc>
                  <a:txBody>
                    <a:bodyPr/>
                    <a:lstStyle/>
                    <a:p>
                      <a:pPr>
                        <a:lnSpc>
                          <a:spcPct val="150000"/>
                        </a:lnSpc>
                        <a:spcAft>
                          <a:spcPts val="0"/>
                        </a:spcAft>
                      </a:pPr>
                      <a:r>
                        <a:rPr lang="en-US" sz="2000">
                          <a:latin typeface="Times New Roman"/>
                          <a:cs typeface="Times New Roman"/>
                        </a:rPr>
                        <a:t>loop</a:t>
                      </a:r>
                      <a:endParaRPr lang="en-US" sz="1800">
                        <a:latin typeface="Calibri"/>
                        <a:cs typeface="Times New Roman"/>
                      </a:endParaRPr>
                    </a:p>
                  </a:txBody>
                  <a:tcPr marL="68580" marR="68580" marT="0" marB="0"/>
                </a:tc>
                <a:tc>
                  <a:txBody>
                    <a:bodyPr/>
                    <a:lstStyle/>
                    <a:p>
                      <a:pPr>
                        <a:lnSpc>
                          <a:spcPct val="150000"/>
                        </a:lnSpc>
                        <a:spcAft>
                          <a:spcPts val="0"/>
                        </a:spcAft>
                      </a:pPr>
                      <a:r>
                        <a:rPr lang="en-US" sz="2000">
                          <a:latin typeface="Times New Roman"/>
                          <a:cs typeface="Times New Roman"/>
                        </a:rPr>
                        <a:t>Loop fragment while guard is true. Can also write loop (n) to indicate looping n times. There is discussion that the specification will be enhanced to define a FOR loop, such as loop (i, 1, 10).</a:t>
                      </a:r>
                      <a:endParaRPr lang="en-US" sz="1800">
                        <a:latin typeface="Calibri"/>
                        <a:cs typeface="Times New Roman"/>
                      </a:endParaRPr>
                    </a:p>
                  </a:txBody>
                  <a:tcPr marL="68580" marR="68580" marT="0" marB="0"/>
                </a:tc>
              </a:tr>
              <a:tr h="438545">
                <a:tc>
                  <a:txBody>
                    <a:bodyPr/>
                    <a:lstStyle/>
                    <a:p>
                      <a:pPr>
                        <a:lnSpc>
                          <a:spcPct val="150000"/>
                        </a:lnSpc>
                        <a:spcAft>
                          <a:spcPts val="0"/>
                        </a:spcAft>
                      </a:pPr>
                      <a:r>
                        <a:rPr lang="en-US" sz="2000">
                          <a:latin typeface="Times New Roman"/>
                          <a:cs typeface="Times New Roman"/>
                        </a:rPr>
                        <a:t>opt</a:t>
                      </a:r>
                      <a:endParaRPr lang="en-US" sz="1800">
                        <a:latin typeface="Calibri"/>
                        <a:cs typeface="Times New Roman"/>
                      </a:endParaRPr>
                    </a:p>
                  </a:txBody>
                  <a:tcPr marL="68580" marR="68580" marT="0" marB="0"/>
                </a:tc>
                <a:tc>
                  <a:txBody>
                    <a:bodyPr/>
                    <a:lstStyle/>
                    <a:p>
                      <a:pPr>
                        <a:lnSpc>
                          <a:spcPct val="150000"/>
                        </a:lnSpc>
                        <a:spcAft>
                          <a:spcPts val="0"/>
                        </a:spcAft>
                      </a:pPr>
                      <a:r>
                        <a:rPr lang="en-US" sz="2000">
                          <a:latin typeface="Times New Roman"/>
                          <a:cs typeface="Times New Roman"/>
                        </a:rPr>
                        <a:t>Optional fragment that executes if guard is true.</a:t>
                      </a:r>
                      <a:endParaRPr lang="en-US" sz="1800">
                        <a:latin typeface="Calibri"/>
                        <a:cs typeface="Times New Roman"/>
                      </a:endParaRPr>
                    </a:p>
                  </a:txBody>
                  <a:tcPr marL="68580" marR="68580" marT="0" marB="0"/>
                </a:tc>
              </a:tr>
              <a:tr h="438545">
                <a:tc>
                  <a:txBody>
                    <a:bodyPr/>
                    <a:lstStyle/>
                    <a:p>
                      <a:pPr>
                        <a:lnSpc>
                          <a:spcPct val="150000"/>
                        </a:lnSpc>
                        <a:spcAft>
                          <a:spcPts val="0"/>
                        </a:spcAft>
                      </a:pPr>
                      <a:r>
                        <a:rPr lang="en-US" sz="2000">
                          <a:latin typeface="Times New Roman"/>
                          <a:cs typeface="Times New Roman"/>
                        </a:rPr>
                        <a:t>par</a:t>
                      </a:r>
                      <a:endParaRPr lang="en-US" sz="1800">
                        <a:latin typeface="Calibri"/>
                        <a:cs typeface="Times New Roman"/>
                      </a:endParaRPr>
                    </a:p>
                  </a:txBody>
                  <a:tcPr marL="68580" marR="68580" marT="0" marB="0"/>
                </a:tc>
                <a:tc>
                  <a:txBody>
                    <a:bodyPr/>
                    <a:lstStyle/>
                    <a:p>
                      <a:pPr>
                        <a:lnSpc>
                          <a:spcPct val="150000"/>
                        </a:lnSpc>
                        <a:spcAft>
                          <a:spcPts val="0"/>
                        </a:spcAft>
                      </a:pPr>
                      <a:r>
                        <a:rPr lang="en-US" sz="2000">
                          <a:latin typeface="Times New Roman"/>
                          <a:cs typeface="Times New Roman"/>
                        </a:rPr>
                        <a:t>Parallel fragments that execute in parallel.</a:t>
                      </a:r>
                      <a:endParaRPr lang="en-US" sz="1800">
                        <a:latin typeface="Calibri"/>
                        <a:cs typeface="Times New Roman"/>
                      </a:endParaRPr>
                    </a:p>
                  </a:txBody>
                  <a:tcPr marL="68580" marR="68580" marT="0" marB="0"/>
                </a:tc>
              </a:tr>
              <a:tr h="438545">
                <a:tc>
                  <a:txBody>
                    <a:bodyPr/>
                    <a:lstStyle/>
                    <a:p>
                      <a:pPr>
                        <a:lnSpc>
                          <a:spcPct val="150000"/>
                        </a:lnSpc>
                        <a:spcAft>
                          <a:spcPts val="0"/>
                        </a:spcAft>
                      </a:pPr>
                      <a:r>
                        <a:rPr lang="en-US" sz="2000">
                          <a:latin typeface="Times New Roman"/>
                          <a:cs typeface="Times New Roman"/>
                        </a:rPr>
                        <a:t>region</a:t>
                      </a:r>
                      <a:endParaRPr lang="en-US" sz="1800">
                        <a:latin typeface="Calibri"/>
                        <a:cs typeface="Times New Roman"/>
                      </a:endParaRPr>
                    </a:p>
                  </a:txBody>
                  <a:tcPr marL="68580" marR="68580" marT="0" marB="0"/>
                </a:tc>
                <a:tc>
                  <a:txBody>
                    <a:bodyPr/>
                    <a:lstStyle/>
                    <a:p>
                      <a:pPr>
                        <a:lnSpc>
                          <a:spcPct val="150000"/>
                        </a:lnSpc>
                        <a:spcAft>
                          <a:spcPts val="0"/>
                        </a:spcAft>
                      </a:pPr>
                      <a:r>
                        <a:rPr lang="en-US" sz="2000" dirty="0">
                          <a:latin typeface="Times New Roman"/>
                          <a:cs typeface="Times New Roman"/>
                        </a:rPr>
                        <a:t>Critical region within which only one thread can run.</a:t>
                      </a:r>
                      <a:endParaRPr lang="en-US" sz="1800" dirty="0">
                        <a:latin typeface="Calibri"/>
                        <a:cs typeface="Times New Roman"/>
                      </a:endParaRPr>
                    </a:p>
                  </a:txBody>
                  <a:tcPr marL="68580" marR="68580" marT="0" marB="0"/>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10600" cy="6553200"/>
          </a:xfrm>
        </p:spPr>
        <p:txBody>
          <a:bodyPr>
            <a:noAutofit/>
          </a:bodyPr>
          <a:lstStyle/>
          <a:p>
            <a:pPr>
              <a:buNone/>
            </a:pPr>
            <a:r>
              <a:rPr lang="en-US" sz="2000" b="1" dirty="0" smtClean="0">
                <a:latin typeface="Times New Roman" pitchFamily="18" charset="0"/>
                <a:cs typeface="Times New Roman" pitchFamily="18" charset="0"/>
              </a:rPr>
              <a:t>Conditional Messages:</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An OPT frames in placed around one or more messages.</a:t>
            </a: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XX</a:t>
            </a:r>
          </a:p>
          <a:p>
            <a:pPr>
              <a:buNone/>
            </a:pPr>
            <a:r>
              <a:rPr lang="en-US" sz="2000" dirty="0" smtClean="0">
                <a:latin typeface="Times New Roman" pitchFamily="18" charset="0"/>
                <a:cs typeface="Times New Roman" pitchFamily="18" charset="0"/>
              </a:rPr>
              <a:t>  opt [color = red]   </a:t>
            </a:r>
          </a:p>
          <a:p>
            <a:pPr>
              <a:buNone/>
            </a:pPr>
            <a:r>
              <a:rPr lang="en-US" sz="2000" dirty="0" smtClean="0">
                <a:latin typeface="Times New Roman" pitchFamily="18" charset="0"/>
                <a:cs typeface="Times New Roman" pitchFamily="18" charset="0"/>
              </a:rPr>
              <a:t>                                          calculate</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YY</a:t>
            </a:r>
          </a:p>
          <a:p>
            <a:pPr>
              <a:buNone/>
            </a:pP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Conditional Messages in UML 1.x Style-still Useful?</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The UML 2.x notation to show a single conditional messages is heavy weight requiring an entire OPT frame box around one message.</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XX</a:t>
            </a: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[color = red] calculate</a:t>
            </a: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YY</a:t>
            </a:r>
          </a:p>
          <a:p>
            <a:pPr>
              <a:buNone/>
            </a:pPr>
            <a:r>
              <a:rPr lang="en-US" sz="2000" dirty="0" smtClean="0">
                <a:latin typeface="Times New Roman" pitchFamily="18" charset="0"/>
                <a:cs typeface="Times New Roman" pitchFamily="18" charset="0"/>
              </a:rPr>
              <a:t>                                          </a:t>
            </a: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
        <p:nvSpPr>
          <p:cNvPr id="6" name="Rectangle 5"/>
          <p:cNvSpPr/>
          <p:nvPr/>
        </p:nvSpPr>
        <p:spPr>
          <a:xfrm>
            <a:off x="609600" y="914400"/>
            <a:ext cx="13716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t>
            </a:r>
            <a:r>
              <a:rPr lang="en-US" dirty="0" err="1" smtClean="0"/>
              <a:t>Foo</a:t>
            </a:r>
            <a:endParaRPr lang="en-US" dirty="0"/>
          </a:p>
        </p:txBody>
      </p:sp>
      <p:sp>
        <p:nvSpPr>
          <p:cNvPr id="7" name="Rectangle 6"/>
          <p:cNvSpPr/>
          <p:nvPr/>
        </p:nvSpPr>
        <p:spPr>
          <a:xfrm>
            <a:off x="5181600" y="914400"/>
            <a:ext cx="13716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Bar</a:t>
            </a:r>
            <a:endParaRPr lang="en-US" dirty="0"/>
          </a:p>
        </p:txBody>
      </p:sp>
      <p:cxnSp>
        <p:nvCxnSpPr>
          <p:cNvPr id="11" name="Straight Connector 10"/>
          <p:cNvCxnSpPr/>
          <p:nvPr/>
        </p:nvCxnSpPr>
        <p:spPr>
          <a:xfrm rot="5400000">
            <a:off x="267494" y="2324100"/>
            <a:ext cx="1904206" cy="79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a:off x="1219200" y="1600200"/>
            <a:ext cx="464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a:off x="1219200" y="2286000"/>
            <a:ext cx="464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Straight Connector 22"/>
          <p:cNvCxnSpPr>
            <a:stCxn id="7" idx="2"/>
          </p:cNvCxnSpPr>
          <p:nvPr/>
        </p:nvCxnSpPr>
        <p:spPr>
          <a:xfrm rot="5400000">
            <a:off x="4914900" y="2324100"/>
            <a:ext cx="1905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a:off x="1219200" y="3048000"/>
            <a:ext cx="4648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457200" y="1752600"/>
            <a:ext cx="5715000" cy="1588"/>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457200" y="2743200"/>
            <a:ext cx="5715000" cy="1588"/>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rot="5400000">
            <a:off x="-37306" y="2247106"/>
            <a:ext cx="990600" cy="1588"/>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rot="5400000">
            <a:off x="5677694" y="2247106"/>
            <a:ext cx="990600" cy="1588"/>
          </a:xfrm>
          <a:prstGeom prst="line">
            <a:avLst/>
          </a:prstGeom>
        </p:spPr>
        <p:style>
          <a:lnRef idx="1">
            <a:schemeClr val="dk1"/>
          </a:lnRef>
          <a:fillRef idx="0">
            <a:schemeClr val="dk1"/>
          </a:fillRef>
          <a:effectRef idx="0">
            <a:schemeClr val="dk1"/>
          </a:effectRef>
          <a:fontRef idx="minor">
            <a:schemeClr val="tx1"/>
          </a:fontRef>
        </p:style>
      </p:cxnSp>
      <p:sp>
        <p:nvSpPr>
          <p:cNvPr id="48" name="Rectangle 47"/>
          <p:cNvSpPr/>
          <p:nvPr/>
        </p:nvSpPr>
        <p:spPr>
          <a:xfrm>
            <a:off x="1295400" y="4495800"/>
            <a:ext cx="1371600" cy="304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t>
            </a:r>
            <a:r>
              <a:rPr lang="en-US" dirty="0" err="1" smtClean="0"/>
              <a:t>Foo</a:t>
            </a:r>
            <a:endParaRPr lang="en-US" dirty="0"/>
          </a:p>
        </p:txBody>
      </p:sp>
      <p:sp>
        <p:nvSpPr>
          <p:cNvPr id="49" name="Rectangle 48"/>
          <p:cNvSpPr/>
          <p:nvPr/>
        </p:nvSpPr>
        <p:spPr>
          <a:xfrm>
            <a:off x="5715000" y="4572000"/>
            <a:ext cx="1371600" cy="304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Bar</a:t>
            </a:r>
            <a:endParaRPr lang="en-US" dirty="0"/>
          </a:p>
        </p:txBody>
      </p:sp>
      <p:cxnSp>
        <p:nvCxnSpPr>
          <p:cNvPr id="50" name="Straight Connector 49"/>
          <p:cNvCxnSpPr/>
          <p:nvPr/>
        </p:nvCxnSpPr>
        <p:spPr>
          <a:xfrm rot="5400000">
            <a:off x="800894" y="5828506"/>
            <a:ext cx="2057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rot="5400000">
            <a:off x="5410994" y="5866606"/>
            <a:ext cx="1981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68" name="Straight Arrow Connector 67"/>
          <p:cNvCxnSpPr/>
          <p:nvPr/>
        </p:nvCxnSpPr>
        <p:spPr>
          <a:xfrm>
            <a:off x="1828800" y="5181600"/>
            <a:ext cx="4572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0" name="Straight Arrow Connector 69"/>
          <p:cNvCxnSpPr/>
          <p:nvPr/>
        </p:nvCxnSpPr>
        <p:spPr>
          <a:xfrm>
            <a:off x="1828800" y="6019800"/>
            <a:ext cx="4572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1" name="Straight Arrow Connector 70"/>
          <p:cNvCxnSpPr/>
          <p:nvPr/>
        </p:nvCxnSpPr>
        <p:spPr>
          <a:xfrm>
            <a:off x="1828800" y="6629400"/>
            <a:ext cx="4572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0-#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additive="base">
                                        <p:cTn id="4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0-#ppt_w/2"/>
                                          </p:val>
                                        </p:tav>
                                        <p:tav tm="100000">
                                          <p:val>
                                            <p:strVal val="#ppt_x"/>
                                          </p:val>
                                        </p:tav>
                                      </p:tavLst>
                                    </p:anim>
                                    <p:anim calcmode="lin" valueType="num">
                                      <p:cBhvr additive="base">
                                        <p:cTn id="5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additive="base">
                                        <p:cTn id="6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0-#ppt_w/2"/>
                                          </p:val>
                                        </p:tav>
                                        <p:tav tm="100000">
                                          <p:val>
                                            <p:strVal val="#ppt_x"/>
                                          </p:val>
                                        </p:tav>
                                      </p:tavLst>
                                    </p:anim>
                                    <p:anim calcmode="lin" valueType="num">
                                      <p:cBhvr additive="base">
                                        <p:cTn id="6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0-#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0-#ppt_w/2"/>
                                          </p:val>
                                        </p:tav>
                                        <p:tav tm="100000">
                                          <p:val>
                                            <p:strVal val="#ppt_x"/>
                                          </p:val>
                                        </p:tav>
                                      </p:tavLst>
                                    </p:anim>
                                    <p:anim calcmode="lin" valueType="num">
                                      <p:cBhvr additive="base">
                                        <p:cTn id="80"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0-#ppt_w/2"/>
                                          </p:val>
                                        </p:tav>
                                        <p:tav tm="100000">
                                          <p:val>
                                            <p:strVal val="#ppt_x"/>
                                          </p:val>
                                        </p:tav>
                                      </p:tavLst>
                                    </p:anim>
                                    <p:anim calcmode="lin" valueType="num">
                                      <p:cBhvr additive="base">
                                        <p:cTn id="86"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4" end="4"/>
                                            </p:txEl>
                                          </p:spTgt>
                                        </p:tgtEl>
                                        <p:attrNameLst>
                                          <p:attrName>style.visibility</p:attrName>
                                        </p:attrNameLst>
                                      </p:cBhvr>
                                      <p:to>
                                        <p:strVal val="visible"/>
                                      </p:to>
                                    </p:set>
                                    <p:anim calcmode="lin" valueType="num">
                                      <p:cBhvr additive="base">
                                        <p:cTn id="9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500" fill="hold"/>
                                        <p:tgtEl>
                                          <p:spTgt spid="26"/>
                                        </p:tgtEl>
                                        <p:attrNameLst>
                                          <p:attrName>ppt_x</p:attrName>
                                        </p:attrNameLst>
                                      </p:cBhvr>
                                      <p:tavLst>
                                        <p:tav tm="0">
                                          <p:val>
                                            <p:strVal val="0-#ppt_w/2"/>
                                          </p:val>
                                        </p:tav>
                                        <p:tav tm="100000">
                                          <p:val>
                                            <p:strVal val="#ppt_x"/>
                                          </p:val>
                                        </p:tav>
                                      </p:tavLst>
                                    </p:anim>
                                    <p:anim calcmode="lin" valueType="num">
                                      <p:cBhvr additive="base">
                                        <p:cTn id="9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
                                            <p:txEl>
                                              <p:pRg st="7" end="7"/>
                                            </p:txEl>
                                          </p:spTgt>
                                        </p:tgtEl>
                                        <p:attrNameLst>
                                          <p:attrName>style.visibility</p:attrName>
                                        </p:attrNameLst>
                                      </p:cBhvr>
                                      <p:to>
                                        <p:strVal val="visible"/>
                                      </p:to>
                                    </p:set>
                                    <p:anim calcmode="lin" valueType="num">
                                      <p:cBhvr additive="base">
                                        <p:cTn id="10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9" end="9"/>
                                            </p:txEl>
                                          </p:spTgt>
                                        </p:tgtEl>
                                        <p:attrNameLst>
                                          <p:attrName>style.visibility</p:attrName>
                                        </p:attrNameLst>
                                      </p:cBhvr>
                                      <p:to>
                                        <p:strVal val="visible"/>
                                      </p:to>
                                    </p:set>
                                    <p:anim calcmode="lin" valueType="num">
                                      <p:cBhvr additive="base">
                                        <p:cTn id="10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0" end="10"/>
                                            </p:txEl>
                                          </p:spTgt>
                                        </p:tgtEl>
                                        <p:attrNameLst>
                                          <p:attrName>style.visibility</p:attrName>
                                        </p:attrNameLst>
                                      </p:cBhvr>
                                      <p:to>
                                        <p:strVal val="visible"/>
                                      </p:to>
                                    </p:set>
                                    <p:anim calcmode="lin" valueType="num">
                                      <p:cBhvr additive="base">
                                        <p:cTn id="11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48"/>
                                        </p:tgtEl>
                                        <p:attrNameLst>
                                          <p:attrName>style.visibility</p:attrName>
                                        </p:attrNameLst>
                                      </p:cBhvr>
                                      <p:to>
                                        <p:strVal val="visible"/>
                                      </p:to>
                                    </p:set>
                                    <p:anim calcmode="lin" valueType="num">
                                      <p:cBhvr additive="base">
                                        <p:cTn id="121" dur="500" fill="hold"/>
                                        <p:tgtEl>
                                          <p:spTgt spid="48"/>
                                        </p:tgtEl>
                                        <p:attrNameLst>
                                          <p:attrName>ppt_x</p:attrName>
                                        </p:attrNameLst>
                                      </p:cBhvr>
                                      <p:tavLst>
                                        <p:tav tm="0">
                                          <p:val>
                                            <p:strVal val="#ppt_x"/>
                                          </p:val>
                                        </p:tav>
                                        <p:tav tm="100000">
                                          <p:val>
                                            <p:strVal val="#ppt_x"/>
                                          </p:val>
                                        </p:tav>
                                      </p:tavLst>
                                    </p:anim>
                                    <p:anim calcmode="lin" valueType="num">
                                      <p:cBhvr additive="base">
                                        <p:cTn id="12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fill="hold"/>
                                        <p:tgtEl>
                                          <p:spTgt spid="49"/>
                                        </p:tgtEl>
                                        <p:attrNameLst>
                                          <p:attrName>ppt_x</p:attrName>
                                        </p:attrNameLst>
                                      </p:cBhvr>
                                      <p:tavLst>
                                        <p:tav tm="0">
                                          <p:val>
                                            <p:strVal val="0-#ppt_w/2"/>
                                          </p:val>
                                        </p:tav>
                                        <p:tav tm="100000">
                                          <p:val>
                                            <p:strVal val="#ppt_x"/>
                                          </p:val>
                                        </p:tav>
                                      </p:tavLst>
                                    </p:anim>
                                    <p:anim calcmode="lin" valueType="num">
                                      <p:cBhvr additive="base">
                                        <p:cTn id="12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50"/>
                                        </p:tgtEl>
                                        <p:attrNameLst>
                                          <p:attrName>style.visibility</p:attrName>
                                        </p:attrNameLst>
                                      </p:cBhvr>
                                      <p:to>
                                        <p:strVal val="visible"/>
                                      </p:to>
                                    </p:set>
                                    <p:anim calcmode="lin" valueType="num">
                                      <p:cBhvr additive="base">
                                        <p:cTn id="133" dur="500" fill="hold"/>
                                        <p:tgtEl>
                                          <p:spTgt spid="50"/>
                                        </p:tgtEl>
                                        <p:attrNameLst>
                                          <p:attrName>ppt_x</p:attrName>
                                        </p:attrNameLst>
                                      </p:cBhvr>
                                      <p:tavLst>
                                        <p:tav tm="0">
                                          <p:val>
                                            <p:strVal val="0-#ppt_w/2"/>
                                          </p:val>
                                        </p:tav>
                                        <p:tav tm="100000">
                                          <p:val>
                                            <p:strVal val="#ppt_x"/>
                                          </p:val>
                                        </p:tav>
                                      </p:tavLst>
                                    </p:anim>
                                    <p:anim calcmode="lin" valueType="num">
                                      <p:cBhvr additive="base">
                                        <p:cTn id="134"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53"/>
                                        </p:tgtEl>
                                        <p:attrNameLst>
                                          <p:attrName>style.visibility</p:attrName>
                                        </p:attrNameLst>
                                      </p:cBhvr>
                                      <p:to>
                                        <p:strVal val="visible"/>
                                      </p:to>
                                    </p:set>
                                    <p:anim calcmode="lin" valueType="num">
                                      <p:cBhvr additive="base">
                                        <p:cTn id="139" dur="500" fill="hold"/>
                                        <p:tgtEl>
                                          <p:spTgt spid="53"/>
                                        </p:tgtEl>
                                        <p:attrNameLst>
                                          <p:attrName>ppt_x</p:attrName>
                                        </p:attrNameLst>
                                      </p:cBhvr>
                                      <p:tavLst>
                                        <p:tav tm="0">
                                          <p:val>
                                            <p:strVal val="0-#ppt_w/2"/>
                                          </p:val>
                                        </p:tav>
                                        <p:tav tm="100000">
                                          <p:val>
                                            <p:strVal val="#ppt_x"/>
                                          </p:val>
                                        </p:tav>
                                      </p:tavLst>
                                    </p:anim>
                                    <p:anim calcmode="lin" valueType="num">
                                      <p:cBhvr additive="base">
                                        <p:cTn id="140"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68"/>
                                        </p:tgtEl>
                                        <p:attrNameLst>
                                          <p:attrName>style.visibility</p:attrName>
                                        </p:attrNameLst>
                                      </p:cBhvr>
                                      <p:to>
                                        <p:strVal val="visible"/>
                                      </p:to>
                                    </p:set>
                                    <p:anim calcmode="lin" valueType="num">
                                      <p:cBhvr additive="base">
                                        <p:cTn id="145" dur="500" fill="hold"/>
                                        <p:tgtEl>
                                          <p:spTgt spid="68"/>
                                        </p:tgtEl>
                                        <p:attrNameLst>
                                          <p:attrName>ppt_x</p:attrName>
                                        </p:attrNameLst>
                                      </p:cBhvr>
                                      <p:tavLst>
                                        <p:tav tm="0">
                                          <p:val>
                                            <p:strVal val="0-#ppt_w/2"/>
                                          </p:val>
                                        </p:tav>
                                        <p:tav tm="100000">
                                          <p:val>
                                            <p:strVal val="#ppt_x"/>
                                          </p:val>
                                        </p:tav>
                                      </p:tavLst>
                                    </p:anim>
                                    <p:anim calcmode="lin" valueType="num">
                                      <p:cBhvr additive="base">
                                        <p:cTn id="146"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3">
                                            <p:txEl>
                                              <p:pRg st="12" end="12"/>
                                            </p:txEl>
                                          </p:spTgt>
                                        </p:tgtEl>
                                        <p:attrNameLst>
                                          <p:attrName>style.visibility</p:attrName>
                                        </p:attrNameLst>
                                      </p:cBhvr>
                                      <p:to>
                                        <p:strVal val="visible"/>
                                      </p:to>
                                    </p:set>
                                    <p:anim calcmode="lin" valueType="num">
                                      <p:cBhvr additive="base">
                                        <p:cTn id="151"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52"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70"/>
                                        </p:tgtEl>
                                        <p:attrNameLst>
                                          <p:attrName>style.visibility</p:attrName>
                                        </p:attrNameLst>
                                      </p:cBhvr>
                                      <p:to>
                                        <p:strVal val="visible"/>
                                      </p:to>
                                    </p:set>
                                    <p:anim calcmode="lin" valueType="num">
                                      <p:cBhvr additive="base">
                                        <p:cTn id="157" dur="500" fill="hold"/>
                                        <p:tgtEl>
                                          <p:spTgt spid="70"/>
                                        </p:tgtEl>
                                        <p:attrNameLst>
                                          <p:attrName>ppt_x</p:attrName>
                                        </p:attrNameLst>
                                      </p:cBhvr>
                                      <p:tavLst>
                                        <p:tav tm="0">
                                          <p:val>
                                            <p:strVal val="0-#ppt_w/2"/>
                                          </p:val>
                                        </p:tav>
                                        <p:tav tm="100000">
                                          <p:val>
                                            <p:strVal val="#ppt_x"/>
                                          </p:val>
                                        </p:tav>
                                      </p:tavLst>
                                    </p:anim>
                                    <p:anim calcmode="lin" valueType="num">
                                      <p:cBhvr additive="base">
                                        <p:cTn id="15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3">
                                            <p:txEl>
                                              <p:pRg st="14" end="14"/>
                                            </p:txEl>
                                          </p:spTgt>
                                        </p:tgtEl>
                                        <p:attrNameLst>
                                          <p:attrName>style.visibility</p:attrName>
                                        </p:attrNameLst>
                                      </p:cBhvr>
                                      <p:to>
                                        <p:strVal val="visible"/>
                                      </p:to>
                                    </p:set>
                                    <p:anim calcmode="lin" valueType="num">
                                      <p:cBhvr additive="base">
                                        <p:cTn id="163"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64"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nodeType="clickEffect">
                                  <p:stCondLst>
                                    <p:cond delay="0"/>
                                  </p:stCondLst>
                                  <p:childTnLst>
                                    <p:set>
                                      <p:cBhvr>
                                        <p:cTn id="168" dur="1" fill="hold">
                                          <p:stCondLst>
                                            <p:cond delay="0"/>
                                          </p:stCondLst>
                                        </p:cTn>
                                        <p:tgtEl>
                                          <p:spTgt spid="71"/>
                                        </p:tgtEl>
                                        <p:attrNameLst>
                                          <p:attrName>style.visibility</p:attrName>
                                        </p:attrNameLst>
                                      </p:cBhvr>
                                      <p:to>
                                        <p:strVal val="visible"/>
                                      </p:to>
                                    </p:set>
                                    <p:anim calcmode="lin" valueType="num">
                                      <p:cBhvr additive="base">
                                        <p:cTn id="169" dur="500" fill="hold"/>
                                        <p:tgtEl>
                                          <p:spTgt spid="71"/>
                                        </p:tgtEl>
                                        <p:attrNameLst>
                                          <p:attrName>ppt_x</p:attrName>
                                        </p:attrNameLst>
                                      </p:cBhvr>
                                      <p:tavLst>
                                        <p:tav tm="0">
                                          <p:val>
                                            <p:strVal val="0-#ppt_w/2"/>
                                          </p:val>
                                        </p:tav>
                                        <p:tav tm="100000">
                                          <p:val>
                                            <p:strVal val="#ppt_x"/>
                                          </p:val>
                                        </p:tav>
                                      </p:tavLst>
                                    </p:anim>
                                    <p:anim calcmode="lin" valueType="num">
                                      <p:cBhvr additive="base">
                                        <p:cTn id="170"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nodeType="clickEffect">
                                  <p:stCondLst>
                                    <p:cond delay="0"/>
                                  </p:stCondLst>
                                  <p:childTnLst>
                                    <p:set>
                                      <p:cBhvr>
                                        <p:cTn id="174" dur="1" fill="hold">
                                          <p:stCondLst>
                                            <p:cond delay="0"/>
                                          </p:stCondLst>
                                        </p:cTn>
                                        <p:tgtEl>
                                          <p:spTgt spid="3">
                                            <p:txEl>
                                              <p:pRg st="16" end="16"/>
                                            </p:txEl>
                                          </p:spTgt>
                                        </p:tgtEl>
                                        <p:attrNameLst>
                                          <p:attrName>style.visibility</p:attrName>
                                        </p:attrNameLst>
                                      </p:cBhvr>
                                      <p:to>
                                        <p:strVal val="visible"/>
                                      </p:to>
                                    </p:set>
                                    <p:anim calcmode="lin" valueType="num">
                                      <p:cBhvr additive="base">
                                        <p:cTn id="175"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8" grpId="0" animBg="1"/>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a:buNone/>
            </a:pPr>
            <a:r>
              <a:rPr lang="en-US" sz="2000" b="1" dirty="0" smtClean="0">
                <a:latin typeface="Times New Roman" pitchFamily="18" charset="0"/>
                <a:cs typeface="Times New Roman" pitchFamily="18" charset="0"/>
              </a:rPr>
              <a:t>Mutually Exclusive Conditional Messages:</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An ALT frame is placed around the mutually exclusive alternatives.</a:t>
            </a:r>
          </a:p>
          <a:p>
            <a:pPr>
              <a:buNone/>
            </a:pPr>
            <a:r>
              <a:rPr lang="en-US" sz="2000" b="1" dirty="0" smtClean="0">
                <a:latin typeface="Times New Roman" pitchFamily="18" charset="0"/>
                <a:cs typeface="Times New Roman" pitchFamily="18" charset="0"/>
              </a:rPr>
              <a:t>How to Relate Interaction Diagrams?</a:t>
            </a:r>
            <a:endParaRPr lang="en-US"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An </a:t>
            </a:r>
            <a:r>
              <a:rPr lang="en-US" sz="2000" b="1" dirty="0" smtClean="0">
                <a:latin typeface="Times New Roman" pitchFamily="18" charset="0"/>
                <a:cs typeface="Times New Roman" pitchFamily="18" charset="0"/>
              </a:rPr>
              <a:t>interaction occurrence </a:t>
            </a:r>
            <a:r>
              <a:rPr lang="en-US" sz="2000" dirty="0" smtClean="0">
                <a:latin typeface="Times New Roman" pitchFamily="18" charset="0"/>
                <a:cs typeface="Times New Roman" pitchFamily="18" charset="0"/>
              </a:rPr>
              <a:t>(also called an interaction use) is a reference to an interaction within another interaction.</a:t>
            </a:r>
          </a:p>
          <a:p>
            <a:pPr marL="457200" lvl="0" indent="-457200">
              <a:buFont typeface="+mj-lt"/>
              <a:buAutoNum type="arabicPeriod"/>
            </a:pPr>
            <a:r>
              <a:rPr lang="en-US" sz="2000" dirty="0" smtClean="0">
                <a:latin typeface="Times New Roman" pitchFamily="18" charset="0"/>
                <a:cs typeface="Times New Roman" pitchFamily="18" charset="0"/>
              </a:rPr>
              <a:t>They are created with two related frames:</a:t>
            </a:r>
          </a:p>
          <a:p>
            <a:pPr marL="914400" lvl="1" indent="-457200">
              <a:buFont typeface="Wingdings" pitchFamily="2" charset="2"/>
              <a:buChar char="§"/>
            </a:pPr>
            <a:r>
              <a:rPr lang="en-US" sz="2000" dirty="0" smtClean="0">
                <a:latin typeface="Times New Roman" pitchFamily="18" charset="0"/>
                <a:cs typeface="Times New Roman" pitchFamily="18" charset="0"/>
              </a:rPr>
              <a:t>A frame around an entire sequence diagram, label with the tag </a:t>
            </a:r>
            <a:r>
              <a:rPr lang="en-US" sz="2000" dirty="0" err="1" smtClean="0">
                <a:latin typeface="Times New Roman" pitchFamily="18" charset="0"/>
                <a:cs typeface="Times New Roman" pitchFamily="18" charset="0"/>
              </a:rPr>
              <a:t>sd</a:t>
            </a:r>
            <a:r>
              <a:rPr lang="en-US" sz="2000" dirty="0" smtClean="0">
                <a:latin typeface="Times New Roman" pitchFamily="18" charset="0"/>
                <a:cs typeface="Times New Roman" pitchFamily="18" charset="0"/>
              </a:rPr>
              <a:t> and name such as </a:t>
            </a:r>
            <a:r>
              <a:rPr lang="en-US" sz="2000" dirty="0" err="1" smtClean="0">
                <a:latin typeface="Times New Roman" pitchFamily="18" charset="0"/>
                <a:cs typeface="Times New Roman" pitchFamily="18" charset="0"/>
              </a:rPr>
              <a:t>AuthenticateUser</a:t>
            </a:r>
            <a:r>
              <a:rPr lang="en-US" sz="2000" dirty="0" smtClean="0">
                <a:latin typeface="Times New Roman" pitchFamily="18" charset="0"/>
                <a:cs typeface="Times New Roman" pitchFamily="18" charset="0"/>
              </a:rPr>
              <a:t>.</a:t>
            </a:r>
          </a:p>
          <a:p>
            <a:pPr marL="914400" lvl="1" indent="-457200">
              <a:buFont typeface="Wingdings" pitchFamily="2" charset="2"/>
              <a:buChar char="§"/>
            </a:pPr>
            <a:r>
              <a:rPr lang="en-US" sz="2000" dirty="0" smtClean="0">
                <a:latin typeface="Times New Roman" pitchFamily="18" charset="0"/>
                <a:cs typeface="Times New Roman" pitchFamily="18" charset="0"/>
              </a:rPr>
              <a:t>A frame tag ref, called a reference, that refers to another named sequence diagram; it is the actual interaction occurrence</a:t>
            </a:r>
          </a:p>
          <a:p>
            <a:pPr marL="457200" lvl="0" indent="-457200">
              <a:buFont typeface="+mj-lt"/>
              <a:buAutoNum type="arabicPeriod"/>
            </a:pPr>
            <a:r>
              <a:rPr lang="en-US" sz="2000" dirty="0" smtClean="0">
                <a:latin typeface="Times New Roman" pitchFamily="18" charset="0"/>
                <a:cs typeface="Times New Roman" pitchFamily="18" charset="0"/>
              </a:rPr>
              <a:t>Interaction Overview diagrams also contain a set of reference frames. </a:t>
            </a:r>
          </a:p>
          <a:p>
            <a:pPr marL="457200" lvl="0" indent="-457200">
              <a:buFont typeface="+mj-lt"/>
              <a:buAutoNum type="arabicPeriod"/>
            </a:pPr>
            <a:r>
              <a:rPr lang="en-US" sz="2000" dirty="0" smtClean="0">
                <a:latin typeface="Times New Roman" pitchFamily="18" charset="0"/>
                <a:cs typeface="Times New Roman" pitchFamily="18" charset="0"/>
              </a:rPr>
              <a:t>These diagrams organized references into a larger structure of logic and process flow.</a:t>
            </a:r>
          </a:p>
          <a:p>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1143000"/>
          </a:xfrm>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533400" y="1295400"/>
            <a:ext cx="8092858" cy="468533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563562"/>
          </a:xfrm>
        </p:spPr>
        <p:txBody>
          <a:bodyPr>
            <a:normAutofit/>
          </a:bodyPr>
          <a:lstStyle/>
          <a:p>
            <a:r>
              <a:rPr lang="en-US" sz="2000" b="1" dirty="0" smtClean="0"/>
              <a:t>Example interaction occurrence, </a:t>
            </a:r>
            <a:r>
              <a:rPr lang="en-US" sz="2000" b="1" i="1" dirty="0" err="1" smtClean="0"/>
              <a:t>sd</a:t>
            </a:r>
            <a:r>
              <a:rPr lang="en-US" sz="2000" b="1" i="1" smtClean="0"/>
              <a:t> and ref frames.</a:t>
            </a:r>
            <a:endParaRPr lang="en-US" sz="20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64235" y="685800"/>
            <a:ext cx="8694612" cy="5638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9372600" cy="990600"/>
          </a:xfrm>
        </p:spPr>
        <p:txBody>
          <a:bodyPr>
            <a:noAutofit/>
          </a:bodyPr>
          <a:lstStyle/>
          <a:p>
            <a:pPr algn="l"/>
            <a:r>
              <a:rPr lang="en-US" sz="3100" b="1" dirty="0" smtClean="0">
                <a:latin typeface="Arial" pitchFamily="34" charset="0"/>
                <a:cs typeface="Arial" pitchFamily="34" charset="0"/>
              </a:rPr>
              <a:t/>
            </a:r>
            <a:br>
              <a:rPr lang="en-US" sz="3100" b="1" dirty="0" smtClean="0">
                <a:latin typeface="Arial" pitchFamily="34" charset="0"/>
                <a:cs typeface="Arial" pitchFamily="34" charset="0"/>
              </a:rPr>
            </a:br>
            <a:r>
              <a:rPr lang="en-US" sz="3100" b="1" dirty="0" smtClean="0">
                <a:latin typeface="Arial" pitchFamily="34" charset="0"/>
                <a:cs typeface="Arial" pitchFamily="34" charset="0"/>
              </a:rPr>
              <a:t/>
            </a:r>
            <a:br>
              <a:rPr lang="en-US" sz="3100" b="1" dirty="0" smtClean="0">
                <a:latin typeface="Arial" pitchFamily="34" charset="0"/>
                <a:cs typeface="Arial" pitchFamily="34" charset="0"/>
              </a:rPr>
            </a:br>
            <a:r>
              <a:rPr lang="en-US" sz="3100" b="1" dirty="0" smtClean="0">
                <a:latin typeface="Arial" pitchFamily="34" charset="0"/>
                <a:cs typeface="Arial" pitchFamily="34" charset="0"/>
              </a:rPr>
              <a:t>BASIC COMMUNICATION DIAGRAM NOTATION</a:t>
            </a:r>
            <a:r>
              <a:rPr lang="en-US" sz="3100" dirty="0" smtClean="0">
                <a:latin typeface="Arial" pitchFamily="34" charset="0"/>
                <a:cs typeface="Arial" pitchFamily="34" charset="0"/>
              </a:rPr>
              <a:t/>
            </a:r>
            <a:br>
              <a:rPr lang="en-US" sz="3100" dirty="0" smtClean="0">
                <a:latin typeface="Arial" pitchFamily="34" charset="0"/>
                <a:cs typeface="Arial" pitchFamily="34" charset="0"/>
              </a:rPr>
            </a:br>
            <a:r>
              <a:rPr lang="en-US" sz="3100" b="1" dirty="0" smtClean="0">
                <a:latin typeface="Arial" pitchFamily="34" charset="0"/>
                <a:cs typeface="Arial" pitchFamily="34" charset="0"/>
              </a:rPr>
              <a:t/>
            </a:r>
            <a:br>
              <a:rPr lang="en-US" sz="3100" b="1" dirty="0" smtClean="0">
                <a:latin typeface="Arial" pitchFamily="34" charset="0"/>
                <a:cs typeface="Arial" pitchFamily="34" charset="0"/>
              </a:rPr>
            </a:br>
            <a:r>
              <a:rPr lang="en-US" sz="3100" b="1" dirty="0" smtClean="0">
                <a:latin typeface="Arial" pitchFamily="34" charset="0"/>
                <a:cs typeface="Arial" pitchFamily="34" charset="0"/>
              </a:rPr>
              <a:t/>
            </a:r>
            <a:br>
              <a:rPr lang="en-US" sz="3100" b="1" dirty="0" smtClean="0">
                <a:latin typeface="Arial" pitchFamily="34" charset="0"/>
                <a:cs typeface="Arial" pitchFamily="34" charset="0"/>
              </a:rPr>
            </a:br>
            <a:endParaRPr lang="en-US" sz="3100" b="1" dirty="0">
              <a:latin typeface="Arial" pitchFamily="34" charset="0"/>
              <a:cs typeface="Arial" pitchFamily="34" charset="0"/>
            </a:endParaRPr>
          </a:p>
        </p:txBody>
      </p:sp>
      <p:sp>
        <p:nvSpPr>
          <p:cNvPr id="3" name="Content Placeholder 2"/>
          <p:cNvSpPr>
            <a:spLocks noGrp="1"/>
          </p:cNvSpPr>
          <p:nvPr>
            <p:ph idx="1"/>
          </p:nvPr>
        </p:nvSpPr>
        <p:spPr>
          <a:xfrm>
            <a:off x="152400" y="685800"/>
            <a:ext cx="8839200" cy="1524000"/>
          </a:xfrm>
        </p:spPr>
        <p:txBody>
          <a:bodyPr>
            <a:noAutofit/>
          </a:bodyPr>
          <a:lstStyle/>
          <a:p>
            <a:pPr>
              <a:buNone/>
            </a:pPr>
            <a:r>
              <a:rPr lang="en-US" sz="2000" b="1" dirty="0" smtClean="0">
                <a:latin typeface="Times New Roman" pitchFamily="18" charset="0"/>
                <a:cs typeface="Times New Roman" pitchFamily="18" charset="0"/>
              </a:rPr>
              <a:t>Links: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A link is a collection path between two objects; it indicates some form of navigation and visibility between the objects is possible.</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More formally, a link is an instance of an association.</a:t>
            </a:r>
            <a:endParaRPr lang="en-IN" sz="1800" dirty="0" smtClean="0">
              <a:latin typeface="Times New Roman" pitchFamily="18" charset="0"/>
              <a:cs typeface="Times New Roman" pitchFamily="18" charset="0"/>
            </a:endParaRPr>
          </a:p>
          <a:p>
            <a:pPr marL="457200" lvl="0" indent="-457200">
              <a:buNone/>
            </a:pPr>
            <a:endParaRPr lang="en-IN" sz="2000" dirty="0" smtClean="0">
              <a:latin typeface="Times New Roman" pitchFamily="18" charset="0"/>
              <a:cs typeface="Times New Roman" pitchFamily="18" charset="0"/>
            </a:endParaRPr>
          </a:p>
          <a:p>
            <a:pPr lvl="0">
              <a:buNone/>
            </a:pPr>
            <a:endParaRPr lang="en-US" sz="20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cstate="print"/>
          <a:srcRect/>
          <a:stretch>
            <a:fillRect/>
          </a:stretch>
        </p:blipFill>
        <p:spPr bwMode="auto">
          <a:xfrm>
            <a:off x="457200" y="2590800"/>
            <a:ext cx="8231529" cy="25908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152400" y="685800"/>
            <a:ext cx="8991600" cy="2133600"/>
          </a:xfrm>
        </p:spPr>
        <p:txBody>
          <a:bodyPr>
            <a:normAutofit/>
          </a:bodyPr>
          <a:lstStyle/>
          <a:p>
            <a:pPr>
              <a:buNone/>
            </a:pPr>
            <a:r>
              <a:rPr lang="en-US" sz="1800" b="1" dirty="0" smtClean="0">
                <a:latin typeface="Times New Roman" pitchFamily="18" charset="0"/>
                <a:cs typeface="Times New Roman" pitchFamily="18" charset="0"/>
              </a:rPr>
              <a:t>Messages:</a:t>
            </a:r>
            <a:endParaRPr lang="en-IN" sz="1800" dirty="0" smtClean="0">
              <a:latin typeface="Times New Roman" pitchFamily="18" charset="0"/>
              <a:cs typeface="Times New Roman" pitchFamily="18" charset="0"/>
            </a:endParaRPr>
          </a:p>
          <a:p>
            <a:pPr lvl="0"/>
            <a:r>
              <a:rPr lang="en-US" sz="1800" dirty="0" smtClean="0">
                <a:latin typeface="Times New Roman" pitchFamily="18" charset="0"/>
                <a:cs typeface="Times New Roman" pitchFamily="18" charset="0"/>
              </a:rPr>
              <a:t>Each message between objects is represented with a message expression and small arrow indicating the direction of the message.</a:t>
            </a:r>
            <a:endParaRPr lang="en-IN" sz="1800" dirty="0" smtClean="0">
              <a:latin typeface="Times New Roman" pitchFamily="18" charset="0"/>
              <a:cs typeface="Times New Roman" pitchFamily="18" charset="0"/>
            </a:endParaRPr>
          </a:p>
          <a:p>
            <a:pPr>
              <a:buNone/>
            </a:pPr>
            <a:r>
              <a:rPr lang="en-US" sz="1800" b="1" dirty="0" smtClean="0">
                <a:latin typeface="Times New Roman" pitchFamily="18" charset="0"/>
                <a:cs typeface="Times New Roman" pitchFamily="18" charset="0"/>
              </a:rPr>
              <a:t>Messages to “Self”:</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A message can be sent from an object to itself.</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This is illustrated by a link to itself, with messages flowing along the link.</a:t>
            </a:r>
            <a:r>
              <a:rPr lang="en-US" sz="1800" b="1" dirty="0" smtClean="0">
                <a:latin typeface="Times New Roman" pitchFamily="18" charset="0"/>
                <a:cs typeface="Times New Roman" pitchFamily="18" charset="0"/>
              </a:rPr>
              <a:t> </a:t>
            </a:r>
            <a:endParaRPr lang="en-IN" sz="1800" dirty="0" smtClean="0">
              <a:latin typeface="Times New Roman" pitchFamily="18" charset="0"/>
              <a:cs typeface="Times New Roman" pitchFamily="18" charset="0"/>
            </a:endParaRPr>
          </a:p>
          <a:p>
            <a:pPr>
              <a:buNone/>
            </a:pPr>
            <a:endParaRPr lang="en-US" sz="2000" dirty="0"/>
          </a:p>
        </p:txBody>
      </p:sp>
      <p:pic>
        <p:nvPicPr>
          <p:cNvPr id="2050" name="Picture 2"/>
          <p:cNvPicPr>
            <a:picLocks noChangeAspect="1" noChangeArrowheads="1"/>
          </p:cNvPicPr>
          <p:nvPr/>
        </p:nvPicPr>
        <p:blipFill>
          <a:blip r:embed="rId2" cstate="print"/>
          <a:srcRect/>
          <a:stretch>
            <a:fillRect/>
          </a:stretch>
        </p:blipFill>
        <p:spPr bwMode="auto">
          <a:xfrm>
            <a:off x="0" y="2971800"/>
            <a:ext cx="6172200" cy="28194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6647760" y="3200399"/>
            <a:ext cx="2191440" cy="2362201"/>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050"/>
                                        </p:tgtEl>
                                        <p:attrNameLst>
                                          <p:attrName>style.visibility</p:attrName>
                                        </p:attrNameLst>
                                      </p:cBhvr>
                                      <p:to>
                                        <p:strVal val="visible"/>
                                      </p:to>
                                    </p:set>
                                    <p:anim calcmode="lin" valueType="num">
                                      <p:cBhvr additive="base">
                                        <p:cTn id="31" dur="500" fill="hold"/>
                                        <p:tgtEl>
                                          <p:spTgt spid="2050"/>
                                        </p:tgtEl>
                                        <p:attrNameLst>
                                          <p:attrName>ppt_x</p:attrName>
                                        </p:attrNameLst>
                                      </p:cBhvr>
                                      <p:tavLst>
                                        <p:tav tm="0">
                                          <p:val>
                                            <p:strVal val="0-#ppt_w/2"/>
                                          </p:val>
                                        </p:tav>
                                        <p:tav tm="100000">
                                          <p:val>
                                            <p:strVal val="#ppt_x"/>
                                          </p:val>
                                        </p:tav>
                                      </p:tavLst>
                                    </p:anim>
                                    <p:anim calcmode="lin" valueType="num">
                                      <p:cBhvr additive="base">
                                        <p:cTn id="32"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051"/>
                                        </p:tgtEl>
                                        <p:attrNameLst>
                                          <p:attrName>style.visibility</p:attrName>
                                        </p:attrNameLst>
                                      </p:cBhvr>
                                      <p:to>
                                        <p:strVal val="visible"/>
                                      </p:to>
                                    </p:set>
                                    <p:anim calcmode="lin" valueType="num">
                                      <p:cBhvr additive="base">
                                        <p:cTn id="37" dur="500" fill="hold"/>
                                        <p:tgtEl>
                                          <p:spTgt spid="2051"/>
                                        </p:tgtEl>
                                        <p:attrNameLst>
                                          <p:attrName>ppt_x</p:attrName>
                                        </p:attrNameLst>
                                      </p:cBhvr>
                                      <p:tavLst>
                                        <p:tav tm="0">
                                          <p:val>
                                            <p:strVal val="0-#ppt_w/2"/>
                                          </p:val>
                                        </p:tav>
                                        <p:tav tm="100000">
                                          <p:val>
                                            <p:strVal val="#ppt_x"/>
                                          </p:val>
                                        </p:tav>
                                      </p:tavLst>
                                    </p:anim>
                                    <p:anim calcmode="lin" valueType="num">
                                      <p:cBhvr additive="base">
                                        <p:cTn id="38" dur="500" fill="hold"/>
                                        <p:tgtEl>
                                          <p:spTgt spid="2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229600" cy="2743200"/>
          </a:xfrm>
        </p:spPr>
        <p:txBody>
          <a:bodyPr>
            <a:noAutofit/>
          </a:bodyPr>
          <a:lstStyle/>
          <a:p>
            <a:pPr marL="457200" lvl="0" indent="-457200">
              <a:buFont typeface="+mj-lt"/>
              <a:buAutoNum type="arabicPeriod"/>
            </a:pPr>
            <a:r>
              <a:rPr lang="en-US" sz="2400" dirty="0" smtClean="0">
                <a:latin typeface="Times New Roman" pitchFamily="18" charset="0"/>
                <a:cs typeface="Times New Roman" pitchFamily="18" charset="0"/>
              </a:rPr>
              <a:t>A system sequence diagram-SSD- is a fast and easily created artifact that illustrates input and output events related to the systems under discussion.</a:t>
            </a:r>
          </a:p>
          <a:p>
            <a:pPr marL="457200" lvl="0" indent="-457200">
              <a:buFont typeface="+mj-lt"/>
              <a:buAutoNum type="arabicPeriod"/>
            </a:pPr>
            <a:r>
              <a:rPr lang="en-US" sz="2400" dirty="0" smtClean="0">
                <a:latin typeface="Times New Roman" pitchFamily="18" charset="0"/>
                <a:cs typeface="Times New Roman" pitchFamily="18" charset="0"/>
              </a:rPr>
              <a:t>They are input to operation contracts and most importantly object design. </a:t>
            </a:r>
          </a:p>
          <a:p>
            <a:pPr marL="457200" lvl="0" indent="-457200">
              <a:buFont typeface="+mj-lt"/>
              <a:buAutoNum type="arabicPeriod"/>
            </a:pPr>
            <a:r>
              <a:rPr lang="en-US" sz="2400" dirty="0" smtClean="0">
                <a:latin typeface="Times New Roman" pitchFamily="18" charset="0"/>
                <a:cs typeface="Times New Roman" pitchFamily="18" charset="0"/>
              </a:rPr>
              <a:t>The UML contains notation in the form of sequence diagrams to illustrate events from external actors to a system.</a:t>
            </a:r>
          </a:p>
          <a:p>
            <a:pPr marL="514350" indent="-514350">
              <a:buFont typeface="+mj-lt"/>
              <a:buAutoNum type="arabicPeriod"/>
            </a:pPr>
            <a:endParaRPr lang="en-US" sz="2400" dirty="0">
              <a:latin typeface="Times New Roman" pitchFamily="18" charset="0"/>
              <a:cs typeface="Times New Roman" pitchFamily="18" charset="0"/>
            </a:endParaRPr>
          </a:p>
        </p:txBody>
      </p:sp>
      <p:sp>
        <p:nvSpPr>
          <p:cNvPr id="5" name="Title 1"/>
          <p:cNvSpPr>
            <a:spLocks noGrp="1"/>
          </p:cNvSpPr>
          <p:nvPr>
            <p:ph type="title" idx="4294967295"/>
          </p:nvPr>
        </p:nvSpPr>
        <p:spPr>
          <a:xfrm>
            <a:off x="152400" y="228600"/>
            <a:ext cx="8763000" cy="685800"/>
          </a:xfrm>
        </p:spPr>
        <p:txBody>
          <a:bodyPr>
            <a:noAutofit/>
          </a:bodyPr>
          <a:lstStyle/>
          <a:p>
            <a:pPr algn="l"/>
            <a:r>
              <a:rPr lang="en-US" sz="4000" b="1" dirty="0" smtClean="0">
                <a:latin typeface="Arial" pitchFamily="34" charset="0"/>
                <a:cs typeface="Arial" pitchFamily="34" charset="0"/>
              </a:rPr>
              <a:t>Introduction</a:t>
            </a:r>
            <a:endParaRPr lang="en-US" sz="4000" b="1"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3200400"/>
          </a:xfrm>
        </p:spPr>
        <p:txBody>
          <a:bodyPr>
            <a:normAutofit/>
          </a:bodyPr>
          <a:lstStyle/>
          <a:p>
            <a:pPr>
              <a:buNone/>
            </a:pPr>
            <a:r>
              <a:rPr lang="en-US" sz="1800" b="1" dirty="0" smtClean="0">
                <a:latin typeface="Times New Roman" pitchFamily="18" charset="0"/>
                <a:cs typeface="Times New Roman" pitchFamily="18" charset="0"/>
              </a:rPr>
              <a:t>Creation of Instances:</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Any message can be used to create an instance, but the convention in the UML is to use a message named create for this purpose.</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The create message may include parameters, indicating the passing of initial values.</a:t>
            </a:r>
          </a:p>
          <a:p>
            <a:pPr>
              <a:buNone/>
            </a:pPr>
            <a:endParaRPr lang="en-US" sz="2000" dirty="0"/>
          </a:p>
        </p:txBody>
      </p:sp>
      <p:pic>
        <p:nvPicPr>
          <p:cNvPr id="3076" name="Picture 4"/>
          <p:cNvPicPr>
            <a:picLocks noChangeAspect="1" noChangeArrowheads="1"/>
          </p:cNvPicPr>
          <p:nvPr/>
        </p:nvPicPr>
        <p:blipFill>
          <a:blip r:embed="rId2" cstate="print"/>
          <a:srcRect/>
          <a:stretch>
            <a:fillRect/>
          </a:stretch>
        </p:blipFill>
        <p:spPr bwMode="auto">
          <a:xfrm>
            <a:off x="0" y="1600200"/>
            <a:ext cx="8405442" cy="46482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anim calcmode="lin" valueType="num">
                                      <p:cBhvr additive="base">
                                        <p:cTn id="23" dur="500" fill="hold"/>
                                        <p:tgtEl>
                                          <p:spTgt spid="3076"/>
                                        </p:tgtEl>
                                        <p:attrNameLst>
                                          <p:attrName>ppt_x</p:attrName>
                                        </p:attrNameLst>
                                      </p:cBhvr>
                                      <p:tavLst>
                                        <p:tav tm="0">
                                          <p:val>
                                            <p:strVal val="0-#ppt_w/2"/>
                                          </p:val>
                                        </p:tav>
                                        <p:tav tm="100000">
                                          <p:val>
                                            <p:strVal val="#ppt_x"/>
                                          </p:val>
                                        </p:tav>
                                      </p:tavLst>
                                    </p:anim>
                                    <p:anim calcmode="lin" valueType="num">
                                      <p:cBhvr additive="base">
                                        <p:cTn id="24"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144000" cy="2209800"/>
          </a:xfrm>
        </p:spPr>
        <p:txBody>
          <a:bodyPr>
            <a:normAutofit/>
          </a:bodyPr>
          <a:lstStyle/>
          <a:p>
            <a:pPr>
              <a:buNone/>
            </a:pPr>
            <a:r>
              <a:rPr lang="en-US" sz="1800" b="1" dirty="0" smtClean="0">
                <a:latin typeface="Times New Roman" pitchFamily="18" charset="0"/>
                <a:cs typeface="Times New Roman" pitchFamily="18" charset="0"/>
              </a:rPr>
              <a:t>Message Number Sequencing:</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The order of messages is illustrated with sequence numbers as shown in figure.</a:t>
            </a:r>
            <a:endParaRPr lang="en-IN"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The numbering scheme is: </a:t>
            </a:r>
            <a:endParaRPr lang="en-IN" sz="1800" dirty="0" smtClean="0">
              <a:latin typeface="Times New Roman" pitchFamily="18" charset="0"/>
              <a:cs typeface="Times New Roman" pitchFamily="18" charset="0"/>
            </a:endParaRPr>
          </a:p>
          <a:p>
            <a:pPr marL="857250" lvl="1" indent="-457200">
              <a:buFont typeface="+mj-lt"/>
              <a:buAutoNum type="arabicPeriod"/>
            </a:pPr>
            <a:r>
              <a:rPr lang="en-US" sz="1800" dirty="0" smtClean="0">
                <a:latin typeface="Times New Roman" pitchFamily="18" charset="0"/>
                <a:cs typeface="Times New Roman" pitchFamily="18" charset="0"/>
              </a:rPr>
              <a:t>The first message is not numbered. Thus, msg1 is unnumbered.</a:t>
            </a:r>
            <a:endParaRPr lang="en-IN" sz="1800" dirty="0" smtClean="0">
              <a:latin typeface="Times New Roman" pitchFamily="18" charset="0"/>
              <a:cs typeface="Times New Roman" pitchFamily="18" charset="0"/>
            </a:endParaRPr>
          </a:p>
          <a:p>
            <a:pPr marL="857250" lvl="1" indent="-457200">
              <a:buFont typeface="+mj-lt"/>
              <a:buAutoNum type="arabicPeriod"/>
            </a:pPr>
            <a:r>
              <a:rPr lang="en-US" sz="1800" dirty="0" smtClean="0">
                <a:latin typeface="Times New Roman" pitchFamily="18" charset="0"/>
                <a:cs typeface="Times New Roman" pitchFamily="18" charset="0"/>
              </a:rPr>
              <a:t>The order and nesting of subsequent messages is shown with a legal numbering scheme in which nested messages have a number appended to them.</a:t>
            </a:r>
            <a:endParaRPr lang="en-IN" sz="1800" dirty="0" smtClean="0">
              <a:latin typeface="Times New Roman" pitchFamily="18" charset="0"/>
              <a:cs typeface="Times New Roman" pitchFamily="18" charset="0"/>
            </a:endParaRPr>
          </a:p>
          <a:p>
            <a:pPr>
              <a:buNone/>
            </a:pPr>
            <a:endParaRPr lang="en-US" sz="2000" dirty="0"/>
          </a:p>
        </p:txBody>
      </p:sp>
      <p:pic>
        <p:nvPicPr>
          <p:cNvPr id="4098" name="Picture 2"/>
          <p:cNvPicPr>
            <a:picLocks noChangeAspect="1" noChangeArrowheads="1"/>
          </p:cNvPicPr>
          <p:nvPr/>
        </p:nvPicPr>
        <p:blipFill>
          <a:blip r:embed="rId2" cstate="print"/>
          <a:srcRect/>
          <a:stretch>
            <a:fillRect/>
          </a:stretch>
        </p:blipFill>
        <p:spPr bwMode="auto">
          <a:xfrm>
            <a:off x="343337" y="2600324"/>
            <a:ext cx="8674979" cy="3114676"/>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4098"/>
                                        </p:tgtEl>
                                        <p:attrNameLst>
                                          <p:attrName>style.visibility</p:attrName>
                                        </p:attrNameLst>
                                      </p:cBhvr>
                                      <p:to>
                                        <p:strVal val="visible"/>
                                      </p:to>
                                    </p:set>
                                    <p:anim calcmode="lin" valueType="num">
                                      <p:cBhvr additive="base">
                                        <p:cTn id="33" dur="500" fill="hold"/>
                                        <p:tgtEl>
                                          <p:spTgt spid="4098"/>
                                        </p:tgtEl>
                                        <p:attrNameLst>
                                          <p:attrName>ppt_x</p:attrName>
                                        </p:attrNameLst>
                                      </p:cBhvr>
                                      <p:tavLst>
                                        <p:tav tm="0">
                                          <p:val>
                                            <p:strVal val="0-#ppt_w/2"/>
                                          </p:val>
                                        </p:tav>
                                        <p:tav tm="100000">
                                          <p:val>
                                            <p:strVal val="#ppt_x"/>
                                          </p:val>
                                        </p:tav>
                                      </p:tavLst>
                                    </p:anim>
                                    <p:anim calcmode="lin" valueType="num">
                                      <p:cBhvr additive="base">
                                        <p:cTn id="34"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2438400"/>
          </a:xfrm>
        </p:spPr>
        <p:txBody>
          <a:bodyPr>
            <a:normAutofit/>
          </a:bodyPr>
          <a:lstStyle/>
          <a:p>
            <a:pPr>
              <a:buNone/>
            </a:pPr>
            <a:r>
              <a:rPr lang="en-US" sz="2000" b="1" dirty="0" smtClean="0">
                <a:latin typeface="Times New Roman" pitchFamily="18" charset="0"/>
                <a:cs typeface="Times New Roman" pitchFamily="18" charset="0"/>
              </a:rPr>
              <a:t>Conditional Messages</a:t>
            </a:r>
          </a:p>
          <a:p>
            <a:pPr marL="457200" indent="-457200">
              <a:buFont typeface="+mj-lt"/>
              <a:buAutoNum type="arabicPeriod"/>
            </a:pPr>
            <a:r>
              <a:rPr lang="en-US" sz="2000" dirty="0" smtClean="0">
                <a:latin typeface="Times New Roman" pitchFamily="18" charset="0"/>
                <a:cs typeface="Times New Roman" pitchFamily="18" charset="0"/>
              </a:rPr>
              <a:t>You show a conditional message  by following a sequence number with a conditional clause in square brackets, similar to an iteration clause. </a:t>
            </a:r>
          </a:p>
          <a:p>
            <a:pPr marL="457200" indent="-457200">
              <a:buFont typeface="+mj-lt"/>
              <a:buAutoNum type="arabicPeriod"/>
            </a:pPr>
            <a:r>
              <a:rPr lang="en-US" sz="2000" dirty="0" smtClean="0">
                <a:latin typeface="Times New Roman" pitchFamily="18" charset="0"/>
                <a:cs typeface="Times New Roman" pitchFamily="18" charset="0"/>
              </a:rPr>
              <a:t>The message is only sent if the clause evaluates to </a:t>
            </a:r>
            <a:r>
              <a:rPr lang="en-US" sz="2000" i="1" dirty="0" smtClean="0">
                <a:latin typeface="Times New Roman" pitchFamily="18" charset="0"/>
                <a:cs typeface="Times New Roman" pitchFamily="18" charset="0"/>
              </a:rPr>
              <a:t>true.</a:t>
            </a:r>
            <a:endParaRPr lang="en-US" sz="2000" dirty="0">
              <a:latin typeface="Times New Roman" pitchFamily="18" charset="0"/>
              <a:cs typeface="Times New Roman" pitchFamily="18" charset="0"/>
            </a:endParaRPr>
          </a:p>
        </p:txBody>
      </p:sp>
      <p:pic>
        <p:nvPicPr>
          <p:cNvPr id="5123" name="Picture 3"/>
          <p:cNvPicPr>
            <a:picLocks noChangeAspect="1" noChangeArrowheads="1"/>
          </p:cNvPicPr>
          <p:nvPr/>
        </p:nvPicPr>
        <p:blipFill>
          <a:blip r:embed="rId2" cstate="print"/>
          <a:srcRect/>
          <a:stretch>
            <a:fillRect/>
          </a:stretch>
        </p:blipFill>
        <p:spPr bwMode="auto">
          <a:xfrm>
            <a:off x="685800" y="1752600"/>
            <a:ext cx="6356021" cy="192881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5123"/>
                                        </p:tgtEl>
                                        <p:attrNameLst>
                                          <p:attrName>style.visibility</p:attrName>
                                        </p:attrNameLst>
                                      </p:cBhvr>
                                      <p:to>
                                        <p:strVal val="visible"/>
                                      </p:to>
                                    </p:set>
                                    <p:anim calcmode="lin" valueType="num">
                                      <p:cBhvr additive="base">
                                        <p:cTn id="23" dur="500" fill="hold"/>
                                        <p:tgtEl>
                                          <p:spTgt spid="5123"/>
                                        </p:tgtEl>
                                        <p:attrNameLst>
                                          <p:attrName>ppt_x</p:attrName>
                                        </p:attrNameLst>
                                      </p:cBhvr>
                                      <p:tavLst>
                                        <p:tav tm="0">
                                          <p:val>
                                            <p:strVal val="0-#ppt_w/2"/>
                                          </p:val>
                                        </p:tav>
                                        <p:tav tm="100000">
                                          <p:val>
                                            <p:strVal val="#ppt_x"/>
                                          </p:val>
                                        </p:tav>
                                      </p:tavLst>
                                    </p:anim>
                                    <p:anim calcmode="lin" valueType="num">
                                      <p:cBhvr additive="base">
                                        <p:cTn id="24"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1"/>
            <a:ext cx="8686800" cy="2286000"/>
          </a:xfrm>
        </p:spPr>
        <p:txBody>
          <a:bodyPr>
            <a:normAutofit/>
          </a:bodyPr>
          <a:lstStyle/>
          <a:p>
            <a:pPr>
              <a:buNone/>
            </a:pPr>
            <a:r>
              <a:rPr lang="en-US" sz="2000" b="1" dirty="0" smtClean="0"/>
              <a:t>Iteration Over a Collection</a:t>
            </a:r>
          </a:p>
          <a:p>
            <a:pPr marL="457200" indent="-457200">
              <a:buFont typeface="+mj-lt"/>
              <a:buAutoNum type="arabicPeriod"/>
            </a:pPr>
            <a:r>
              <a:rPr lang="en-US" sz="2000" dirty="0" smtClean="0"/>
              <a:t>A common algorithm is to iterate over all members of a collection (such as a list or map), sending the same message to each. </a:t>
            </a:r>
          </a:p>
          <a:p>
            <a:pPr marL="457200" indent="-457200">
              <a:buFont typeface="+mj-lt"/>
              <a:buAutoNum type="arabicPeriod"/>
            </a:pPr>
            <a:r>
              <a:rPr lang="en-US" sz="2000" dirty="0" smtClean="0"/>
              <a:t>In communication diagrams, this could be summarized as shown in</a:t>
            </a:r>
          </a:p>
          <a:p>
            <a:pPr>
              <a:buNone/>
            </a:pPr>
            <a:r>
              <a:rPr lang="en-US" sz="2000" dirty="0" smtClean="0"/>
              <a:t>Figure , although there is no official UML convention.</a:t>
            </a:r>
            <a:endParaRPr lang="en-US" sz="2000" dirty="0"/>
          </a:p>
        </p:txBody>
      </p:sp>
      <p:pic>
        <p:nvPicPr>
          <p:cNvPr id="6147" name="Picture 3"/>
          <p:cNvPicPr>
            <a:picLocks noChangeAspect="1" noChangeArrowheads="1"/>
          </p:cNvPicPr>
          <p:nvPr/>
        </p:nvPicPr>
        <p:blipFill>
          <a:blip r:embed="rId2" cstate="print"/>
          <a:srcRect/>
          <a:stretch>
            <a:fillRect/>
          </a:stretch>
        </p:blipFill>
        <p:spPr bwMode="auto">
          <a:xfrm>
            <a:off x="-1" y="2566988"/>
            <a:ext cx="9255143" cy="3529012"/>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147"/>
                                        </p:tgtEl>
                                        <p:attrNameLst>
                                          <p:attrName>style.visibility</p:attrName>
                                        </p:attrNameLst>
                                      </p:cBhvr>
                                      <p:to>
                                        <p:strVal val="visible"/>
                                      </p:to>
                                    </p:set>
                                    <p:anim calcmode="lin" valueType="num">
                                      <p:cBhvr additive="base">
                                        <p:cTn id="27" dur="500" fill="hold"/>
                                        <p:tgtEl>
                                          <p:spTgt spid="6147"/>
                                        </p:tgtEl>
                                        <p:attrNameLst>
                                          <p:attrName>ppt_x</p:attrName>
                                        </p:attrNameLst>
                                      </p:cBhvr>
                                      <p:tavLst>
                                        <p:tav tm="0">
                                          <p:val>
                                            <p:strVal val="0-#ppt_w/2"/>
                                          </p:val>
                                        </p:tav>
                                        <p:tav tm="100000">
                                          <p:val>
                                            <p:strVal val="#ppt_x"/>
                                          </p:val>
                                        </p:tav>
                                      </p:tavLst>
                                    </p:anim>
                                    <p:anim calcmode="lin" valueType="num">
                                      <p:cBhvr additive="base">
                                        <p:cTn id="28" dur="500" fill="hold"/>
                                        <p:tgtEl>
                                          <p:spTgt spid="6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1"/>
            <a:ext cx="8229600" cy="838200"/>
          </a:xfrm>
        </p:spPr>
        <p:txBody>
          <a:bodyPr/>
          <a:lstStyle/>
          <a:p>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115887" y="1143000"/>
            <a:ext cx="7961313" cy="45720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1447800"/>
          </a:xfrm>
        </p:spPr>
        <p:txBody>
          <a:bodyPr>
            <a:normAutofit/>
          </a:bodyPr>
          <a:lstStyle/>
          <a:p>
            <a:pPr>
              <a:buNone/>
            </a:pPr>
            <a:r>
              <a:rPr lang="en-US" sz="2000" b="1" dirty="0" smtClean="0"/>
              <a:t>Asynchronous and Synchronous Calls</a:t>
            </a:r>
          </a:p>
          <a:p>
            <a:pPr marL="457200" indent="-457200">
              <a:buFont typeface="+mj-lt"/>
              <a:buAutoNum type="arabicPeriod"/>
            </a:pPr>
            <a:r>
              <a:rPr lang="en-US" sz="2000" dirty="0" smtClean="0"/>
              <a:t>As in sequence diagrams, asynchronous calls are shown with a stick arrow; synchronous calls with a filled arrow .</a:t>
            </a:r>
            <a:endParaRPr lang="en-US" sz="2000" dirty="0"/>
          </a:p>
        </p:txBody>
      </p:sp>
      <p:pic>
        <p:nvPicPr>
          <p:cNvPr id="7171" name="Picture 3"/>
          <p:cNvPicPr>
            <a:picLocks noChangeAspect="1" noChangeArrowheads="1"/>
          </p:cNvPicPr>
          <p:nvPr/>
        </p:nvPicPr>
        <p:blipFill>
          <a:blip r:embed="rId2" cstate="print"/>
          <a:srcRect/>
          <a:stretch>
            <a:fillRect/>
          </a:stretch>
        </p:blipFill>
        <p:spPr bwMode="auto">
          <a:xfrm>
            <a:off x="182387" y="1676400"/>
            <a:ext cx="8779227" cy="35052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7171"/>
                                        </p:tgtEl>
                                        <p:attrNameLst>
                                          <p:attrName>style.visibility</p:attrName>
                                        </p:attrNameLst>
                                      </p:cBhvr>
                                      <p:to>
                                        <p:strVal val="visible"/>
                                      </p:to>
                                    </p:set>
                                    <p:anim calcmode="lin" valueType="num">
                                      <p:cBhvr additive="base">
                                        <p:cTn id="17" dur="500" fill="hold"/>
                                        <p:tgtEl>
                                          <p:spTgt spid="7171"/>
                                        </p:tgtEl>
                                        <p:attrNameLst>
                                          <p:attrName>ppt_x</p:attrName>
                                        </p:attrNameLst>
                                      </p:cBhvr>
                                      <p:tavLst>
                                        <p:tav tm="0">
                                          <p:val>
                                            <p:strVal val="0-#ppt_w/2"/>
                                          </p:val>
                                        </p:tav>
                                        <p:tav tm="100000">
                                          <p:val>
                                            <p:strVal val="#ppt_x"/>
                                          </p:val>
                                        </p:tav>
                                      </p:tavLst>
                                    </p:anim>
                                    <p:anim calcmode="lin" valueType="num">
                                      <p:cBhvr additive="base">
                                        <p:cTn id="18"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209800"/>
            <a:ext cx="8229600" cy="914400"/>
          </a:xfrm>
        </p:spPr>
        <p:txBody>
          <a:bodyPr>
            <a:normAutofit/>
          </a:bodyPr>
          <a:lstStyle/>
          <a:p>
            <a:pPr algn="ctr">
              <a:buNone/>
            </a:pPr>
            <a:r>
              <a:rPr lang="en-US" sz="4400" b="1" dirty="0" smtClean="0">
                <a:latin typeface="Arial" pitchFamily="34" charset="0"/>
                <a:cs typeface="Arial" pitchFamily="34" charset="0"/>
              </a:rPr>
              <a:t>UML CLASS DIAGRAM</a:t>
            </a:r>
            <a:endParaRPr lang="en-IN" sz="4400" dirty="0" smtClean="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458200" cy="9906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INTRODUCTION</a:t>
            </a:r>
            <a:r>
              <a:rPr lang="en-US" sz="4000" dirty="0" smtClean="0">
                <a:latin typeface="Arial" pitchFamily="34" charset="0"/>
                <a:cs typeface="Arial" pitchFamily="34" charset="0"/>
              </a:rPr>
              <a:t/>
            </a:r>
            <a:br>
              <a:rPr lang="en-US" sz="4000"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228600" y="1295400"/>
            <a:ext cx="8610600" cy="4876800"/>
          </a:xfrm>
        </p:spPr>
        <p:txBody>
          <a:bodyPr>
            <a:noAutofit/>
          </a:bodyPr>
          <a:lstStyle/>
          <a:p>
            <a:r>
              <a:rPr lang="en-US" sz="2000" dirty="0" smtClean="0">
                <a:latin typeface="Times New Roman" pitchFamily="18" charset="0"/>
                <a:cs typeface="Times New Roman" pitchFamily="18" charset="0"/>
              </a:rPr>
              <a:t>A UML includes class diagrams to illustrate classes, interfaces, and their associations.</a:t>
            </a:r>
          </a:p>
          <a:p>
            <a:pPr>
              <a:buNone/>
            </a:pPr>
            <a:r>
              <a:rPr lang="en-US" sz="2000" dirty="0" smtClean="0">
                <a:latin typeface="Times New Roman" pitchFamily="18" charset="0"/>
                <a:cs typeface="Times New Roman" pitchFamily="18" charset="0"/>
              </a:rPr>
              <a:t>                                                                         1  captures  1</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1</a:t>
            </a:r>
          </a:p>
          <a:p>
            <a:pPr>
              <a:buNone/>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currentSale</a:t>
            </a:r>
            <a:endParaRPr lang="en-IN"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pPr lvl="0"/>
            <a:endParaRPr lang="en-US" sz="2000" dirty="0">
              <a:latin typeface="Times New Roman" pitchFamily="18" charset="0"/>
              <a:cs typeface="Times New Roman" pitchFamily="18" charset="0"/>
            </a:endParaRPr>
          </a:p>
        </p:txBody>
      </p:sp>
      <p:sp>
        <p:nvSpPr>
          <p:cNvPr id="4" name="Rectangle 3"/>
          <p:cNvSpPr/>
          <p:nvPr/>
        </p:nvSpPr>
        <p:spPr>
          <a:xfrm>
            <a:off x="2667000" y="2057400"/>
            <a:ext cx="22098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Register</a:t>
            </a:r>
          </a:p>
          <a:p>
            <a:pPr algn="ctr"/>
            <a:endParaRPr lang="en-US" sz="2000" dirty="0">
              <a:latin typeface="Times New Roman" pitchFamily="18" charset="0"/>
              <a:cs typeface="Times New Roman" pitchFamily="18" charset="0"/>
            </a:endParaRPr>
          </a:p>
        </p:txBody>
      </p:sp>
      <p:sp>
        <p:nvSpPr>
          <p:cNvPr id="5" name="Rectangle 4"/>
          <p:cNvSpPr/>
          <p:nvPr/>
        </p:nvSpPr>
        <p:spPr>
          <a:xfrm>
            <a:off x="2667000" y="3962400"/>
            <a:ext cx="2133600" cy="2057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Register</a:t>
            </a:r>
          </a:p>
          <a:p>
            <a:r>
              <a:rPr lang="en-US" sz="2000" dirty="0" smtClean="0">
                <a:latin typeface="Times New Roman" pitchFamily="18" charset="0"/>
                <a:cs typeface="Times New Roman" pitchFamily="18" charset="0"/>
              </a:rPr>
              <a:t>. . .</a:t>
            </a:r>
          </a:p>
          <a:p>
            <a:endParaRPr lang="en-US" sz="2000" dirty="0" smtClean="0">
              <a:latin typeface="Times New Roman" pitchFamily="18" charset="0"/>
              <a:cs typeface="Times New Roman" pitchFamily="18" charset="0"/>
            </a:endParaRPr>
          </a:p>
          <a:p>
            <a:r>
              <a:rPr lang="en-US" sz="2000" dirty="0" err="1" smtClean="0">
                <a:latin typeface="Times New Roman" pitchFamily="18" charset="0"/>
                <a:cs typeface="Times New Roman" pitchFamily="18" charset="0"/>
              </a:rPr>
              <a:t>endSale</a:t>
            </a:r>
            <a:r>
              <a:rPr lang="en-US" sz="2000" dirty="0" smtClean="0">
                <a:latin typeface="Times New Roman" pitchFamily="18" charset="0"/>
                <a:cs typeface="Times New Roman" pitchFamily="18" charset="0"/>
              </a:rPr>
              <a:t> ()</a:t>
            </a:r>
          </a:p>
          <a:p>
            <a:r>
              <a:rPr lang="en-US" sz="2000" dirty="0" err="1" smtClean="0">
                <a:latin typeface="Times New Roman" pitchFamily="18" charset="0"/>
                <a:cs typeface="Times New Roman" pitchFamily="18" charset="0"/>
              </a:rPr>
              <a:t>enterItem</a:t>
            </a:r>
            <a:r>
              <a:rPr lang="en-US" sz="2000" dirty="0" smtClean="0">
                <a:latin typeface="Times New Roman" pitchFamily="18" charset="0"/>
                <a:cs typeface="Times New Roman" pitchFamily="18" charset="0"/>
              </a:rPr>
              <a:t>(…)</a:t>
            </a:r>
          </a:p>
          <a:p>
            <a:r>
              <a:rPr lang="en-US" sz="2000" dirty="0" err="1" smtClean="0">
                <a:latin typeface="Times New Roman" pitchFamily="18" charset="0"/>
                <a:cs typeface="Times New Roman" pitchFamily="18" charset="0"/>
              </a:rPr>
              <a:t>makePayment</a:t>
            </a:r>
            <a:r>
              <a:rPr lang="en-US" sz="2000" dirty="0" smtClean="0">
                <a:latin typeface="Times New Roman" pitchFamily="18" charset="0"/>
                <a:cs typeface="Times New Roman" pitchFamily="18" charset="0"/>
              </a:rPr>
              <a:t>(…)</a:t>
            </a: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dirty="0">
              <a:latin typeface="Times New Roman" pitchFamily="18" charset="0"/>
              <a:cs typeface="Times New Roman" pitchFamily="18" charset="0"/>
            </a:endParaRPr>
          </a:p>
        </p:txBody>
      </p:sp>
      <p:sp>
        <p:nvSpPr>
          <p:cNvPr id="6" name="Rectangle 5"/>
          <p:cNvSpPr/>
          <p:nvPr/>
        </p:nvSpPr>
        <p:spPr>
          <a:xfrm>
            <a:off x="6477000" y="4038600"/>
            <a:ext cx="2438400" cy="1981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Sale</a:t>
            </a: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time</a:t>
            </a:r>
          </a:p>
          <a:p>
            <a:r>
              <a:rPr lang="en-US" sz="2000" dirty="0" smtClean="0">
                <a:latin typeface="Times New Roman" pitchFamily="18" charset="0"/>
                <a:cs typeface="Times New Roman" pitchFamily="18" charset="0"/>
              </a:rPr>
              <a:t>is Complete :Boolean </a:t>
            </a:r>
          </a:p>
          <a:p>
            <a:r>
              <a:rPr lang="en-US" sz="2000" dirty="0" smtClean="0">
                <a:latin typeface="Times New Roman" pitchFamily="18" charset="0"/>
                <a:cs typeface="Times New Roman" pitchFamily="18" charset="0"/>
              </a:rPr>
              <a:t>/total</a:t>
            </a:r>
          </a:p>
          <a:p>
            <a:r>
              <a:rPr lang="en-US" sz="2000" dirty="0" err="1" smtClean="0">
                <a:latin typeface="Times New Roman" pitchFamily="18" charset="0"/>
                <a:cs typeface="Times New Roman" pitchFamily="18" charset="0"/>
              </a:rPr>
              <a:t>makeLineItem</a:t>
            </a:r>
            <a:r>
              <a:rPr lang="en-US" sz="2000" dirty="0" smtClean="0">
                <a:latin typeface="Times New Roman" pitchFamily="18" charset="0"/>
                <a:cs typeface="Times New Roman" pitchFamily="18" charset="0"/>
              </a:rPr>
              <a:t>(…)</a:t>
            </a:r>
          </a:p>
          <a:p>
            <a:endParaRPr lang="en-US" sz="2000" dirty="0" smtClean="0">
              <a:latin typeface="Times New Roman" pitchFamily="18" charset="0"/>
              <a:cs typeface="Times New Roman" pitchFamily="18" charset="0"/>
            </a:endParaRPr>
          </a:p>
          <a:p>
            <a:endParaRPr lang="en-US" sz="2000" dirty="0"/>
          </a:p>
        </p:txBody>
      </p:sp>
      <p:sp>
        <p:nvSpPr>
          <p:cNvPr id="7" name="Rectangle 6"/>
          <p:cNvSpPr/>
          <p:nvPr/>
        </p:nvSpPr>
        <p:spPr>
          <a:xfrm>
            <a:off x="6400800" y="2057400"/>
            <a:ext cx="2514600" cy="121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Sale</a:t>
            </a:r>
          </a:p>
          <a:p>
            <a:r>
              <a:rPr lang="en-US" sz="2000" dirty="0" smtClean="0">
                <a:latin typeface="Times New Roman" pitchFamily="18" charset="0"/>
                <a:cs typeface="Times New Roman" pitchFamily="18" charset="0"/>
              </a:rPr>
              <a:t>time</a:t>
            </a:r>
          </a:p>
          <a:p>
            <a:r>
              <a:rPr lang="en-US" sz="2000" dirty="0" smtClean="0">
                <a:latin typeface="Times New Roman" pitchFamily="18" charset="0"/>
                <a:cs typeface="Times New Roman" pitchFamily="18" charset="0"/>
              </a:rPr>
              <a:t>is Complete : Boolean </a:t>
            </a:r>
          </a:p>
          <a:p>
            <a:r>
              <a:rPr lang="en-US" sz="2000" dirty="0" smtClean="0">
                <a:latin typeface="Times New Roman" pitchFamily="18" charset="0"/>
                <a:cs typeface="Times New Roman" pitchFamily="18" charset="0"/>
              </a:rPr>
              <a:t>/total</a:t>
            </a:r>
            <a:endParaRPr lang="en-US" sz="2000" dirty="0">
              <a:latin typeface="Times New Roman" pitchFamily="18" charset="0"/>
              <a:cs typeface="Times New Roman" pitchFamily="18" charset="0"/>
            </a:endParaRPr>
          </a:p>
        </p:txBody>
      </p:sp>
      <p:sp>
        <p:nvSpPr>
          <p:cNvPr id="8" name="Snip Single Corner Rectangle 7"/>
          <p:cNvSpPr/>
          <p:nvPr/>
        </p:nvSpPr>
        <p:spPr>
          <a:xfrm>
            <a:off x="381000" y="2057400"/>
            <a:ext cx="1981200" cy="10668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Domain Model</a:t>
            </a:r>
          </a:p>
          <a:p>
            <a:r>
              <a:rPr lang="en-US" sz="2000" dirty="0" smtClean="0">
                <a:latin typeface="Times New Roman" pitchFamily="18" charset="0"/>
                <a:cs typeface="Times New Roman" pitchFamily="18" charset="0"/>
              </a:rPr>
              <a:t>conceptual perspective</a:t>
            </a:r>
            <a:endParaRPr lang="en-US" sz="2000" dirty="0">
              <a:latin typeface="Times New Roman" pitchFamily="18" charset="0"/>
              <a:cs typeface="Times New Roman" pitchFamily="18" charset="0"/>
            </a:endParaRPr>
          </a:p>
        </p:txBody>
      </p:sp>
      <p:sp>
        <p:nvSpPr>
          <p:cNvPr id="9" name="Snip Single Corner Rectangle 8"/>
          <p:cNvSpPr/>
          <p:nvPr/>
        </p:nvSpPr>
        <p:spPr>
          <a:xfrm>
            <a:off x="304800" y="4038600"/>
            <a:ext cx="2057400" cy="10668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Design Model</a:t>
            </a:r>
          </a:p>
          <a:p>
            <a:r>
              <a:rPr lang="en-US" sz="2000" dirty="0" smtClean="0">
                <a:latin typeface="Times New Roman" pitchFamily="18" charset="0"/>
                <a:cs typeface="Times New Roman" pitchFamily="18" charset="0"/>
              </a:rPr>
              <a:t>DCD : software perspective</a:t>
            </a:r>
          </a:p>
          <a:p>
            <a:pPr algn="ctr"/>
            <a:endParaRPr lang="en-US" sz="2000" dirty="0"/>
          </a:p>
        </p:txBody>
      </p:sp>
      <p:cxnSp>
        <p:nvCxnSpPr>
          <p:cNvPr id="12" name="Straight Connector 11"/>
          <p:cNvCxnSpPr>
            <a:stCxn id="4" idx="1"/>
            <a:endCxn id="4" idx="3"/>
          </p:cNvCxnSpPr>
          <p:nvPr/>
        </p:nvCxnSpPr>
        <p:spPr>
          <a:xfrm rot="10800000" flipH="1">
            <a:off x="2667000" y="2514600"/>
            <a:ext cx="220980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flipV="1">
            <a:off x="6400800" y="2362200"/>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V="1">
            <a:off x="4876800" y="2514600"/>
            <a:ext cx="1524000" cy="158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V="1">
            <a:off x="381000" y="3505200"/>
            <a:ext cx="8610600" cy="1588"/>
          </a:xfrm>
          <a:prstGeom prst="line">
            <a:avLst/>
          </a:prstGeom>
          <a:ln>
            <a:prstDash val="lgDash"/>
          </a:ln>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flipV="1">
            <a:off x="2667000" y="44196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V="1">
            <a:off x="2667000" y="48768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6477000" y="4495800"/>
            <a:ext cx="2438400" cy="1588"/>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6477000" y="5638800"/>
            <a:ext cx="2438400" cy="1588"/>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a:off x="4800600" y="4876800"/>
            <a:ext cx="1676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991600" cy="990600"/>
          </a:xfrm>
        </p:spPr>
        <p:txBody>
          <a:bodyPr>
            <a:noAutofit/>
          </a:bodyPr>
          <a:lstStyle/>
          <a:p>
            <a:pPr algn="l"/>
            <a:r>
              <a:rPr lang="en-US" sz="3600" b="1" dirty="0" smtClean="0">
                <a:latin typeface="Arial" pitchFamily="34" charset="0"/>
                <a:cs typeface="Arial" pitchFamily="34" charset="0"/>
              </a:rPr>
              <a:t>DEFINITION:DESIGN CLASS DIAGRAM</a:t>
            </a:r>
            <a:r>
              <a:rPr lang="en-IN" sz="3600" dirty="0" smtClean="0">
                <a:latin typeface="Arial" pitchFamily="34" charset="0"/>
                <a:cs typeface="Arial" pitchFamily="34" charset="0"/>
              </a:rPr>
              <a:t/>
            </a:r>
            <a:br>
              <a:rPr lang="en-IN" sz="3600" dirty="0" smtClean="0">
                <a:latin typeface="Arial" pitchFamily="34" charset="0"/>
                <a:cs typeface="Arial" pitchFamily="34" charset="0"/>
              </a:rPr>
            </a:b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0" y="762000"/>
            <a:ext cx="9144000" cy="5105400"/>
          </a:xfrm>
        </p:spPr>
        <p:txBody>
          <a:bodyPr>
            <a:noAutofit/>
          </a:bodyPr>
          <a:lstStyle/>
          <a:p>
            <a:pPr marL="457200" indent="-457200">
              <a:buFont typeface="+mj-lt"/>
              <a:buAutoNum type="arabicPeriod"/>
            </a:pPr>
            <a:r>
              <a:rPr lang="en-US" sz="2400" dirty="0" smtClean="0">
                <a:latin typeface="Times New Roman" pitchFamily="18" charset="0"/>
                <a:cs typeface="Times New Roman" pitchFamily="18" charset="0"/>
              </a:rPr>
              <a:t>The same UML diagram can be used in multiple perspectives .</a:t>
            </a:r>
          </a:p>
          <a:p>
            <a:pPr marL="457200" indent="-457200">
              <a:buFont typeface="+mj-lt"/>
              <a:buAutoNum type="arabicPeriod"/>
            </a:pPr>
            <a:r>
              <a:rPr lang="en-US" sz="2400" dirty="0" smtClean="0">
                <a:latin typeface="Times New Roman" pitchFamily="18" charset="0"/>
                <a:cs typeface="Times New Roman" pitchFamily="18" charset="0"/>
              </a:rPr>
              <a:t> In a conceptual perspective the class diagram can be used to visualize a domain model.</a:t>
            </a:r>
            <a:endParaRPr lang="en-IN" sz="2400" dirty="0" smtClean="0">
              <a:latin typeface="Times New Roman" pitchFamily="18" charset="0"/>
              <a:cs typeface="Times New Roman" pitchFamily="18" charset="0"/>
            </a:endParaRPr>
          </a:p>
          <a:p>
            <a:pPr marL="457200" indent="-457200">
              <a:buFont typeface="+mj-lt"/>
              <a:buAutoNum type="arabicPeriod"/>
            </a:pPr>
            <a:r>
              <a:rPr lang="en-US" sz="2400" dirty="0" smtClean="0">
                <a:latin typeface="Times New Roman" pitchFamily="18" charset="0"/>
                <a:cs typeface="Times New Roman" pitchFamily="18" charset="0"/>
              </a:rPr>
              <a:t>We also need a unique term to clarify when the class diagram is used in a software or design perspective. A common modeling term for this purpose is </a:t>
            </a:r>
            <a:r>
              <a:rPr lang="en-US" sz="2400" b="1" dirty="0" smtClean="0">
                <a:latin typeface="Times New Roman" pitchFamily="18" charset="0"/>
                <a:cs typeface="Times New Roman" pitchFamily="18" charset="0"/>
              </a:rPr>
              <a:t>design class diagram (DCD),</a:t>
            </a:r>
          </a:p>
          <a:p>
            <a:pPr marL="457200" indent="-457200">
              <a:buFont typeface="+mj-lt"/>
              <a:buAutoNum type="arabicPeriod"/>
            </a:pPr>
            <a:r>
              <a:rPr lang="en-US" sz="2400" dirty="0" smtClean="0">
                <a:latin typeface="Times New Roman" pitchFamily="18" charset="0"/>
                <a:cs typeface="Times New Roman" pitchFamily="18" charset="0"/>
              </a:rPr>
              <a:t>In the UP, the set of all DCDs form part of the Design Model. </a:t>
            </a:r>
          </a:p>
          <a:p>
            <a:pPr marL="457200" indent="-457200">
              <a:buFont typeface="+mj-lt"/>
              <a:buAutoNum type="arabicPeriod"/>
            </a:pPr>
            <a:r>
              <a:rPr lang="en-US" sz="2400" dirty="0" smtClean="0">
                <a:latin typeface="Times New Roman" pitchFamily="18" charset="0"/>
                <a:cs typeface="Times New Roman" pitchFamily="18" charset="0"/>
              </a:rPr>
              <a:t>Other parts of the Design Model include UML interaction and package diagram</a:t>
            </a:r>
            <a:r>
              <a:rPr lang="en-US" sz="2000" dirty="0" smtClean="0">
                <a:latin typeface="Times New Roman" pitchFamily="18" charset="0"/>
                <a:cs typeface="Times New Roman" pitchFamily="18" charset="0"/>
              </a:rPr>
              <a:t>s.</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381000"/>
            <a:ext cx="8991600" cy="990600"/>
          </a:xfrm>
        </p:spPr>
        <p:txBody>
          <a:bodyPr>
            <a:noAutofit/>
          </a:bodyPr>
          <a:lstStyle/>
          <a:p>
            <a:pPr algn="l"/>
            <a:r>
              <a:rPr lang="en-US" sz="4000" b="1" dirty="0" smtClean="0">
                <a:latin typeface="Arial" pitchFamily="34" charset="0"/>
                <a:cs typeface="Arial" pitchFamily="34" charset="0"/>
              </a:rPr>
              <a:t>DEFINITION: CLASSIFIER</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81000" y="1600200"/>
            <a:ext cx="8382000" cy="44958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A UML classifier is “a model element that describes behavioral and structure features”.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Classifier can also be specialized.,</a:t>
            </a:r>
          </a:p>
          <a:p>
            <a:pPr marL="457200" indent="-457200">
              <a:buFont typeface="+mj-lt"/>
              <a:buAutoNum type="arabicPeriod"/>
            </a:pPr>
            <a:r>
              <a:rPr lang="en-US" sz="2000" dirty="0" smtClean="0">
                <a:latin typeface="Times New Roman" pitchFamily="18" charset="0"/>
                <a:cs typeface="Times New Roman" pitchFamily="18" charset="0"/>
              </a:rPr>
              <a:t>They are a generalization of many of the elements of the UML, including classes, interfaces, use cases, and actors.</a:t>
            </a:r>
          </a:p>
          <a:p>
            <a:pPr marL="457200" indent="-457200">
              <a:buFont typeface="+mj-lt"/>
              <a:buAutoNum type="arabicPeriod"/>
            </a:pPr>
            <a:r>
              <a:rPr lang="en-US" sz="2000" dirty="0" smtClean="0">
                <a:latin typeface="Times New Roman" pitchFamily="18" charset="0"/>
                <a:cs typeface="Times New Roman" pitchFamily="18" charset="0"/>
              </a:rPr>
              <a:t> In class diagrams, the two most common classifiers are regular classes and interfaces.</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9144000" cy="1143000"/>
          </a:xfrm>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WHAT ARE SYSTEM SEQUENCE DIAGRAMS?</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381000" y="1066800"/>
            <a:ext cx="8305800" cy="5562600"/>
          </a:xfrm>
        </p:spPr>
        <p:txBody>
          <a:bodyPr>
            <a:noAutofit/>
          </a:bodyPr>
          <a:lstStyle/>
          <a:p>
            <a:pPr marL="457200" lvl="0" indent="-457200">
              <a:buFont typeface="+mj-lt"/>
              <a:buAutoNum type="arabicPeriod"/>
            </a:pPr>
            <a:r>
              <a:rPr lang="en-US" sz="2400" dirty="0" smtClean="0">
                <a:latin typeface="Times New Roman" pitchFamily="18" charset="0"/>
                <a:cs typeface="Times New Roman" pitchFamily="18" charset="0"/>
              </a:rPr>
              <a:t>Use cases describe how external actors interact with the software system we are interested in creating.</a:t>
            </a:r>
          </a:p>
          <a:p>
            <a:pPr marL="457200" lvl="0" indent="-457200">
              <a:buFont typeface="+mj-lt"/>
              <a:buAutoNum type="arabicPeriod"/>
            </a:pPr>
            <a:r>
              <a:rPr lang="en-US" sz="2400" dirty="0" smtClean="0">
                <a:latin typeface="Times New Roman" pitchFamily="18" charset="0"/>
                <a:cs typeface="Times New Roman" pitchFamily="18" charset="0"/>
              </a:rPr>
              <a:t>During this interaction an actor generates </a:t>
            </a:r>
            <a:r>
              <a:rPr lang="en-US" sz="2400" b="1" dirty="0" smtClean="0">
                <a:latin typeface="Times New Roman" pitchFamily="18" charset="0"/>
                <a:cs typeface="Times New Roman" pitchFamily="18" charset="0"/>
              </a:rPr>
              <a:t>system events</a:t>
            </a:r>
            <a:r>
              <a:rPr lang="en-US" sz="2400" dirty="0" smtClean="0">
                <a:latin typeface="Times New Roman" pitchFamily="18" charset="0"/>
                <a:cs typeface="Times New Roman" pitchFamily="18" charset="0"/>
              </a:rPr>
              <a:t> to a system, usually requesting some </a:t>
            </a:r>
            <a:r>
              <a:rPr lang="en-US" sz="2400" b="1" dirty="0" smtClean="0">
                <a:latin typeface="Times New Roman" pitchFamily="18" charset="0"/>
                <a:cs typeface="Times New Roman" pitchFamily="18" charset="0"/>
              </a:rPr>
              <a:t>system operation</a:t>
            </a:r>
            <a:r>
              <a:rPr lang="en-US" sz="2400" dirty="0" smtClean="0">
                <a:latin typeface="Times New Roman" pitchFamily="18" charset="0"/>
                <a:cs typeface="Times New Roman" pitchFamily="18" charset="0"/>
              </a:rPr>
              <a:t> to handle the event. </a:t>
            </a:r>
          </a:p>
          <a:p>
            <a:pPr marL="457200" lvl="0" indent="-457200">
              <a:buFont typeface="+mj-lt"/>
              <a:buAutoNum type="arabicPeriod"/>
            </a:pPr>
            <a:r>
              <a:rPr lang="en-US" sz="2400" dirty="0" smtClean="0">
                <a:latin typeface="Times New Roman" pitchFamily="18" charset="0"/>
                <a:cs typeface="Times New Roman" pitchFamily="18" charset="0"/>
              </a:rPr>
              <a:t>The UML includes </a:t>
            </a:r>
            <a:r>
              <a:rPr lang="en-US" sz="2400" b="1" dirty="0" smtClean="0">
                <a:latin typeface="Times New Roman" pitchFamily="18" charset="0"/>
                <a:cs typeface="Times New Roman" pitchFamily="18" charset="0"/>
              </a:rPr>
              <a:t>sequence diagrams</a:t>
            </a:r>
            <a:r>
              <a:rPr lang="en-US" sz="2400" dirty="0" smtClean="0">
                <a:latin typeface="Times New Roman" pitchFamily="18" charset="0"/>
                <a:cs typeface="Times New Roman" pitchFamily="18" charset="0"/>
              </a:rPr>
              <a:t> as a notation that can illustrate actor interactions and the operations initiated by them.</a:t>
            </a:r>
          </a:p>
          <a:p>
            <a:pPr marL="457200" lvl="0" indent="-457200">
              <a:buFont typeface="+mj-lt"/>
              <a:buAutoNum type="arabicPeriod"/>
            </a:pPr>
            <a:r>
              <a:rPr lang="en-US" sz="2400" dirty="0" smtClean="0">
                <a:latin typeface="Times New Roman" pitchFamily="18" charset="0"/>
                <a:cs typeface="Times New Roman" pitchFamily="18" charset="0"/>
              </a:rPr>
              <a:t>A </a:t>
            </a:r>
            <a:r>
              <a:rPr lang="en-US" sz="2400" b="1" dirty="0" smtClean="0">
                <a:latin typeface="Times New Roman" pitchFamily="18" charset="0"/>
                <a:cs typeface="Times New Roman" pitchFamily="18" charset="0"/>
              </a:rPr>
              <a:t>system sequence diagram</a:t>
            </a:r>
            <a:r>
              <a:rPr lang="en-US" sz="2400" dirty="0" smtClean="0">
                <a:latin typeface="Times New Roman" pitchFamily="18" charset="0"/>
                <a:cs typeface="Times New Roman" pitchFamily="18" charset="0"/>
              </a:rPr>
              <a:t> is a picture that shows, for one particular scenario of a use case, the events that external actors generate, their order, and inter system events. </a:t>
            </a:r>
          </a:p>
          <a:p>
            <a:pPr marL="457200" lvl="0" indent="-457200">
              <a:buFont typeface="+mj-lt"/>
              <a:buAutoNum type="arabicPeriod"/>
            </a:pPr>
            <a:r>
              <a:rPr lang="en-US" sz="2400" dirty="0" smtClean="0">
                <a:latin typeface="Times New Roman" pitchFamily="18" charset="0"/>
                <a:cs typeface="Times New Roman" pitchFamily="18" charset="0"/>
              </a:rPr>
              <a:t>All systems are treated as a black box; the emphasis of the diagram is events that cross the system boundary from actors to systems.</a:t>
            </a:r>
          </a:p>
          <a:p>
            <a:pPr marL="457200" indent="-457200">
              <a:buFont typeface="+mj-lt"/>
              <a:buAutoNum type="arabicPeriod"/>
            </a:pP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381000"/>
            <a:ext cx="8763000" cy="990600"/>
          </a:xfrm>
        </p:spPr>
        <p:txBody>
          <a:bodyPr>
            <a:noAutofit/>
          </a:bodyPr>
          <a:lstStyle/>
          <a:p>
            <a:r>
              <a:rPr lang="en-US" sz="2400" b="1" dirty="0" smtClean="0">
                <a:latin typeface="Arial" pitchFamily="34" charset="0"/>
                <a:cs typeface="Arial" pitchFamily="34" charset="0"/>
              </a:rPr>
              <a:t>WAY TO SHOW UML ATTRIBUTES: ATTRIBUTE TEXT AND ASSOSIATION LINES</a:t>
            </a:r>
            <a:r>
              <a:rPr lang="en-IN" sz="2800" dirty="0" smtClean="0">
                <a:latin typeface="Arial" pitchFamily="34" charset="0"/>
                <a:cs typeface="Arial" pitchFamily="34" charset="0"/>
              </a:rPr>
              <a:t/>
            </a:r>
            <a:br>
              <a:rPr lang="en-IN" sz="2800" dirty="0" smtClean="0">
                <a:latin typeface="Arial" pitchFamily="34" charset="0"/>
                <a:cs typeface="Arial" pitchFamily="34" charset="0"/>
              </a:rPr>
            </a:br>
            <a:endParaRPr lang="en-US" sz="2800" b="1" dirty="0">
              <a:latin typeface="Arial" pitchFamily="34" charset="0"/>
              <a:cs typeface="Arial" pitchFamily="34" charset="0"/>
            </a:endParaRPr>
          </a:p>
        </p:txBody>
      </p:sp>
      <p:sp>
        <p:nvSpPr>
          <p:cNvPr id="3" name="Content Placeholder 2"/>
          <p:cNvSpPr>
            <a:spLocks noGrp="1"/>
          </p:cNvSpPr>
          <p:nvPr>
            <p:ph idx="1"/>
          </p:nvPr>
        </p:nvSpPr>
        <p:spPr>
          <a:xfrm>
            <a:off x="0" y="1066800"/>
            <a:ext cx="9144000" cy="5791200"/>
          </a:xfrm>
        </p:spPr>
        <p:txBody>
          <a:bodyPr>
            <a:noAutofit/>
          </a:bodyPr>
          <a:lstStyle/>
          <a:p>
            <a:pPr lvl="0"/>
            <a:r>
              <a:rPr lang="en-US" sz="2000" dirty="0" smtClean="0">
                <a:latin typeface="Times New Roman" pitchFamily="18" charset="0"/>
                <a:cs typeface="Times New Roman" pitchFamily="18" charset="0"/>
              </a:rPr>
              <a:t>Attribute of a classifier (also called </a:t>
            </a:r>
            <a:r>
              <a:rPr lang="en-US" sz="2000" b="1" dirty="0" smtClean="0">
                <a:latin typeface="Times New Roman" pitchFamily="18" charset="0"/>
                <a:cs typeface="Times New Roman" pitchFamily="18" charset="0"/>
              </a:rPr>
              <a:t>structural properties </a:t>
            </a:r>
            <a:r>
              <a:rPr lang="en-US" sz="2000" dirty="0" smtClean="0">
                <a:latin typeface="Times New Roman" pitchFamily="18" charset="0"/>
                <a:cs typeface="Times New Roman" pitchFamily="18" charset="0"/>
              </a:rPr>
              <a:t>in the UML) are shown several ways:</a:t>
            </a:r>
            <a:endParaRPr lang="en-IN" sz="2000" dirty="0" smtClean="0">
              <a:latin typeface="Times New Roman" pitchFamily="18" charset="0"/>
              <a:cs typeface="Times New Roman" pitchFamily="18" charset="0"/>
            </a:endParaRPr>
          </a:p>
          <a:p>
            <a:pPr marL="914400" lvl="1" indent="-457200">
              <a:buFont typeface="+mj-lt"/>
              <a:buAutoNum type="arabicPeriod"/>
            </a:pPr>
            <a:r>
              <a:rPr lang="en-US" sz="2000" b="1" dirty="0" smtClean="0">
                <a:latin typeface="Times New Roman" pitchFamily="18" charset="0"/>
                <a:cs typeface="Times New Roman" pitchFamily="18" charset="0"/>
              </a:rPr>
              <a:t>attribute text </a:t>
            </a:r>
            <a:r>
              <a:rPr lang="en-US" sz="2000" dirty="0" smtClean="0">
                <a:latin typeface="Times New Roman" pitchFamily="18" charset="0"/>
                <a:cs typeface="Times New Roman" pitchFamily="18" charset="0"/>
              </a:rPr>
              <a:t>notation, such as </a:t>
            </a:r>
            <a:r>
              <a:rPr lang="en-US" sz="2000" i="1" dirty="0" err="1" smtClean="0">
                <a:latin typeface="Times New Roman" pitchFamily="18" charset="0"/>
                <a:cs typeface="Times New Roman" pitchFamily="18" charset="0"/>
              </a:rPr>
              <a:t>currentSale</a:t>
            </a:r>
            <a:r>
              <a:rPr lang="en-US" sz="2000" i="1" dirty="0" smtClean="0">
                <a:latin typeface="Times New Roman" pitchFamily="18" charset="0"/>
                <a:cs typeface="Times New Roman" pitchFamily="18" charset="0"/>
              </a:rPr>
              <a:t> : Sale</a:t>
            </a:r>
            <a:endParaRPr lang="en-IN" sz="2000" i="1" dirty="0" smtClean="0">
              <a:latin typeface="Times New Roman" pitchFamily="18" charset="0"/>
              <a:cs typeface="Times New Roman" pitchFamily="18" charset="0"/>
            </a:endParaRPr>
          </a:p>
          <a:p>
            <a:pPr marL="914400" lvl="1" indent="-457200">
              <a:buFont typeface="+mj-lt"/>
              <a:buAutoNum type="arabicPeriod"/>
            </a:pPr>
            <a:r>
              <a:rPr lang="en-US" sz="2000" b="1" dirty="0" smtClean="0">
                <a:latin typeface="Times New Roman" pitchFamily="18" charset="0"/>
                <a:cs typeface="Times New Roman" pitchFamily="18" charset="0"/>
              </a:rPr>
              <a:t>association line </a:t>
            </a:r>
            <a:r>
              <a:rPr lang="en-US" sz="2000" dirty="0" smtClean="0">
                <a:latin typeface="Times New Roman" pitchFamily="18" charset="0"/>
                <a:cs typeface="Times New Roman" pitchFamily="18" charset="0"/>
              </a:rPr>
              <a:t>notation</a:t>
            </a:r>
            <a:endParaRPr lang="en-IN" sz="2000" dirty="0" smtClean="0">
              <a:latin typeface="Times New Roman" pitchFamily="18" charset="0"/>
              <a:cs typeface="Times New Roman" pitchFamily="18" charset="0"/>
            </a:endParaRPr>
          </a:p>
          <a:p>
            <a:pPr marL="914400" lvl="1" indent="-457200">
              <a:buFont typeface="+mj-lt"/>
              <a:buAutoNum type="arabicPeriod"/>
            </a:pPr>
            <a:r>
              <a:rPr lang="en-US" sz="2000" b="1" dirty="0" smtClean="0">
                <a:latin typeface="Times New Roman" pitchFamily="18" charset="0"/>
                <a:cs typeface="Times New Roman" pitchFamily="18" charset="0"/>
              </a:rPr>
              <a:t>both</a:t>
            </a:r>
            <a:r>
              <a:rPr lang="en-US" sz="2000" dirty="0" smtClean="0">
                <a:latin typeface="Times New Roman" pitchFamily="18" charset="0"/>
                <a:cs typeface="Times New Roman" pitchFamily="18" charset="0"/>
              </a:rPr>
              <a:t> together</a:t>
            </a:r>
          </a:p>
          <a:p>
            <a:r>
              <a:rPr lang="en-US" sz="2000" dirty="0" smtClean="0">
                <a:latin typeface="Times New Roman" pitchFamily="18" charset="0"/>
                <a:cs typeface="Times New Roman" pitchFamily="18" charset="0"/>
              </a:rPr>
              <a:t>The full format of the attribute text notation is:</a:t>
            </a:r>
          </a:p>
          <a:p>
            <a:pPr>
              <a:buNone/>
            </a:pPr>
            <a:r>
              <a:rPr lang="en-US" sz="2000" b="1" dirty="0" smtClean="0">
                <a:latin typeface="Times New Roman" pitchFamily="18" charset="0"/>
                <a:cs typeface="Times New Roman" pitchFamily="18" charset="0"/>
              </a:rPr>
              <a:t>		visibility name : type multiplicity = default {property-string}</a:t>
            </a:r>
          </a:p>
          <a:p>
            <a:r>
              <a:rPr lang="en-US" sz="2000" dirty="0" smtClean="0">
                <a:latin typeface="Times New Roman" pitchFamily="18" charset="0"/>
                <a:cs typeface="Times New Roman" pitchFamily="18" charset="0"/>
              </a:rPr>
              <a:t>visibility marks include + (public), - (private)</a:t>
            </a:r>
          </a:p>
          <a:p>
            <a:r>
              <a:rPr lang="en-US" sz="2000" b="1" i="1" dirty="0" smtClean="0">
                <a:latin typeface="Times New Roman" pitchFamily="18" charset="0"/>
                <a:cs typeface="Times New Roman" pitchFamily="18" charset="0"/>
              </a:rPr>
              <a:t>Guideline: </a:t>
            </a:r>
            <a:r>
              <a:rPr lang="en-US" sz="2000" i="1" dirty="0" smtClean="0">
                <a:latin typeface="Times New Roman" pitchFamily="18" charset="0"/>
                <a:cs typeface="Times New Roman" pitchFamily="18" charset="0"/>
              </a:rPr>
              <a:t>Attributes are usually assumed private if no visibility is given.</a:t>
            </a:r>
          </a:p>
          <a:p>
            <a:pPr>
              <a:buNone/>
            </a:pPr>
            <a:r>
              <a:rPr lang="en-US" sz="2000" dirty="0" smtClean="0">
                <a:latin typeface="Times New Roman" pitchFamily="18" charset="0"/>
                <a:cs typeface="Times New Roman" pitchFamily="18" charset="0"/>
              </a:rPr>
              <a:t>this attribute-as-association line has the following style:</a:t>
            </a:r>
          </a:p>
          <a:p>
            <a:pPr marL="457200" indent="-457200">
              <a:buFont typeface="+mj-lt"/>
              <a:buAutoNum type="arabicPeriod"/>
            </a:pPr>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navigability arrow </a:t>
            </a:r>
            <a:r>
              <a:rPr lang="en-US" sz="2000" dirty="0" smtClean="0">
                <a:latin typeface="Times New Roman" pitchFamily="18" charset="0"/>
                <a:cs typeface="Times New Roman" pitchFamily="18" charset="0"/>
              </a:rPr>
              <a:t>pointing from the source (</a:t>
            </a:r>
            <a:r>
              <a:rPr lang="en-US" sz="2000" i="1" dirty="0" smtClean="0">
                <a:latin typeface="Times New Roman" pitchFamily="18" charset="0"/>
                <a:cs typeface="Times New Roman" pitchFamily="18" charset="0"/>
              </a:rPr>
              <a:t>Register) to target (Sale) object, indicating </a:t>
            </a:r>
            <a:r>
              <a:rPr lang="en-US" sz="2000" dirty="0" smtClean="0">
                <a:latin typeface="Times New Roman" pitchFamily="18" charset="0"/>
                <a:cs typeface="Times New Roman" pitchFamily="18" charset="0"/>
              </a:rPr>
              <a:t>a </a:t>
            </a:r>
            <a:r>
              <a:rPr lang="en-US" sz="2000" i="1" dirty="0" smtClean="0">
                <a:latin typeface="Times New Roman" pitchFamily="18" charset="0"/>
                <a:cs typeface="Times New Roman" pitchFamily="18" charset="0"/>
              </a:rPr>
              <a:t>Register object has an attribute of one Sale</a:t>
            </a:r>
          </a:p>
          <a:p>
            <a:pPr marL="457200" indent="-457200">
              <a:buFont typeface="+mj-lt"/>
              <a:buAutoNum type="arabicPeriod"/>
            </a:pPr>
            <a:r>
              <a:rPr lang="en-US" sz="2000" dirty="0" smtClean="0">
                <a:latin typeface="Times New Roman" pitchFamily="18" charset="0"/>
                <a:cs typeface="Times New Roman" pitchFamily="18" charset="0"/>
              </a:rPr>
              <a:t>a multiplicity at the target end, but not the source end</a:t>
            </a:r>
          </a:p>
          <a:p>
            <a:pPr marL="457200" indent="-457200">
              <a:buFont typeface="+mj-lt"/>
              <a:buAutoNum type="arabicPeriod"/>
            </a:pPr>
            <a:r>
              <a:rPr lang="en-US" sz="2000" dirty="0" smtClean="0">
                <a:latin typeface="Times New Roman" pitchFamily="18" charset="0"/>
                <a:cs typeface="Times New Roman" pitchFamily="18" charset="0"/>
              </a:rPr>
              <a:t>a </a:t>
            </a:r>
            <a:r>
              <a:rPr lang="en-US" sz="2000" b="1" dirty="0" err="1" smtClean="0">
                <a:latin typeface="Times New Roman" pitchFamily="18" charset="0"/>
                <a:cs typeface="Times New Roman" pitchFamily="18" charset="0"/>
              </a:rPr>
              <a:t>rolename</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i="1" dirty="0" err="1" smtClean="0">
                <a:latin typeface="Times New Roman" pitchFamily="18" charset="0"/>
                <a:cs typeface="Times New Roman" pitchFamily="18" charset="0"/>
              </a:rPr>
              <a:t>currentSale</a:t>
            </a:r>
            <a:r>
              <a:rPr lang="en-US" sz="2000" i="1" dirty="0" smtClean="0">
                <a:latin typeface="Times New Roman" pitchFamily="18" charset="0"/>
                <a:cs typeface="Times New Roman" pitchFamily="18" charset="0"/>
              </a:rPr>
              <a:t>) only at the target end to show the attribute name</a:t>
            </a:r>
          </a:p>
          <a:p>
            <a:pPr marL="457200" indent="-457200">
              <a:buFont typeface="+mj-lt"/>
              <a:buAutoNum type="arabicPeriod"/>
            </a:pPr>
            <a:r>
              <a:rPr lang="en-US" sz="2000" dirty="0" smtClean="0">
                <a:latin typeface="Times New Roman" pitchFamily="18" charset="0"/>
                <a:cs typeface="Times New Roman" pitchFamily="18" charset="0"/>
              </a:rPr>
              <a:t>no association name</a:t>
            </a:r>
            <a:endParaRPr lang="en-IN" sz="2000"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additive="base">
                                        <p:cTn id="7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2" end="12"/>
                                            </p:txEl>
                                          </p:spTgt>
                                        </p:tgtEl>
                                        <p:attrNameLst>
                                          <p:attrName>style.visibility</p:attrName>
                                        </p:attrNameLst>
                                      </p:cBhvr>
                                      <p:to>
                                        <p:strVal val="visible"/>
                                      </p:to>
                                    </p:set>
                                    <p:anim calcmode="lin" valueType="num">
                                      <p:cBhvr additive="base">
                                        <p:cTn id="85"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534400" cy="6858000"/>
          </a:xfrm>
        </p:spPr>
        <p:txBody>
          <a:bodyPr>
            <a:normAutofit/>
          </a:bodyPr>
          <a:lstStyle/>
          <a:p>
            <a:pPr>
              <a:buNone/>
            </a:pPr>
            <a:r>
              <a:rPr lang="en-US" sz="2000" b="1" dirty="0" smtClean="0">
                <a:latin typeface="Times New Roman" pitchFamily="18" charset="0"/>
                <a:cs typeface="Times New Roman" pitchFamily="18" charset="0"/>
              </a:rPr>
              <a:t>    </a:t>
            </a: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	Fig. Attribute text versus association line notation for a UML attribute</a:t>
            </a:r>
            <a:endParaRPr lang="en-US" sz="2000" b="1"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0" y="533400"/>
            <a:ext cx="8680704" cy="4876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2743200"/>
          </a:xfrm>
        </p:spPr>
        <p:txBody>
          <a:bodyPr>
            <a:normAutofit lnSpcReduction="10000"/>
          </a:bodyPr>
          <a:lstStyle/>
          <a:p>
            <a:pPr>
              <a:buNone/>
            </a:pPr>
            <a:r>
              <a:rPr lang="en-US" sz="2000" b="1" dirty="0" smtClean="0">
                <a:latin typeface="Times New Roman" pitchFamily="18" charset="0"/>
                <a:cs typeface="Times New Roman" pitchFamily="18" charset="0"/>
              </a:rPr>
              <a:t>UML Notation for an Association End:</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The end of an association can have a navigability arrow.</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It can also include an optional </a:t>
            </a:r>
            <a:r>
              <a:rPr lang="en-US" sz="2000" b="1" dirty="0" smtClean="0">
                <a:latin typeface="Times New Roman" pitchFamily="18" charset="0"/>
                <a:cs typeface="Times New Roman" pitchFamily="18" charset="0"/>
              </a:rPr>
              <a:t>role name </a:t>
            </a:r>
            <a:r>
              <a:rPr lang="en-US" sz="2000" dirty="0" smtClean="0">
                <a:latin typeface="Times New Roman" pitchFamily="18" charset="0"/>
                <a:cs typeface="Times New Roman" pitchFamily="18" charset="0"/>
              </a:rPr>
              <a:t>(officially, </a:t>
            </a:r>
            <a:r>
              <a:rPr lang="en-US" sz="2000" b="1" dirty="0" smtClean="0">
                <a:latin typeface="Times New Roman" pitchFamily="18" charset="0"/>
                <a:cs typeface="Times New Roman" pitchFamily="18" charset="0"/>
              </a:rPr>
              <a:t>an association end name</a:t>
            </a:r>
            <a:r>
              <a:rPr lang="en-US" sz="2000" dirty="0" smtClean="0">
                <a:latin typeface="Times New Roman" pitchFamily="18" charset="0"/>
                <a:cs typeface="Times New Roman" pitchFamily="18" charset="0"/>
              </a:rPr>
              <a:t>) to indicate the attribute name.</a:t>
            </a:r>
          </a:p>
          <a:p>
            <a:pPr marL="457200" lvl="0" indent="-457200">
              <a:buFont typeface="+mj-lt"/>
              <a:buAutoNum type="arabicPeriod"/>
            </a:pPr>
            <a:r>
              <a:rPr lang="en-US" sz="2000" dirty="0" smtClean="0">
                <a:latin typeface="Times New Roman" pitchFamily="18" charset="0"/>
                <a:cs typeface="Times New Roman" pitchFamily="18" charset="0"/>
              </a:rPr>
              <a:t>The association end may also show a </a:t>
            </a:r>
            <a:r>
              <a:rPr lang="en-US" sz="2000" b="1" dirty="0" smtClean="0">
                <a:latin typeface="Times New Roman" pitchFamily="18" charset="0"/>
                <a:cs typeface="Times New Roman" pitchFamily="18" charset="0"/>
              </a:rPr>
              <a:t>multiplicity</a:t>
            </a:r>
            <a:r>
              <a:rPr lang="en-US" sz="2000" dirty="0" smtClean="0">
                <a:latin typeface="Times New Roman" pitchFamily="18" charset="0"/>
                <a:cs typeface="Times New Roman" pitchFamily="18" charset="0"/>
              </a:rPr>
              <a:t> value.</a:t>
            </a:r>
          </a:p>
          <a:p>
            <a:pPr marL="457200" indent="-457200">
              <a:buFont typeface="+mj-lt"/>
              <a:buAutoNum type="arabicPeriod"/>
            </a:pPr>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property string </a:t>
            </a:r>
            <a:r>
              <a:rPr lang="en-US" sz="2000" dirty="0" smtClean="0">
                <a:latin typeface="Times New Roman" pitchFamily="18" charset="0"/>
                <a:cs typeface="Times New Roman" pitchFamily="18" charset="0"/>
              </a:rPr>
              <a:t>such as </a:t>
            </a:r>
            <a:r>
              <a:rPr lang="en-US" sz="2000" i="1" dirty="0" smtClean="0">
                <a:latin typeface="Times New Roman" pitchFamily="18" charset="0"/>
                <a:cs typeface="Times New Roman" pitchFamily="18" charset="0"/>
              </a:rPr>
              <a:t>{ordered} or {ordered, List} is possible.</a:t>
            </a:r>
          </a:p>
          <a:p>
            <a:pPr marL="457200" indent="-457200">
              <a:buFont typeface="+mj-lt"/>
              <a:buAutoNum type="arabicPeriod"/>
            </a:pPr>
            <a:r>
              <a:rPr lang="en-US" sz="2000" i="1" dirty="0" smtClean="0">
                <a:latin typeface="Times New Roman" pitchFamily="18" charset="0"/>
                <a:cs typeface="Times New Roman" pitchFamily="18" charset="0"/>
              </a:rPr>
              <a:t>{ordered} </a:t>
            </a:r>
            <a:r>
              <a:rPr lang="en-US" sz="2000" dirty="0" smtClean="0">
                <a:latin typeface="Times New Roman" pitchFamily="18" charset="0"/>
                <a:cs typeface="Times New Roman" pitchFamily="18" charset="0"/>
              </a:rPr>
              <a:t>is a UML-defined keyword that implies the elements of the collection are</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ordered</a:t>
            </a:r>
            <a:endParaRPr lang="en-IN" sz="2000" dirty="0" smtClean="0">
              <a:latin typeface="Times New Roman" pitchFamily="18" charset="0"/>
              <a:cs typeface="Times New Roman" pitchFamily="18" charset="0"/>
            </a:endParaRPr>
          </a:p>
          <a:p>
            <a:pPr>
              <a:buNone/>
            </a:pPr>
            <a:endParaRPr lang="en-US" sz="2000" dirty="0"/>
          </a:p>
        </p:txBody>
      </p:sp>
      <p:pic>
        <p:nvPicPr>
          <p:cNvPr id="1026" name="Picture 2"/>
          <p:cNvPicPr>
            <a:picLocks noChangeAspect="1" noChangeArrowheads="1"/>
          </p:cNvPicPr>
          <p:nvPr/>
        </p:nvPicPr>
        <p:blipFill>
          <a:blip r:embed="rId2" cstate="print"/>
          <a:srcRect/>
          <a:stretch>
            <a:fillRect/>
          </a:stretch>
        </p:blipFill>
        <p:spPr bwMode="auto">
          <a:xfrm>
            <a:off x="457200" y="2514600"/>
            <a:ext cx="7799294" cy="4038600"/>
          </a:xfrm>
          <a:prstGeom prst="rect">
            <a:avLst/>
          </a:prstGeom>
          <a:noFill/>
          <a:ln w="9525">
            <a:noFill/>
            <a:miter lim="800000"/>
            <a:headEnd/>
            <a:tailEnd/>
          </a:ln>
          <a:effectLst/>
        </p:spPr>
      </p:pic>
      <p:sp>
        <p:nvSpPr>
          <p:cNvPr id="4" name="TextBox 3"/>
          <p:cNvSpPr txBox="1"/>
          <p:nvPr/>
        </p:nvSpPr>
        <p:spPr>
          <a:xfrm>
            <a:off x="838200" y="6477000"/>
            <a:ext cx="7848600" cy="369332"/>
          </a:xfrm>
          <a:prstGeom prst="rect">
            <a:avLst/>
          </a:prstGeom>
          <a:noFill/>
        </p:spPr>
        <p:txBody>
          <a:bodyPr wrap="square" rtlCol="0">
            <a:spAutoFit/>
          </a:bodyPr>
          <a:lstStyle/>
          <a:p>
            <a:r>
              <a:rPr lang="en-US" b="1" dirty="0" smtClean="0"/>
              <a:t>Fig. Two ways to show a collection attribute in the UML.</a:t>
            </a:r>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9144000" cy="914400"/>
          </a:xfrm>
        </p:spPr>
        <p:txBody>
          <a:bodyPr>
            <a:noAutofit/>
          </a:bodyPr>
          <a:lstStyle/>
          <a:p>
            <a:pPr algn="l"/>
            <a:r>
              <a:rPr lang="en-US" sz="2400" b="1" dirty="0" smtClean="0">
                <a:latin typeface="Arial" pitchFamily="34" charset="0"/>
                <a:cs typeface="Arial" pitchFamily="34" charset="0"/>
              </a:rPr>
              <a:t>NOTE SYMBOLS: Notes, Comments, Constraints, and Method 								 Bodies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0" y="609600"/>
            <a:ext cx="8458200" cy="3962400"/>
          </a:xfrm>
        </p:spPr>
        <p:txBody>
          <a:bodyPr>
            <a:noAutofit/>
          </a:bodyPr>
          <a:lstStyle/>
          <a:p>
            <a:pPr lvl="0"/>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note symbol </a:t>
            </a:r>
            <a:r>
              <a:rPr lang="en-US" sz="2000" dirty="0" smtClean="0">
                <a:latin typeface="Times New Roman" pitchFamily="18" charset="0"/>
                <a:cs typeface="Times New Roman" pitchFamily="18" charset="0"/>
              </a:rPr>
              <a:t>is</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displayed as a dog-eared rectangle with dashed line to the annotated element.</a:t>
            </a:r>
            <a:endParaRPr lang="en-IN"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A note symbol may represent several thinks, such as:</a:t>
            </a:r>
            <a:endParaRPr lang="en-IN" sz="2000" dirty="0" smtClean="0">
              <a:latin typeface="Times New Roman" pitchFamily="18" charset="0"/>
              <a:cs typeface="Times New Roman" pitchFamily="18" charset="0"/>
            </a:endParaRPr>
          </a:p>
          <a:p>
            <a:pPr marL="800100" lvl="1" indent="-342900">
              <a:buFont typeface="+mj-lt"/>
              <a:buAutoNum type="arabicPeriod"/>
            </a:pPr>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note</a:t>
            </a:r>
            <a:r>
              <a:rPr lang="en-US" sz="2000" dirty="0" smtClean="0">
                <a:latin typeface="Times New Roman" pitchFamily="18" charset="0"/>
                <a:cs typeface="Times New Roman" pitchFamily="18" charset="0"/>
              </a:rPr>
              <a:t> or </a:t>
            </a:r>
            <a:r>
              <a:rPr lang="en-US" sz="2000" b="1" dirty="0" smtClean="0">
                <a:latin typeface="Times New Roman" pitchFamily="18" charset="0"/>
                <a:cs typeface="Times New Roman" pitchFamily="18" charset="0"/>
              </a:rPr>
              <a:t>comment</a:t>
            </a:r>
            <a:r>
              <a:rPr lang="en-US" sz="2000" dirty="0" smtClean="0">
                <a:latin typeface="Times New Roman" pitchFamily="18" charset="0"/>
                <a:cs typeface="Times New Roman" pitchFamily="18" charset="0"/>
              </a:rPr>
              <a:t>, which by definition have no semantic impact.</a:t>
            </a:r>
            <a:endParaRPr lang="en-IN" sz="2000" dirty="0" smtClean="0">
              <a:latin typeface="Times New Roman" pitchFamily="18" charset="0"/>
              <a:cs typeface="Times New Roman" pitchFamily="18" charset="0"/>
            </a:endParaRPr>
          </a:p>
          <a:p>
            <a:pPr marL="800100" lvl="1" indent="-342900">
              <a:buFont typeface="+mj-lt"/>
              <a:buAutoNum type="arabicPeriod"/>
            </a:pPr>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constraint</a:t>
            </a:r>
            <a:r>
              <a:rPr lang="en-US" sz="2000" dirty="0" smtClean="0">
                <a:latin typeface="Times New Roman" pitchFamily="18" charset="0"/>
                <a:cs typeface="Times New Roman" pitchFamily="18" charset="0"/>
              </a:rPr>
              <a:t>, in which case it must be encased in braces ‘{….}’.</a:t>
            </a:r>
            <a:endParaRPr lang="en-IN" sz="2000" dirty="0" smtClean="0">
              <a:latin typeface="Times New Roman" pitchFamily="18" charset="0"/>
              <a:cs typeface="Times New Roman" pitchFamily="18" charset="0"/>
            </a:endParaRPr>
          </a:p>
          <a:p>
            <a:pPr marL="800100" lvl="1" indent="-342900">
              <a:buFont typeface="+mj-lt"/>
              <a:buAutoNum type="arabicPeriod"/>
            </a:pPr>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method</a:t>
            </a:r>
            <a:r>
              <a:rPr lang="en-US" sz="2000" dirty="0" smtClean="0">
                <a:latin typeface="Times New Roman" pitchFamily="18" charset="0"/>
                <a:cs typeface="Times New Roman" pitchFamily="18" charset="0"/>
              </a:rPr>
              <a:t> body-the implementation of a UML operation. </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0" y="3352800"/>
            <a:ext cx="8952045" cy="2362200"/>
          </a:xfrm>
          <a:prstGeom prst="rect">
            <a:avLst/>
          </a:prstGeom>
          <a:noFill/>
          <a:ln w="9525">
            <a:noFill/>
            <a:miter lim="800000"/>
            <a:headEnd/>
            <a:tailEnd/>
          </a:ln>
          <a:effectLst/>
        </p:spPr>
      </p:pic>
      <p:sp>
        <p:nvSpPr>
          <p:cNvPr id="6" name="TextBox 5"/>
          <p:cNvSpPr txBox="1"/>
          <p:nvPr/>
        </p:nvSpPr>
        <p:spPr>
          <a:xfrm>
            <a:off x="381000" y="6096000"/>
            <a:ext cx="8153400" cy="369332"/>
          </a:xfrm>
          <a:prstGeom prst="rect">
            <a:avLst/>
          </a:prstGeom>
          <a:noFill/>
        </p:spPr>
        <p:txBody>
          <a:bodyPr wrap="square" rtlCol="0">
            <a:spAutoFit/>
          </a:bodyPr>
          <a:lstStyle/>
          <a:p>
            <a:r>
              <a:rPr lang="en-US" b="1" dirty="0" smtClean="0"/>
              <a:t>		Fig. How to show a method body in a class diagram.</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533400"/>
            <a:ext cx="8534400" cy="533400"/>
          </a:xfrm>
        </p:spPr>
        <p:txBody>
          <a:bodyPr>
            <a:noAutofit/>
          </a:bodyPr>
          <a:lstStyle/>
          <a:p>
            <a:pPr algn="l"/>
            <a:r>
              <a:rPr lang="en-US" sz="4000" b="1" dirty="0" smtClean="0">
                <a:latin typeface="Arial" pitchFamily="34" charset="0"/>
                <a:cs typeface="Arial" pitchFamily="34" charset="0"/>
              </a:rPr>
              <a:t>OPERATION AND METHODS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534400" cy="5486400"/>
          </a:xfrm>
        </p:spPr>
        <p:txBody>
          <a:bodyPr>
            <a:noAutofit/>
          </a:bodyPr>
          <a:lstStyle/>
          <a:p>
            <a:pPr>
              <a:buNone/>
            </a:pPr>
            <a:r>
              <a:rPr lang="en-US" sz="2000" b="1" dirty="0" smtClean="0">
                <a:latin typeface="Times New Roman" pitchFamily="18" charset="0"/>
                <a:cs typeface="Times New Roman" pitchFamily="18" charset="0"/>
              </a:rPr>
              <a:t>Operation:</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One of the compartments of the UML class box shows the signature of operations.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At the time of this writing , the  full, official format of the operation syntax is:</a:t>
            </a:r>
            <a:endParaRPr lang="en-IN" sz="2000" dirty="0" smtClean="0">
              <a:latin typeface="Times New Roman" pitchFamily="18" charset="0"/>
              <a:cs typeface="Times New Roman" pitchFamily="18" charset="0"/>
            </a:endParaRPr>
          </a:p>
          <a:p>
            <a:pPr marL="457200" indent="-457200">
              <a:buNone/>
            </a:pPr>
            <a:r>
              <a:rPr lang="en-US" sz="2000" b="1" dirty="0" smtClean="0">
                <a:latin typeface="Times New Roman" pitchFamily="18" charset="0"/>
                <a:cs typeface="Times New Roman" pitchFamily="18" charset="0"/>
              </a:rPr>
              <a:t>                   visibility name (parameter and –list){property-string}</a:t>
            </a:r>
            <a:endParaRPr lang="en-IN" sz="2000" dirty="0" smtClean="0">
              <a:latin typeface="Times New Roman" pitchFamily="18" charset="0"/>
              <a:cs typeface="Times New Roman" pitchFamily="18" charset="0"/>
            </a:endParaRPr>
          </a:p>
          <a:p>
            <a:pPr marL="457200" lvl="0" indent="-457200">
              <a:buFont typeface="+mj-lt"/>
              <a:buAutoNum type="arabicPeriod" startAt="3"/>
            </a:pPr>
            <a:r>
              <a:rPr lang="en-US" sz="2000" dirty="0" smtClean="0">
                <a:latin typeface="Times New Roman" pitchFamily="18" charset="0"/>
                <a:cs typeface="Times New Roman" pitchFamily="18" charset="0"/>
              </a:rPr>
              <a:t>An operation is not a method.</a:t>
            </a:r>
            <a:endParaRPr lang="en-IN" sz="2000" dirty="0" smtClean="0">
              <a:latin typeface="Times New Roman" pitchFamily="18" charset="0"/>
              <a:cs typeface="Times New Roman" pitchFamily="18" charset="0"/>
            </a:endParaRPr>
          </a:p>
          <a:p>
            <a:pPr marL="457200" lvl="0" indent="-457200">
              <a:buFont typeface="+mj-lt"/>
              <a:buAutoNum type="arabicPeriod" startAt="3"/>
            </a:pPr>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operation </a:t>
            </a:r>
            <a:r>
              <a:rPr lang="en-US" sz="2000" dirty="0" smtClean="0">
                <a:latin typeface="Times New Roman" pitchFamily="18" charset="0"/>
                <a:cs typeface="Times New Roman" pitchFamily="18" charset="0"/>
              </a:rPr>
              <a:t>is a declaration, with a name, parameters, return type, exceptions list, and possibly a set of constraints of pre-and post-conditions.</a:t>
            </a:r>
            <a:endParaRPr lang="en-IN" sz="2000"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Methods: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method </a:t>
            </a:r>
            <a:r>
              <a:rPr lang="en-US" sz="2000" dirty="0" smtClean="0">
                <a:latin typeface="Times New Roman" pitchFamily="18" charset="0"/>
                <a:cs typeface="Times New Roman" pitchFamily="18" charset="0"/>
              </a:rPr>
              <a:t>is the implementation of an operation; if constraints are defined, the method must satisfy them. </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A method may be illustrated several ways, including:</a:t>
            </a:r>
            <a:endParaRPr lang="en-IN"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in interaction diagrams, by the details and sequence of messages</a:t>
            </a:r>
            <a:endParaRPr lang="en-IN"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in class diagrams, with a UML note symbol stereotyped with &lt;&lt;method&gt;&gt;</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533400"/>
            <a:ext cx="8534400" cy="533400"/>
          </a:xfrm>
        </p:spPr>
        <p:txBody>
          <a:bodyPr>
            <a:noAutofit/>
          </a:bodyPr>
          <a:lstStyle/>
          <a:p>
            <a:pPr algn="l"/>
            <a:r>
              <a:rPr lang="en-US" sz="4000" b="1" dirty="0" smtClean="0">
                <a:latin typeface="Arial" pitchFamily="34" charset="0"/>
                <a:cs typeface="Arial" pitchFamily="34" charset="0"/>
              </a:rPr>
              <a:t>KEYWORDS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219200"/>
            <a:ext cx="8534400" cy="990600"/>
          </a:xfrm>
        </p:spPr>
        <p:txBody>
          <a:bodyPr>
            <a:noAutofit/>
          </a:bodyPr>
          <a:lstStyle/>
          <a:p>
            <a:pPr lvl="0"/>
            <a:r>
              <a:rPr lang="en-US" sz="2000" dirty="0" smtClean="0">
                <a:latin typeface="Times New Roman" pitchFamily="18" charset="0"/>
                <a:cs typeface="Times New Roman" pitchFamily="18" charset="0"/>
              </a:rPr>
              <a:t>A UML keyword is a textual adornment to categorize a model element.</a:t>
            </a:r>
          </a:p>
          <a:p>
            <a:r>
              <a:rPr lang="en-US" sz="2000" dirty="0" smtClean="0">
                <a:latin typeface="Times New Roman" pitchFamily="18" charset="0"/>
                <a:cs typeface="Times New Roman" pitchFamily="18" charset="0"/>
              </a:rPr>
              <a:t>Most keywords are shown in </a:t>
            </a:r>
            <a:r>
              <a:rPr lang="en-US" sz="2000" dirty="0" err="1" smtClean="0">
                <a:latin typeface="Times New Roman" pitchFamily="18" charset="0"/>
                <a:cs typeface="Times New Roman" pitchFamily="18" charset="0"/>
              </a:rPr>
              <a:t>guillemet</a:t>
            </a:r>
            <a:r>
              <a:rPr lang="en-US" sz="2000" dirty="0" smtClean="0">
                <a:latin typeface="Times New Roman" pitchFamily="18" charset="0"/>
                <a:cs typeface="Times New Roman" pitchFamily="18" charset="0"/>
              </a:rPr>
              <a:t> (</a:t>
            </a:r>
            <a:r>
              <a:rPr lang="en-US" sz="2000" dirty="0" smtClean="0">
                <a:latin typeface="Times New Roman" pitchFamily="18" charset="0"/>
                <a:ea typeface="Calibri"/>
                <a:cs typeface="Times New Roman" pitchFamily="18" charset="0"/>
              </a:rPr>
              <a:t>&lt;&lt; &gt;&gt;</a:t>
            </a:r>
            <a:r>
              <a:rPr lang="en-US" sz="18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but some are shown in curly braces, such as {</a:t>
            </a:r>
            <a:r>
              <a:rPr lang="en-US" sz="2000" i="1" dirty="0" smtClean="0">
                <a:latin typeface="Times New Roman" pitchFamily="18" charset="0"/>
                <a:cs typeface="Times New Roman" pitchFamily="18" charset="0"/>
              </a:rPr>
              <a:t>abstract</a:t>
            </a:r>
            <a:r>
              <a:rPr lang="en-US" sz="2000" dirty="0" smtClean="0">
                <a:latin typeface="Times New Roman" pitchFamily="18" charset="0"/>
                <a:cs typeface="Times New Roman" pitchFamily="18" charset="0"/>
              </a:rPr>
              <a:t>}</a:t>
            </a:r>
            <a:endParaRPr lang="en-IN" sz="2000" dirty="0" smtClean="0">
              <a:latin typeface="Times New Roman" pitchFamily="18" charset="0"/>
              <a:ea typeface="Calibri"/>
              <a:cs typeface="Times New Roman" pitchFamily="18" charset="0"/>
            </a:endParaRPr>
          </a:p>
          <a:p>
            <a:pPr lvl="0"/>
            <a:endParaRPr lang="en-US" sz="2000" dirty="0" smtClean="0">
              <a:latin typeface="Times New Roman" pitchFamily="18" charset="0"/>
              <a:cs typeface="Times New Roman" pitchFamily="18" charset="0"/>
            </a:endParaRPr>
          </a:p>
          <a:p>
            <a:pPr lvl="0"/>
            <a:endParaRPr lang="en-US" sz="2000" dirty="0" smtClean="0">
              <a:latin typeface="Times New Roman" pitchFamily="18" charset="0"/>
              <a:cs typeface="Times New Roman" pitchFamily="18" charset="0"/>
            </a:endParaRPr>
          </a:p>
          <a:p>
            <a:pPr lvl="0"/>
            <a:endParaRPr lang="en-IN" sz="2000"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304800" y="2667000"/>
          <a:ext cx="8382002" cy="3984771"/>
        </p:xfrm>
        <a:graphic>
          <a:graphicData uri="http://schemas.openxmlformats.org/drawingml/2006/table">
            <a:tbl>
              <a:tblPr/>
              <a:tblGrid>
                <a:gridCol w="2444750"/>
                <a:gridCol w="2619376"/>
                <a:gridCol w="3317876"/>
              </a:tblGrid>
              <a:tr h="469784">
                <a:tc>
                  <a:txBody>
                    <a:bodyPr/>
                    <a:lstStyle/>
                    <a:p>
                      <a:pPr marL="457200" algn="ctr">
                        <a:lnSpc>
                          <a:spcPct val="150000"/>
                        </a:lnSpc>
                        <a:spcAft>
                          <a:spcPts val="0"/>
                        </a:spcAft>
                      </a:pPr>
                      <a:r>
                        <a:rPr lang="en-US" sz="2000" b="1" dirty="0">
                          <a:latin typeface="Times New Roman" pitchFamily="18" charset="0"/>
                          <a:ea typeface="Calibri"/>
                          <a:cs typeface="Times New Roman" pitchFamily="18" charset="0"/>
                        </a:rPr>
                        <a:t>Keyword</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50000"/>
                        </a:lnSpc>
                        <a:spcAft>
                          <a:spcPts val="0"/>
                        </a:spcAft>
                      </a:pPr>
                      <a:r>
                        <a:rPr lang="en-US" sz="2000" b="1">
                          <a:latin typeface="Times New Roman" pitchFamily="18" charset="0"/>
                          <a:ea typeface="Calibri"/>
                          <a:cs typeface="Times New Roman" pitchFamily="18" charset="0"/>
                        </a:rPr>
                        <a:t>Meaning</a:t>
                      </a:r>
                      <a:endParaRPr lang="en-IN" sz="18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50000"/>
                        </a:lnSpc>
                        <a:spcAft>
                          <a:spcPts val="0"/>
                        </a:spcAft>
                      </a:pPr>
                      <a:r>
                        <a:rPr lang="en-US" sz="2000" b="1" dirty="0">
                          <a:latin typeface="Times New Roman" pitchFamily="18" charset="0"/>
                          <a:ea typeface="Calibri"/>
                          <a:cs typeface="Times New Roman" pitchFamily="18" charset="0"/>
                        </a:rPr>
                        <a:t>Example Usage</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342">
                <a:tc>
                  <a:txBody>
                    <a:bodyPr/>
                    <a:lstStyle/>
                    <a:p>
                      <a:pPr marL="457200" algn="l">
                        <a:lnSpc>
                          <a:spcPct val="100000"/>
                        </a:lnSpc>
                        <a:spcAft>
                          <a:spcPts val="0"/>
                        </a:spcAft>
                      </a:pPr>
                      <a:r>
                        <a:rPr lang="en-US" sz="2000" dirty="0">
                          <a:latin typeface="Times New Roman" pitchFamily="18" charset="0"/>
                          <a:ea typeface="Calibri"/>
                          <a:cs typeface="Times New Roman" pitchFamily="18" charset="0"/>
                        </a:rPr>
                        <a:t>&lt;&lt;actor&gt;&gt;</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a:latin typeface="Times New Roman" pitchFamily="18" charset="0"/>
                          <a:ea typeface="Calibri"/>
                          <a:cs typeface="Times New Roman" pitchFamily="18" charset="0"/>
                        </a:rPr>
                        <a:t>classifier is an actor</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a:latin typeface="Times New Roman" pitchFamily="18" charset="0"/>
                          <a:ea typeface="Calibri"/>
                          <a:cs typeface="Times New Roman" pitchFamily="18" charset="0"/>
                        </a:rPr>
                        <a:t>in class diagram, above classifier name </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563">
                <a:tc>
                  <a:txBody>
                    <a:bodyPr/>
                    <a:lstStyle/>
                    <a:p>
                      <a:pPr marL="457200" algn="l">
                        <a:lnSpc>
                          <a:spcPct val="100000"/>
                        </a:lnSpc>
                        <a:spcAft>
                          <a:spcPts val="0"/>
                        </a:spcAft>
                      </a:pPr>
                      <a:r>
                        <a:rPr lang="en-US" sz="2000" dirty="0">
                          <a:latin typeface="Times New Roman" pitchFamily="18" charset="0"/>
                          <a:ea typeface="Calibri"/>
                          <a:cs typeface="Times New Roman" pitchFamily="18" charset="0"/>
                        </a:rPr>
                        <a:t>&lt;&lt;interface&gt;&gt;</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smtClean="0">
                          <a:latin typeface="Times New Roman" pitchFamily="18" charset="0"/>
                          <a:ea typeface="Calibri"/>
                          <a:cs typeface="Times New Roman" pitchFamily="18" charset="0"/>
                        </a:rPr>
                        <a:t>classifier </a:t>
                      </a:r>
                      <a:r>
                        <a:rPr lang="en-US" sz="2000" dirty="0">
                          <a:latin typeface="Times New Roman" pitchFamily="18" charset="0"/>
                          <a:ea typeface="Calibri"/>
                          <a:cs typeface="Times New Roman" pitchFamily="18" charset="0"/>
                        </a:rPr>
                        <a:t>is an interface</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a:latin typeface="Times New Roman" pitchFamily="18" charset="0"/>
                          <a:ea typeface="Calibri"/>
                          <a:cs typeface="Times New Roman" pitchFamily="18" charset="0"/>
                        </a:rPr>
                        <a:t>in class diagram, above classifier name </a:t>
                      </a:r>
                      <a:endParaRPr lang="en-IN" sz="18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229">
                <a:tc>
                  <a:txBody>
                    <a:bodyPr/>
                    <a:lstStyle/>
                    <a:p>
                      <a:pPr marL="457200" algn="l">
                        <a:lnSpc>
                          <a:spcPct val="100000"/>
                        </a:lnSpc>
                        <a:spcAft>
                          <a:spcPts val="0"/>
                        </a:spcAft>
                      </a:pPr>
                      <a:r>
                        <a:rPr lang="en-US" sz="2000" kern="1200" baseline="0" dirty="0" smtClean="0">
                          <a:solidFill>
                            <a:schemeClr val="tx1"/>
                          </a:solidFill>
                          <a:latin typeface="Times New Roman" pitchFamily="18" charset="0"/>
                          <a:ea typeface="+mn-ea"/>
                          <a:cs typeface="Times New Roman" pitchFamily="18" charset="0"/>
                        </a:rPr>
                        <a:t>{abstract}</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smtClean="0">
                          <a:latin typeface="Times New Roman" pitchFamily="18" charset="0"/>
                          <a:ea typeface="Calibri"/>
                          <a:cs typeface="Times New Roman" pitchFamily="18" charset="0"/>
                        </a:rPr>
                        <a:t>abstract element; can't be</a:t>
                      </a:r>
                    </a:p>
                    <a:p>
                      <a:pPr marL="457200" algn="l">
                        <a:lnSpc>
                          <a:spcPct val="100000"/>
                        </a:lnSpc>
                        <a:spcAft>
                          <a:spcPts val="0"/>
                        </a:spcAft>
                      </a:pPr>
                      <a:r>
                        <a:rPr lang="en-US" sz="2000" dirty="0" smtClean="0">
                          <a:latin typeface="Times New Roman" pitchFamily="18" charset="0"/>
                          <a:ea typeface="Calibri"/>
                          <a:cs typeface="Times New Roman" pitchFamily="18" charset="0"/>
                        </a:rPr>
                        <a:t>instantiated</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smtClean="0">
                          <a:latin typeface="Times New Roman" pitchFamily="18" charset="0"/>
                          <a:ea typeface="Calibri"/>
                          <a:cs typeface="Times New Roman" pitchFamily="18" charset="0"/>
                        </a:rPr>
                        <a:t>in class diagrams, after classifier</a:t>
                      </a:r>
                    </a:p>
                    <a:p>
                      <a:pPr marL="457200" algn="l">
                        <a:lnSpc>
                          <a:spcPct val="100000"/>
                        </a:lnSpc>
                        <a:spcAft>
                          <a:spcPts val="0"/>
                        </a:spcAft>
                      </a:pPr>
                      <a:r>
                        <a:rPr lang="en-US" sz="2000" dirty="0" smtClean="0">
                          <a:latin typeface="Times New Roman" pitchFamily="18" charset="0"/>
                          <a:ea typeface="Calibri"/>
                          <a:cs typeface="Times New Roman" pitchFamily="18" charset="0"/>
                        </a:rPr>
                        <a:t>name or operation name</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8682">
                <a:tc>
                  <a:txBody>
                    <a:bodyPr/>
                    <a:lstStyle/>
                    <a:p>
                      <a:pPr marL="457200" algn="l">
                        <a:lnSpc>
                          <a:spcPct val="100000"/>
                        </a:lnSpc>
                        <a:spcAft>
                          <a:spcPts val="0"/>
                        </a:spcAft>
                      </a:pPr>
                      <a:r>
                        <a:rPr lang="en-US" sz="2000" kern="1200" baseline="0" dirty="0" smtClean="0">
                          <a:solidFill>
                            <a:schemeClr val="tx1"/>
                          </a:solidFill>
                          <a:latin typeface="Times New Roman" pitchFamily="18" charset="0"/>
                          <a:ea typeface="+mn-ea"/>
                          <a:cs typeface="Times New Roman" pitchFamily="18" charset="0"/>
                        </a:rPr>
                        <a:t>{ordered}</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2000" kern="1200" baseline="0" dirty="0" smtClean="0">
                          <a:solidFill>
                            <a:schemeClr val="tx1"/>
                          </a:solidFill>
                          <a:latin typeface="Times New Roman" pitchFamily="18" charset="0"/>
                          <a:ea typeface="+mn-ea"/>
                          <a:cs typeface="Times New Roman" pitchFamily="18" charset="0"/>
                        </a:rPr>
                        <a:t>a set of objects have some imposed order</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00000"/>
                        </a:lnSpc>
                        <a:spcAft>
                          <a:spcPts val="0"/>
                        </a:spcAft>
                      </a:pPr>
                      <a:r>
                        <a:rPr lang="en-US" sz="2000" dirty="0" smtClean="0">
                          <a:latin typeface="Times New Roman" pitchFamily="18" charset="0"/>
                          <a:ea typeface="Calibri"/>
                          <a:cs typeface="Times New Roman" pitchFamily="18" charset="0"/>
                        </a:rPr>
                        <a:t>in class diagrams, at an association</a:t>
                      </a:r>
                    </a:p>
                    <a:p>
                      <a:pPr marL="457200" algn="l">
                        <a:lnSpc>
                          <a:spcPct val="100000"/>
                        </a:lnSpc>
                        <a:spcAft>
                          <a:spcPts val="0"/>
                        </a:spcAft>
                      </a:pPr>
                      <a:r>
                        <a:rPr lang="en-US" sz="2000" dirty="0" smtClean="0">
                          <a:latin typeface="Times New Roman" pitchFamily="18" charset="0"/>
                          <a:ea typeface="Calibri"/>
                          <a:cs typeface="Times New Roman" pitchFamily="18" charset="0"/>
                        </a:rPr>
                        <a:t>end</a:t>
                      </a:r>
                      <a:endParaRPr lang="en-IN" sz="2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228600"/>
            <a:ext cx="8610600" cy="762000"/>
          </a:xfrm>
        </p:spPr>
        <p:txBody>
          <a:bodyPr>
            <a:noAutofit/>
          </a:bodyPr>
          <a:lstStyle/>
          <a:p>
            <a:pPr algn="l"/>
            <a:r>
              <a:rPr lang="en-US" sz="2400" b="1" dirty="0" smtClean="0">
                <a:latin typeface="Arial" pitchFamily="34" charset="0"/>
                <a:cs typeface="Arial" pitchFamily="34" charset="0"/>
              </a:rPr>
              <a:t>STEREOTYPE,PROFILE, &amp; TAGS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0" y="762000"/>
            <a:ext cx="8534400" cy="24384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stereo-type </a:t>
            </a:r>
            <a:r>
              <a:rPr lang="en-US" sz="2000" dirty="0" smtClean="0">
                <a:latin typeface="Times New Roman" pitchFamily="18" charset="0"/>
                <a:cs typeface="Times New Roman" pitchFamily="18" charset="0"/>
              </a:rPr>
              <a:t>represents a refinement of an existing modeling concept and is defined within a UML </a:t>
            </a:r>
            <a:r>
              <a:rPr lang="en-US" sz="2000" b="1" dirty="0" smtClean="0">
                <a:latin typeface="Times New Roman" pitchFamily="18" charset="0"/>
                <a:cs typeface="Times New Roman" pitchFamily="18" charset="0"/>
              </a:rPr>
              <a:t>profile</a:t>
            </a:r>
            <a:r>
              <a:rPr lang="en-US" sz="2000" dirty="0" smtClean="0">
                <a:latin typeface="Times New Roman" pitchFamily="18" charset="0"/>
                <a:cs typeface="Times New Roman" pitchFamily="18" charset="0"/>
              </a:rPr>
              <a:t> - informally, a collection of related stereo types, tags, and constraints to specialize the use of UML for a specific domain or platform.</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The stereotype declares a set of </a:t>
            </a:r>
            <a:r>
              <a:rPr lang="en-US" sz="2000" b="1" dirty="0" smtClean="0">
                <a:latin typeface="Times New Roman" pitchFamily="18" charset="0"/>
                <a:cs typeface="Times New Roman" pitchFamily="18" charset="0"/>
              </a:rPr>
              <a:t>tags</a:t>
            </a:r>
            <a:r>
              <a:rPr lang="en-US" sz="2000" dirty="0" smtClean="0">
                <a:latin typeface="Times New Roman" pitchFamily="18" charset="0"/>
                <a:cs typeface="Times New Roman" pitchFamily="18" charset="0"/>
              </a:rPr>
              <a:t>, using the attribute syntax.</a:t>
            </a:r>
          </a:p>
          <a:p>
            <a:pPr marL="457200" indent="-457200">
              <a:buFont typeface="+mj-lt"/>
              <a:buAutoNum type="arabicPeriod"/>
            </a:pPr>
            <a:r>
              <a:rPr lang="en-US" sz="2000" dirty="0" smtClean="0">
                <a:latin typeface="Times New Roman" pitchFamily="18" charset="0"/>
                <a:cs typeface="Times New Roman" pitchFamily="18" charset="0"/>
              </a:rPr>
              <a:t>The UML predefines many stereotypes, such as «destroy» (used on sequence diagrams), and also allows user-defined ones.</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US" sz="20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a:off x="0" y="3429000"/>
            <a:ext cx="9086551" cy="32004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533400"/>
            <a:ext cx="8610600" cy="762000"/>
          </a:xfrm>
        </p:spPr>
        <p:txBody>
          <a:bodyPr>
            <a:noAutofit/>
          </a:bodyPr>
          <a:lstStyle/>
          <a:p>
            <a:pPr algn="l"/>
            <a:r>
              <a:rPr lang="en-US" sz="4000" b="1" dirty="0" smtClean="0">
                <a:latin typeface="Arial" pitchFamily="34" charset="0"/>
                <a:cs typeface="Arial" pitchFamily="34" charset="0"/>
              </a:rPr>
              <a:t>GENERALIZATION</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304800" y="1219200"/>
            <a:ext cx="8534400" cy="54102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A taxonomic relationship between a more general classifier and more specific classifier.</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Generalization in the UML is shown with a solid line and fat triangular arrow from the subclass to </a:t>
            </a:r>
            <a:r>
              <a:rPr lang="en-US" sz="2000" dirty="0" err="1" smtClean="0">
                <a:latin typeface="Times New Roman" pitchFamily="18" charset="0"/>
                <a:cs typeface="Times New Roman" pitchFamily="18" charset="0"/>
              </a:rPr>
              <a:t>superclass</a:t>
            </a:r>
            <a:r>
              <a:rPr lang="en-US" sz="2000" dirty="0" smtClean="0">
                <a:latin typeface="Times New Roman" pitchFamily="18" charset="0"/>
                <a:cs typeface="Times New Roman" pitchFamily="18" charset="0"/>
              </a:rPr>
              <a:t>.</a:t>
            </a:r>
          </a:p>
          <a:p>
            <a:pPr marL="457200" lvl="0" indent="-457200">
              <a:buNone/>
            </a:pPr>
            <a:endParaRPr lang="en-US" sz="2000" dirty="0" smtClean="0">
              <a:latin typeface="Times New Roman" pitchFamily="18" charset="0"/>
              <a:cs typeface="Times New Roman" pitchFamily="18" charset="0"/>
            </a:endParaRPr>
          </a:p>
          <a:p>
            <a:pPr marL="457200" lvl="0" indent="-457200">
              <a:buNone/>
            </a:pPr>
            <a:endParaRPr lang="en-US" sz="2000" dirty="0" smtClean="0">
              <a:latin typeface="Times New Roman" pitchFamily="18" charset="0"/>
              <a:cs typeface="Times New Roman" pitchFamily="18" charset="0"/>
            </a:endParaRPr>
          </a:p>
          <a:p>
            <a:pPr marL="457200" lvl="0" indent="-457200">
              <a:buNone/>
            </a:pPr>
            <a:r>
              <a:rPr lang="en-US" sz="2000" b="1" dirty="0" smtClean="0">
                <a:latin typeface="Times New Roman" pitchFamily="18" charset="0"/>
                <a:cs typeface="Times New Roman" pitchFamily="18" charset="0"/>
              </a:rPr>
              <a:t>                                                             Example:</a:t>
            </a:r>
            <a:endParaRPr lang="en-IN" sz="2000" b="1" dirty="0" smtClean="0">
              <a:latin typeface="Times New Roman" pitchFamily="18" charset="0"/>
              <a:cs typeface="Times New Roman" pitchFamily="18" charset="0"/>
            </a:endParaRPr>
          </a:p>
        </p:txBody>
      </p:sp>
      <p:sp>
        <p:nvSpPr>
          <p:cNvPr id="4" name="Oval 3"/>
          <p:cNvSpPr/>
          <p:nvPr/>
        </p:nvSpPr>
        <p:spPr>
          <a:xfrm>
            <a:off x="838200" y="3124200"/>
            <a:ext cx="1600200" cy="457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Parent</a:t>
            </a:r>
            <a:endParaRPr lang="en-US" dirty="0"/>
          </a:p>
        </p:txBody>
      </p:sp>
      <p:sp>
        <p:nvSpPr>
          <p:cNvPr id="5" name="Oval 4"/>
          <p:cNvSpPr/>
          <p:nvPr/>
        </p:nvSpPr>
        <p:spPr>
          <a:xfrm>
            <a:off x="762000" y="4572000"/>
            <a:ext cx="1752600" cy="457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Child </a:t>
            </a:r>
            <a:endParaRPr lang="en-US" dirty="0"/>
          </a:p>
        </p:txBody>
      </p:sp>
      <p:sp>
        <p:nvSpPr>
          <p:cNvPr id="6" name="Oval 5"/>
          <p:cNvSpPr/>
          <p:nvPr/>
        </p:nvSpPr>
        <p:spPr>
          <a:xfrm>
            <a:off x="5715000" y="3200400"/>
            <a:ext cx="1600200" cy="457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Car</a:t>
            </a:r>
            <a:endParaRPr lang="en-US" dirty="0"/>
          </a:p>
        </p:txBody>
      </p:sp>
      <p:sp>
        <p:nvSpPr>
          <p:cNvPr id="7" name="Oval 6"/>
          <p:cNvSpPr/>
          <p:nvPr/>
        </p:nvSpPr>
        <p:spPr>
          <a:xfrm>
            <a:off x="6934200" y="4724400"/>
            <a:ext cx="1752600" cy="457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Limousine</a:t>
            </a:r>
            <a:endParaRPr lang="en-US" dirty="0"/>
          </a:p>
        </p:txBody>
      </p:sp>
      <p:sp>
        <p:nvSpPr>
          <p:cNvPr id="8" name="Oval 7"/>
          <p:cNvSpPr/>
          <p:nvPr/>
        </p:nvSpPr>
        <p:spPr>
          <a:xfrm>
            <a:off x="4267200" y="4724400"/>
            <a:ext cx="1600200" cy="457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Van</a:t>
            </a:r>
            <a:endParaRPr lang="en-US" dirty="0"/>
          </a:p>
        </p:txBody>
      </p:sp>
      <p:cxnSp>
        <p:nvCxnSpPr>
          <p:cNvPr id="17" name="Straight Connector 16"/>
          <p:cNvCxnSpPr/>
          <p:nvPr/>
        </p:nvCxnSpPr>
        <p:spPr>
          <a:xfrm rot="5400000">
            <a:off x="1181894" y="4152106"/>
            <a:ext cx="838200" cy="1588"/>
          </a:xfrm>
          <a:prstGeom prst="line">
            <a:avLst/>
          </a:prstGeom>
        </p:spPr>
        <p:style>
          <a:lnRef idx="2">
            <a:schemeClr val="dk1"/>
          </a:lnRef>
          <a:fillRef idx="0">
            <a:schemeClr val="dk1"/>
          </a:fillRef>
          <a:effectRef idx="1">
            <a:schemeClr val="dk1"/>
          </a:effectRef>
          <a:fontRef idx="minor">
            <a:schemeClr val="tx1"/>
          </a:fontRef>
        </p:style>
      </p:cxnSp>
      <p:sp>
        <p:nvSpPr>
          <p:cNvPr id="18" name="Isosceles Triangle 17"/>
          <p:cNvSpPr/>
          <p:nvPr/>
        </p:nvSpPr>
        <p:spPr>
          <a:xfrm>
            <a:off x="1447800" y="3581400"/>
            <a:ext cx="304800" cy="152400"/>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20" name="Straight Connector 19"/>
          <p:cNvCxnSpPr/>
          <p:nvPr/>
        </p:nvCxnSpPr>
        <p:spPr>
          <a:xfrm rot="5400000">
            <a:off x="4876800" y="4419600"/>
            <a:ext cx="609600" cy="158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rot="5400000">
            <a:off x="7543800" y="4419600"/>
            <a:ext cx="609600" cy="1588"/>
          </a:xfrm>
          <a:prstGeom prst="line">
            <a:avLst/>
          </a:prstGeom>
        </p:spPr>
        <p:style>
          <a:lnRef idx="2">
            <a:schemeClr val="dk1"/>
          </a:lnRef>
          <a:fillRef idx="0">
            <a:schemeClr val="dk1"/>
          </a:fillRef>
          <a:effectRef idx="1">
            <a:schemeClr val="dk1"/>
          </a:effectRef>
          <a:fontRef idx="minor">
            <a:schemeClr val="tx1"/>
          </a:fontRef>
        </p:style>
      </p:cxnSp>
      <p:sp>
        <p:nvSpPr>
          <p:cNvPr id="22" name="Isosceles Triangle 21"/>
          <p:cNvSpPr/>
          <p:nvPr/>
        </p:nvSpPr>
        <p:spPr>
          <a:xfrm>
            <a:off x="6400800" y="3657600"/>
            <a:ext cx="304800" cy="152400"/>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23" name="Straight Connector 22"/>
          <p:cNvCxnSpPr/>
          <p:nvPr/>
        </p:nvCxnSpPr>
        <p:spPr>
          <a:xfrm rot="10800000">
            <a:off x="5181600" y="4114800"/>
            <a:ext cx="2667000" cy="1588"/>
          </a:xfrm>
          <a:prstGeom prst="line">
            <a:avLst/>
          </a:prstGeom>
        </p:spPr>
        <p:style>
          <a:lnRef idx="2">
            <a:schemeClr val="dk1"/>
          </a:lnRef>
          <a:fillRef idx="0">
            <a:schemeClr val="dk1"/>
          </a:fillRef>
          <a:effectRef idx="1">
            <a:schemeClr val="dk1"/>
          </a:effectRef>
          <a:fontRef idx="minor">
            <a:schemeClr val="tx1"/>
          </a:fontRef>
        </p:style>
      </p:cxnSp>
      <p:cxnSp>
        <p:nvCxnSpPr>
          <p:cNvPr id="28" name="Straight Connector 27"/>
          <p:cNvCxnSpPr/>
          <p:nvPr/>
        </p:nvCxnSpPr>
        <p:spPr>
          <a:xfrm rot="5400000">
            <a:off x="6401594" y="3961606"/>
            <a:ext cx="30480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0-#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0-#ppt_w/2"/>
                                          </p:val>
                                        </p:tav>
                                        <p:tav tm="100000">
                                          <p:val>
                                            <p:strVal val="#ppt_x"/>
                                          </p:val>
                                        </p:tav>
                                      </p:tavLst>
                                    </p:anim>
                                    <p:anim calcmode="lin" valueType="num">
                                      <p:cBhvr additive="base">
                                        <p:cTn id="6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0-#ppt_w/2"/>
                                          </p:val>
                                        </p:tav>
                                        <p:tav tm="100000">
                                          <p:val>
                                            <p:strVal val="#ppt_x"/>
                                          </p:val>
                                        </p:tav>
                                      </p:tavLst>
                                    </p:anim>
                                    <p:anim calcmode="lin" valueType="num">
                                      <p:cBhvr additive="base">
                                        <p:cTn id="7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0-#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0-#ppt_w/2"/>
                                          </p:val>
                                        </p:tav>
                                        <p:tav tm="100000">
                                          <p:val>
                                            <p:strVal val="#ppt_x"/>
                                          </p:val>
                                        </p:tav>
                                      </p:tavLst>
                                    </p:anim>
                                    <p:anim calcmode="lin" valueType="num">
                                      <p:cBhvr additive="base">
                                        <p:cTn id="8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0-#ppt_w/2"/>
                                          </p:val>
                                        </p:tav>
                                        <p:tav tm="100000">
                                          <p:val>
                                            <p:strVal val="#ppt_x"/>
                                          </p:val>
                                        </p:tav>
                                      </p:tavLst>
                                    </p:anim>
                                    <p:anim calcmode="lin" valueType="num">
                                      <p:cBhvr additive="base">
                                        <p:cTn id="9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P spid="5" grpId="0" animBg="1"/>
      <p:bldP spid="6" grpId="0" animBg="1"/>
      <p:bldP spid="7" grpId="0" animBg="1"/>
      <p:bldP spid="8" grpId="0" animBg="1"/>
      <p:bldP spid="18" grpId="0" animBg="1"/>
      <p:bldP spid="2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533400"/>
            <a:ext cx="8610600" cy="7620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DEPENDENCY</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304800" y="1219200"/>
            <a:ext cx="8534400" cy="54102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Dependency lines may be used on any diagram, but are especially common on class and package diagrams.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The UML includes a general </a:t>
            </a:r>
            <a:r>
              <a:rPr lang="en-US" sz="2000" b="1" dirty="0" smtClean="0">
                <a:latin typeface="Times New Roman" pitchFamily="18" charset="0"/>
                <a:cs typeface="Times New Roman" pitchFamily="18" charset="0"/>
              </a:rPr>
              <a:t>dependency relationship </a:t>
            </a:r>
            <a:r>
              <a:rPr lang="en-US" sz="2000" dirty="0" smtClean="0">
                <a:latin typeface="Times New Roman" pitchFamily="18" charset="0"/>
                <a:cs typeface="Times New Roman" pitchFamily="18" charset="0"/>
              </a:rPr>
              <a:t>that indicates that a client element has knowledge of another supplier element and that a change in the supplier could affect the client.</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It is illustrated with a dashed arrow line from the client to supplier.</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It can be viewed as another version of </a:t>
            </a:r>
            <a:r>
              <a:rPr lang="en-US" sz="2000" b="1" dirty="0" smtClean="0">
                <a:latin typeface="Times New Roman" pitchFamily="18" charset="0"/>
                <a:cs typeface="Times New Roman" pitchFamily="18" charset="0"/>
              </a:rPr>
              <a:t>coupling</a:t>
            </a:r>
            <a:r>
              <a:rPr lang="en-US" sz="2000" dirty="0" smtClean="0">
                <a:latin typeface="Times New Roman" pitchFamily="18" charset="0"/>
                <a:cs typeface="Times New Roman" pitchFamily="18" charset="0"/>
              </a:rPr>
              <a:t>, a traditional term in software development when an element is coupled to or depends on another.</a:t>
            </a:r>
            <a:endParaRPr lang="en-IN" sz="2000" dirty="0" smtClean="0">
              <a:latin typeface="Times New Roman" pitchFamily="18" charset="0"/>
              <a:cs typeface="Times New Roman" pitchFamily="18" charset="0"/>
            </a:endParaRPr>
          </a:p>
          <a:p>
            <a:pPr marL="457200" lvl="0" indent="-457200">
              <a:buNone/>
            </a:pPr>
            <a:endParaRPr lang="en-IN" sz="2000" dirty="0" smtClean="0">
              <a:latin typeface="Times New Roman" pitchFamily="18" charset="0"/>
              <a:cs typeface="Times New Roman" pitchFamily="18" charset="0"/>
            </a:endParaRPr>
          </a:p>
        </p:txBody>
      </p:sp>
      <p:sp>
        <p:nvSpPr>
          <p:cNvPr id="4" name="Rectangle 3"/>
          <p:cNvSpPr/>
          <p:nvPr/>
        </p:nvSpPr>
        <p:spPr>
          <a:xfrm>
            <a:off x="914400" y="4191000"/>
            <a:ext cx="1143000" cy="1066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t>Client</a:t>
            </a:r>
          </a:p>
          <a:p>
            <a:pPr algn="ctr"/>
            <a:endParaRPr lang="en-US" sz="2000" dirty="0" smtClean="0"/>
          </a:p>
          <a:p>
            <a:pPr algn="ctr"/>
            <a:endParaRPr lang="en-US" sz="2000" dirty="0"/>
          </a:p>
        </p:txBody>
      </p:sp>
      <p:sp>
        <p:nvSpPr>
          <p:cNvPr id="6" name="Rectangle 5"/>
          <p:cNvSpPr/>
          <p:nvPr/>
        </p:nvSpPr>
        <p:spPr>
          <a:xfrm>
            <a:off x="5562600" y="4267200"/>
            <a:ext cx="1219200" cy="1066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p>
          <a:p>
            <a:pPr algn="ctr"/>
            <a:r>
              <a:rPr lang="en-US" sz="2000" dirty="0" smtClean="0"/>
              <a:t>Supplier</a:t>
            </a:r>
          </a:p>
          <a:p>
            <a:pPr algn="ctr"/>
            <a:endParaRPr lang="en-US" sz="2000" dirty="0" smtClean="0"/>
          </a:p>
          <a:p>
            <a:pPr algn="ctr"/>
            <a:endParaRPr lang="en-US" sz="2000" dirty="0" smtClean="0"/>
          </a:p>
          <a:p>
            <a:pPr algn="ctr"/>
            <a:endParaRPr lang="en-US" sz="2000" dirty="0"/>
          </a:p>
        </p:txBody>
      </p:sp>
      <p:cxnSp>
        <p:nvCxnSpPr>
          <p:cNvPr id="8" name="Straight Connector 7"/>
          <p:cNvCxnSpPr/>
          <p:nvPr/>
        </p:nvCxnSpPr>
        <p:spPr>
          <a:xfrm>
            <a:off x="914400" y="46482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914400" y="49530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5562600" y="47244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562600" y="50292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1905000" y="4648200"/>
            <a:ext cx="36576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0-#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0-#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04800"/>
            <a:ext cx="8610600" cy="7620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2400" b="1" dirty="0" smtClean="0">
                <a:latin typeface="Arial" pitchFamily="34" charset="0"/>
                <a:cs typeface="Arial" pitchFamily="34" charset="0"/>
              </a:rPr>
              <a:t>INTERFACES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0" y="533400"/>
            <a:ext cx="8534400" cy="1905000"/>
          </a:xfrm>
        </p:spPr>
        <p:txBody>
          <a:bodyPr>
            <a:noAutofit/>
          </a:bodyPr>
          <a:lstStyle/>
          <a:p>
            <a:pPr marL="457200" lvl="0" indent="-457200">
              <a:buFont typeface="+mj-lt"/>
              <a:buAutoNum type="arabicPeriod"/>
            </a:pPr>
            <a:r>
              <a:rPr lang="en-US" sz="2400" dirty="0" smtClean="0">
                <a:latin typeface="Times New Roman" pitchFamily="18" charset="0"/>
                <a:cs typeface="Times New Roman" pitchFamily="18" charset="0"/>
              </a:rPr>
              <a:t>The UML provides several ways to show interface implementation, providing an interface to clients, and interface dependency (a required interface).</a:t>
            </a:r>
          </a:p>
          <a:p>
            <a:pPr marL="457200" lvl="0" indent="-457200">
              <a:buFont typeface="+mj-lt"/>
              <a:buAutoNum type="arabicPeriod"/>
            </a:pPr>
            <a:endParaRPr lang="en-IN" sz="2400" dirty="0" smtClean="0">
              <a:latin typeface="Times New Roman" pitchFamily="18" charset="0"/>
              <a:cs typeface="Times New Roman" pitchFamily="18" charset="0"/>
            </a:endParaRPr>
          </a:p>
          <a:p>
            <a:pPr marL="457200" lvl="0" indent="-457200">
              <a:buFont typeface="+mj-lt"/>
              <a:buAutoNum type="arabicPeriod"/>
            </a:pPr>
            <a:r>
              <a:rPr lang="en-US" sz="2400" dirty="0" smtClean="0">
                <a:latin typeface="Times New Roman" pitchFamily="18" charset="0"/>
                <a:cs typeface="Times New Roman" pitchFamily="18" charset="0"/>
              </a:rPr>
              <a:t>In the UML, interface implementation is formally called </a:t>
            </a:r>
            <a:r>
              <a:rPr lang="en-US" sz="2400" b="1" dirty="0" smtClean="0">
                <a:latin typeface="Times New Roman" pitchFamily="18" charset="0"/>
                <a:cs typeface="Times New Roman" pitchFamily="18" charset="0"/>
              </a:rPr>
              <a:t>interface realization</a:t>
            </a:r>
            <a:r>
              <a:rPr lang="en-US" sz="2400" dirty="0" smtClean="0">
                <a:latin typeface="Times New Roman" pitchFamily="18" charset="0"/>
                <a:cs typeface="Times New Roman" pitchFamily="18" charset="0"/>
              </a:rPr>
              <a:t>.</a:t>
            </a:r>
            <a:endParaRPr lang="en-IN" sz="2400" dirty="0" smtClean="0">
              <a:latin typeface="Times New Roman" pitchFamily="18" charset="0"/>
              <a:cs typeface="Times New Roman" pitchFamily="18" charset="0"/>
            </a:endParaRPr>
          </a:p>
          <a:p>
            <a:pPr marL="457200" lvl="0" indent="-457200">
              <a:buFont typeface="+mj-lt"/>
              <a:buAutoNum type="arabicPeriod"/>
            </a:pPr>
            <a:endParaRPr lang="en-IN" sz="20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81200"/>
            <a:ext cx="8305800" cy="4144963"/>
          </a:xfrm>
        </p:spPr>
        <p:txBody>
          <a:bodyPr>
            <a:normAutofit/>
          </a:bodyPr>
          <a:lstStyle/>
          <a:p>
            <a:pPr marL="457200" lvl="0" indent="-457200">
              <a:buFont typeface="+mj-lt"/>
              <a:buAutoNum type="arabicPeriod"/>
            </a:pPr>
            <a:r>
              <a:rPr lang="en-US" sz="2400" dirty="0" smtClean="0">
                <a:latin typeface="Times New Roman" pitchFamily="18" charset="0"/>
                <a:cs typeface="Times New Roman" pitchFamily="18" charset="0"/>
              </a:rPr>
              <a:t>The UML does not define something called a “system” sequence diagrams but simply a “sequence diagram”. </a:t>
            </a:r>
          </a:p>
          <a:p>
            <a:pPr marL="457200" lvl="0" indent="-457200">
              <a:buFont typeface="+mj-lt"/>
              <a:buAutoNum type="arabicPeriod"/>
            </a:pPr>
            <a:r>
              <a:rPr lang="en-US" sz="2400" dirty="0" smtClean="0">
                <a:latin typeface="Times New Roman" pitchFamily="18" charset="0"/>
                <a:cs typeface="Times New Roman" pitchFamily="18" charset="0"/>
              </a:rPr>
              <a:t>The qualification is used to emphasize its application to systems as black boxes. </a:t>
            </a:r>
          </a:p>
          <a:p>
            <a:pPr marL="457200" lvl="0" indent="-457200">
              <a:buFont typeface="+mj-lt"/>
              <a:buAutoNum type="arabicPeriod"/>
            </a:pPr>
            <a:r>
              <a:rPr lang="en-US" sz="2400" dirty="0" smtClean="0">
                <a:latin typeface="Times New Roman" pitchFamily="18" charset="0"/>
                <a:cs typeface="Times New Roman" pitchFamily="18" charset="0"/>
              </a:rPr>
              <a:t>Later, sequence diagrams will be used in another context – to illustrate the design of interacting software objects to fulfill work.</a:t>
            </a:r>
          </a:p>
          <a:p>
            <a:pPr marL="457200" indent="-457200">
              <a:buFont typeface="+mj-lt"/>
              <a:buAutoNum type="arabicPeriod"/>
            </a:pPr>
            <a:endParaRPr lang="en-US" sz="2000" dirty="0">
              <a:latin typeface="Times New Roman" pitchFamily="18" charset="0"/>
              <a:cs typeface="Times New Roman" pitchFamily="18" charset="0"/>
            </a:endParaRPr>
          </a:p>
        </p:txBody>
      </p:sp>
      <p:sp>
        <p:nvSpPr>
          <p:cNvPr id="5" name="Title 1"/>
          <p:cNvSpPr>
            <a:spLocks noGrp="1"/>
          </p:cNvSpPr>
          <p:nvPr>
            <p:ph type="title" idx="4294967295"/>
          </p:nvPr>
        </p:nvSpPr>
        <p:spPr>
          <a:xfrm>
            <a:off x="228600" y="685800"/>
            <a:ext cx="8763000" cy="1143000"/>
          </a:xfrm>
        </p:spPr>
        <p:txBody>
          <a:bodyPr>
            <a:noAutofit/>
          </a:bodyPr>
          <a:lstStyle/>
          <a:p>
            <a:pPr algn="l"/>
            <a:r>
              <a:rPr lang="en-US" sz="3400" b="1" dirty="0" smtClean="0">
                <a:latin typeface="Arial" pitchFamily="34" charset="0"/>
                <a:cs typeface="Arial" pitchFamily="34" charset="0"/>
              </a:rPr>
              <a:t/>
            </a:r>
            <a:br>
              <a:rPr lang="en-US" sz="3400" b="1" dirty="0" smtClean="0">
                <a:latin typeface="Arial" pitchFamily="34" charset="0"/>
                <a:cs typeface="Arial" pitchFamily="34" charset="0"/>
              </a:rPr>
            </a:br>
            <a:r>
              <a:rPr lang="en-US" sz="3400" b="1" dirty="0" smtClean="0">
                <a:latin typeface="Arial" pitchFamily="34" charset="0"/>
                <a:cs typeface="Arial" pitchFamily="34" charset="0"/>
              </a:rPr>
              <a:t>APPLYING UML: SEQUENCE DIAGRAMS</a:t>
            </a:r>
            <a:r>
              <a:rPr lang="en-US" sz="3400" dirty="0" smtClean="0">
                <a:latin typeface="Arial" pitchFamily="34" charset="0"/>
                <a:cs typeface="Arial" pitchFamily="34" charset="0"/>
              </a:rPr>
              <a:t/>
            </a:r>
            <a:br>
              <a:rPr lang="en-US" sz="3400" dirty="0" smtClean="0">
                <a:latin typeface="Arial" pitchFamily="34" charset="0"/>
                <a:cs typeface="Arial" pitchFamily="34" charset="0"/>
              </a:rPr>
            </a:br>
            <a:r>
              <a:rPr lang="en-US" sz="3400" dirty="0" smtClean="0">
                <a:latin typeface="Arial" pitchFamily="34" charset="0"/>
                <a:cs typeface="Arial" pitchFamily="34" charset="0"/>
              </a:rPr>
              <a:t/>
            </a:r>
            <a:br>
              <a:rPr lang="en-US" sz="3400" dirty="0" smtClean="0">
                <a:latin typeface="Arial" pitchFamily="34" charset="0"/>
                <a:cs typeface="Arial" pitchFamily="34" charset="0"/>
              </a:rPr>
            </a:br>
            <a:r>
              <a:rPr lang="en-US" sz="3400" dirty="0" smtClean="0">
                <a:latin typeface="Arial" pitchFamily="34" charset="0"/>
                <a:cs typeface="Arial" pitchFamily="34" charset="0"/>
              </a:rPr>
              <a:t/>
            </a:r>
            <a:br>
              <a:rPr lang="en-US" sz="3400" dirty="0" smtClean="0">
                <a:latin typeface="Arial" pitchFamily="34" charset="0"/>
                <a:cs typeface="Arial" pitchFamily="34" charset="0"/>
              </a:rPr>
            </a:br>
            <a:endParaRPr lang="en-US" sz="3400"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229600" cy="4525963"/>
          </a:xfrm>
        </p:spPr>
        <p:txBody>
          <a:bodyPr>
            <a:normAutofit/>
          </a:bodyPr>
          <a:lstStyle/>
          <a:p>
            <a:pPr>
              <a:buNone/>
            </a:pPr>
            <a:r>
              <a:rPr lang="en-US" sz="2400" b="1" dirty="0" smtClean="0"/>
              <a:t>		Fig. Different notations to show interfaces in UML.</a:t>
            </a:r>
            <a:endParaRPr lang="en-US" sz="2400" dirty="0"/>
          </a:p>
        </p:txBody>
      </p:sp>
      <p:pic>
        <p:nvPicPr>
          <p:cNvPr id="4" name="Picture 2"/>
          <p:cNvPicPr>
            <a:picLocks noChangeAspect="1" noChangeArrowheads="1"/>
          </p:cNvPicPr>
          <p:nvPr/>
        </p:nvPicPr>
        <p:blipFill>
          <a:blip r:embed="rId2" cstate="print"/>
          <a:srcRect/>
          <a:stretch>
            <a:fillRect/>
          </a:stretch>
        </p:blipFill>
        <p:spPr bwMode="auto">
          <a:xfrm>
            <a:off x="-152400" y="838200"/>
            <a:ext cx="9557844" cy="57150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839200" cy="1066800"/>
          </a:xfrm>
        </p:spPr>
        <p:txBody>
          <a:bodyPr>
            <a:noAutofit/>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COMPOSITION OVER AGGREGATION</a:t>
            </a:r>
            <a:r>
              <a:rPr lang="en-IN" sz="3600" dirty="0" smtClean="0">
                <a:latin typeface="Arial" pitchFamily="34" charset="0"/>
                <a:cs typeface="Arial" pitchFamily="34" charset="0"/>
              </a:rPr>
              <a:t/>
            </a:r>
            <a:br>
              <a:rPr lang="en-IN" sz="3600" dirty="0" smtClean="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idx="1"/>
          </p:nvPr>
        </p:nvSpPr>
        <p:spPr>
          <a:xfrm>
            <a:off x="304800" y="1219200"/>
            <a:ext cx="8534400" cy="5410200"/>
          </a:xfrm>
        </p:spPr>
        <p:txBody>
          <a:bodyPr>
            <a:noAutofit/>
          </a:bodyPr>
          <a:lstStyle/>
          <a:p>
            <a:pPr marL="457200" lvl="0" indent="-457200">
              <a:buFont typeface="+mj-lt"/>
              <a:buAutoNum type="arabicPeriod"/>
            </a:pPr>
            <a:r>
              <a:rPr lang="en-US" sz="2000" b="1" dirty="0" smtClean="0">
                <a:latin typeface="Times New Roman" pitchFamily="18" charset="0"/>
                <a:cs typeface="Times New Roman" pitchFamily="18" charset="0"/>
              </a:rPr>
              <a:t>Aggregation</a:t>
            </a:r>
            <a:r>
              <a:rPr lang="en-US" sz="2000" dirty="0" smtClean="0">
                <a:latin typeface="Times New Roman" pitchFamily="18" charset="0"/>
                <a:cs typeface="Times New Roman" pitchFamily="18" charset="0"/>
              </a:rPr>
              <a:t> is a vague kind of association in the UML that loosely suggests whole-part relationships.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b="1" dirty="0" smtClean="0">
                <a:latin typeface="Times New Roman" pitchFamily="18" charset="0"/>
                <a:cs typeface="Times New Roman" pitchFamily="18" charset="0"/>
              </a:rPr>
              <a:t>Composition, </a:t>
            </a:r>
            <a:r>
              <a:rPr lang="en-US" sz="2000" dirty="0" smtClean="0">
                <a:latin typeface="Times New Roman" pitchFamily="18" charset="0"/>
                <a:cs typeface="Times New Roman" pitchFamily="18" charset="0"/>
              </a:rPr>
              <a:t>also known as</a:t>
            </a:r>
            <a:r>
              <a:rPr lang="en-US" sz="2000" b="1" dirty="0" smtClean="0">
                <a:latin typeface="Times New Roman" pitchFamily="18" charset="0"/>
                <a:cs typeface="Times New Roman" pitchFamily="18" charset="0"/>
              </a:rPr>
              <a:t> composite aggregation</a:t>
            </a:r>
            <a:r>
              <a:rPr lang="en-US" sz="2000" dirty="0" smtClean="0">
                <a:latin typeface="Times New Roman" pitchFamily="18" charset="0"/>
                <a:cs typeface="Times New Roman" pitchFamily="18" charset="0"/>
              </a:rPr>
              <a:t>, is a strong kind of whole-part aggregation</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and is useful to show in some models.</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A composition relationship implies that </a:t>
            </a:r>
            <a:endParaRPr lang="en-IN" sz="2000" dirty="0" smtClean="0">
              <a:latin typeface="Times New Roman" pitchFamily="18" charset="0"/>
              <a:cs typeface="Times New Roman" pitchFamily="18" charset="0"/>
            </a:endParaRPr>
          </a:p>
          <a:p>
            <a:pPr marL="914400" lvl="1" indent="-457200">
              <a:buFont typeface="+mj-lt"/>
              <a:buAutoNum type="arabicPeriod"/>
            </a:pPr>
            <a:r>
              <a:rPr lang="en-US" sz="2000" dirty="0" smtClean="0">
                <a:latin typeface="Times New Roman" pitchFamily="18" charset="0"/>
                <a:cs typeface="Times New Roman" pitchFamily="18" charset="0"/>
              </a:rPr>
              <a:t>an instance of the part belongs to only one composite instance at a time.</a:t>
            </a:r>
            <a:endParaRPr lang="en-IN" sz="2000" dirty="0" smtClean="0">
              <a:latin typeface="Times New Roman" pitchFamily="18" charset="0"/>
              <a:cs typeface="Times New Roman" pitchFamily="18" charset="0"/>
            </a:endParaRPr>
          </a:p>
          <a:p>
            <a:pPr marL="914400" lvl="1" indent="-457200">
              <a:buFont typeface="+mj-lt"/>
              <a:buAutoNum type="arabicPeriod"/>
            </a:pPr>
            <a:r>
              <a:rPr lang="en-US" sz="2000" dirty="0" smtClean="0">
                <a:latin typeface="Times New Roman" pitchFamily="18" charset="0"/>
                <a:cs typeface="Times New Roman" pitchFamily="18" charset="0"/>
              </a:rPr>
              <a:t>the part must always belong to a composite.</a:t>
            </a:r>
            <a:endParaRPr lang="en-IN" sz="2000" dirty="0" smtClean="0">
              <a:latin typeface="Times New Roman" pitchFamily="18" charset="0"/>
              <a:cs typeface="Times New Roman" pitchFamily="18" charset="0"/>
            </a:endParaRPr>
          </a:p>
          <a:p>
            <a:pPr marL="914400" lvl="1" indent="-457200">
              <a:buFont typeface="+mj-lt"/>
              <a:buAutoNum type="arabicPeriod"/>
            </a:pPr>
            <a:r>
              <a:rPr lang="en-US" sz="2000" dirty="0" smtClean="0">
                <a:latin typeface="Times New Roman" pitchFamily="18" charset="0"/>
                <a:cs typeface="Times New Roman" pitchFamily="18" charset="0"/>
              </a:rPr>
              <a:t>The composite is responsible for the creation and deletion of its parts – either by itself creating / deleting the parts, or by collaborating with other objects.</a:t>
            </a:r>
          </a:p>
          <a:p>
            <a:pPr marL="914400" lvl="1" indent="-457200">
              <a:buNone/>
            </a:pPr>
            <a:r>
              <a:rPr lang="en-US" sz="2000" dirty="0" smtClean="0">
                <a:latin typeface="Times New Roman" pitchFamily="18" charset="0"/>
                <a:cs typeface="Times New Roman" pitchFamily="18" charset="0"/>
              </a:rPr>
              <a:t>               Composition			       Aggregation</a:t>
            </a:r>
            <a:endParaRPr lang="en-IN" sz="2000" dirty="0" smtClean="0">
              <a:latin typeface="Times New Roman" pitchFamily="18" charset="0"/>
              <a:cs typeface="Times New Roman" pitchFamily="18" charset="0"/>
            </a:endParaRPr>
          </a:p>
          <a:p>
            <a:pPr marL="457200" lvl="0" indent="-457200">
              <a:buNone/>
            </a:pPr>
            <a:endParaRPr lang="en-IN" sz="2000" dirty="0" smtClean="0">
              <a:latin typeface="Times New Roman" pitchFamily="18" charset="0"/>
              <a:cs typeface="Times New Roman" pitchFamily="18" charset="0"/>
            </a:endParaRPr>
          </a:p>
        </p:txBody>
      </p:sp>
      <p:sp>
        <p:nvSpPr>
          <p:cNvPr id="4" name="Rectangle 3"/>
          <p:cNvSpPr/>
          <p:nvPr/>
        </p:nvSpPr>
        <p:spPr>
          <a:xfrm>
            <a:off x="914400" y="5029200"/>
            <a:ext cx="11430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p>
          <a:p>
            <a:pPr algn="ctr"/>
            <a:endParaRPr lang="en-US" sz="2000" dirty="0" smtClean="0"/>
          </a:p>
          <a:p>
            <a:pPr algn="ctr"/>
            <a:endParaRPr lang="en-US" sz="2000" dirty="0"/>
          </a:p>
        </p:txBody>
      </p:sp>
      <p:sp>
        <p:nvSpPr>
          <p:cNvPr id="5" name="Rectangle 4"/>
          <p:cNvSpPr/>
          <p:nvPr/>
        </p:nvSpPr>
        <p:spPr>
          <a:xfrm>
            <a:off x="2895600" y="5029200"/>
            <a:ext cx="11430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p>
          <a:p>
            <a:pPr algn="ctr"/>
            <a:endParaRPr lang="en-US" sz="2000" dirty="0"/>
          </a:p>
        </p:txBody>
      </p:sp>
      <p:cxnSp>
        <p:nvCxnSpPr>
          <p:cNvPr id="7" name="Straight Connector 6"/>
          <p:cNvCxnSpPr/>
          <p:nvPr/>
        </p:nvCxnSpPr>
        <p:spPr>
          <a:xfrm rot="10800000">
            <a:off x="2362200" y="5562600"/>
            <a:ext cx="533400" cy="1588"/>
          </a:xfrm>
          <a:prstGeom prst="line">
            <a:avLst/>
          </a:prstGeom>
        </p:spPr>
        <p:style>
          <a:lnRef idx="2">
            <a:schemeClr val="dk1"/>
          </a:lnRef>
          <a:fillRef idx="0">
            <a:schemeClr val="dk1"/>
          </a:fillRef>
          <a:effectRef idx="1">
            <a:schemeClr val="dk1"/>
          </a:effectRef>
          <a:fontRef idx="minor">
            <a:schemeClr val="tx1"/>
          </a:fontRef>
        </p:style>
      </p:cxnSp>
      <p:sp>
        <p:nvSpPr>
          <p:cNvPr id="16" name="Flowchart: Decision 15"/>
          <p:cNvSpPr/>
          <p:nvPr/>
        </p:nvSpPr>
        <p:spPr>
          <a:xfrm>
            <a:off x="2057400" y="5410200"/>
            <a:ext cx="304800" cy="304800"/>
          </a:xfrm>
          <a:prstGeom prst="flowChartDecision">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Rectangle 21"/>
          <p:cNvSpPr/>
          <p:nvPr/>
        </p:nvSpPr>
        <p:spPr>
          <a:xfrm>
            <a:off x="4419600" y="5029200"/>
            <a:ext cx="11430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p>
          <a:p>
            <a:pPr algn="ctr"/>
            <a:endParaRPr lang="en-US" sz="2000" dirty="0" smtClean="0"/>
          </a:p>
          <a:p>
            <a:pPr algn="ctr"/>
            <a:endParaRPr lang="en-US" sz="2000" dirty="0"/>
          </a:p>
        </p:txBody>
      </p:sp>
      <p:sp>
        <p:nvSpPr>
          <p:cNvPr id="23" name="Rectangle 22"/>
          <p:cNvSpPr/>
          <p:nvPr/>
        </p:nvSpPr>
        <p:spPr>
          <a:xfrm>
            <a:off x="6400800" y="5029200"/>
            <a:ext cx="11430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p>
          <a:p>
            <a:pPr algn="ctr"/>
            <a:endParaRPr lang="en-US" sz="2000" dirty="0"/>
          </a:p>
        </p:txBody>
      </p:sp>
      <p:cxnSp>
        <p:nvCxnSpPr>
          <p:cNvPr id="24" name="Straight Connector 23"/>
          <p:cNvCxnSpPr/>
          <p:nvPr/>
        </p:nvCxnSpPr>
        <p:spPr>
          <a:xfrm rot="10800000">
            <a:off x="5867400" y="5486400"/>
            <a:ext cx="533400" cy="1588"/>
          </a:xfrm>
          <a:prstGeom prst="line">
            <a:avLst/>
          </a:prstGeom>
        </p:spPr>
        <p:style>
          <a:lnRef idx="2">
            <a:schemeClr val="dk1"/>
          </a:lnRef>
          <a:fillRef idx="0">
            <a:schemeClr val="dk1"/>
          </a:fillRef>
          <a:effectRef idx="1">
            <a:schemeClr val="dk1"/>
          </a:effectRef>
          <a:fontRef idx="minor">
            <a:schemeClr val="tx1"/>
          </a:fontRef>
        </p:style>
      </p:cxnSp>
      <p:sp>
        <p:nvSpPr>
          <p:cNvPr id="25" name="Flowchart: Decision 24"/>
          <p:cNvSpPr/>
          <p:nvPr/>
        </p:nvSpPr>
        <p:spPr>
          <a:xfrm>
            <a:off x="5562600" y="5334000"/>
            <a:ext cx="304800" cy="304800"/>
          </a:xfrm>
          <a:prstGeom prst="flowChartDecis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066800" y="5029200"/>
            <a:ext cx="837089" cy="369332"/>
          </a:xfrm>
          <a:prstGeom prst="rect">
            <a:avLst/>
          </a:prstGeom>
          <a:noFill/>
        </p:spPr>
        <p:txBody>
          <a:bodyPr wrap="square" rtlCol="0">
            <a:spAutoFit/>
          </a:bodyPr>
          <a:lstStyle/>
          <a:p>
            <a:r>
              <a:rPr lang="en-US" dirty="0" smtClean="0"/>
              <a:t>Class A</a:t>
            </a:r>
            <a:endParaRPr lang="en-US" dirty="0"/>
          </a:p>
        </p:txBody>
      </p:sp>
      <p:sp>
        <p:nvSpPr>
          <p:cNvPr id="14" name="TextBox 13"/>
          <p:cNvSpPr txBox="1"/>
          <p:nvPr/>
        </p:nvSpPr>
        <p:spPr>
          <a:xfrm>
            <a:off x="3124200" y="5029200"/>
            <a:ext cx="829073" cy="369332"/>
          </a:xfrm>
          <a:prstGeom prst="rect">
            <a:avLst/>
          </a:prstGeom>
          <a:noFill/>
        </p:spPr>
        <p:txBody>
          <a:bodyPr wrap="square" rtlCol="0">
            <a:spAutoFit/>
          </a:bodyPr>
          <a:lstStyle/>
          <a:p>
            <a:r>
              <a:rPr lang="en-US" dirty="0" smtClean="0"/>
              <a:t>Class B</a:t>
            </a:r>
            <a:endParaRPr lang="en-US" dirty="0"/>
          </a:p>
        </p:txBody>
      </p:sp>
      <p:cxnSp>
        <p:nvCxnSpPr>
          <p:cNvPr id="17" name="Straight Connector 16"/>
          <p:cNvCxnSpPr/>
          <p:nvPr/>
        </p:nvCxnSpPr>
        <p:spPr>
          <a:xfrm rot="10800000" flipH="1">
            <a:off x="914400" y="54102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rot="10800000" flipH="1">
            <a:off x="2895600" y="5410200"/>
            <a:ext cx="1143000" cy="1588"/>
          </a:xfrm>
          <a:prstGeom prst="line">
            <a:avLst/>
          </a:prstGeom>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4572000" y="5029200"/>
            <a:ext cx="837089" cy="646331"/>
          </a:xfrm>
          <a:prstGeom prst="rect">
            <a:avLst/>
          </a:prstGeom>
          <a:noFill/>
        </p:spPr>
        <p:txBody>
          <a:bodyPr wrap="square" rtlCol="0">
            <a:spAutoFit/>
          </a:bodyPr>
          <a:lstStyle/>
          <a:p>
            <a:r>
              <a:rPr lang="en-US" dirty="0" smtClean="0"/>
              <a:t>Class A</a:t>
            </a:r>
          </a:p>
          <a:p>
            <a:endParaRPr lang="en-US" dirty="0"/>
          </a:p>
        </p:txBody>
      </p:sp>
      <p:sp>
        <p:nvSpPr>
          <p:cNvPr id="20" name="TextBox 19"/>
          <p:cNvSpPr txBox="1"/>
          <p:nvPr/>
        </p:nvSpPr>
        <p:spPr>
          <a:xfrm>
            <a:off x="6553200" y="5029201"/>
            <a:ext cx="829073" cy="646331"/>
          </a:xfrm>
          <a:prstGeom prst="rect">
            <a:avLst/>
          </a:prstGeom>
          <a:noFill/>
        </p:spPr>
        <p:txBody>
          <a:bodyPr wrap="square" rtlCol="0">
            <a:spAutoFit/>
          </a:bodyPr>
          <a:lstStyle/>
          <a:p>
            <a:r>
              <a:rPr lang="en-US" dirty="0" smtClean="0"/>
              <a:t>Class B</a:t>
            </a:r>
          </a:p>
          <a:p>
            <a:endParaRPr lang="en-US" dirty="0"/>
          </a:p>
        </p:txBody>
      </p:sp>
      <p:cxnSp>
        <p:nvCxnSpPr>
          <p:cNvPr id="21" name="Straight Connector 20"/>
          <p:cNvCxnSpPr/>
          <p:nvPr/>
        </p:nvCxnSpPr>
        <p:spPr>
          <a:xfrm rot="10800000" flipH="1">
            <a:off x="4419600" y="54102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rot="10800000" flipH="1">
            <a:off x="6400800" y="5334000"/>
            <a:ext cx="11430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0-#ppt_w/2"/>
                                          </p:val>
                                        </p:tav>
                                        <p:tav tm="100000">
                                          <p:val>
                                            <p:strVal val="#ppt_x"/>
                                          </p:val>
                                        </p:tav>
                                      </p:tavLst>
                                    </p:anim>
                                    <p:anim calcmode="lin" valueType="num">
                                      <p:cBhvr additive="base">
                                        <p:cTn id="5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0-#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3">
                                            <p:txEl>
                                              <p:pRg st="0" end="0"/>
                                            </p:txEl>
                                          </p:spTgt>
                                        </p:tgtEl>
                                        <p:attrNameLst>
                                          <p:attrName>style.visibility</p:attrName>
                                        </p:attrNameLst>
                                      </p:cBhvr>
                                      <p:to>
                                        <p:strVal val="visible"/>
                                      </p:to>
                                    </p:set>
                                    <p:anim calcmode="lin" valueType="num">
                                      <p:cBhvr additive="base">
                                        <p:cTn id="67"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500" fill="hold"/>
                                        <p:tgtEl>
                                          <p:spTgt spid="5"/>
                                        </p:tgtEl>
                                        <p:attrNameLst>
                                          <p:attrName>ppt_x</p:attrName>
                                        </p:attrNameLst>
                                      </p:cBhvr>
                                      <p:tavLst>
                                        <p:tav tm="0">
                                          <p:val>
                                            <p:strVal val="0-#ppt_w/2"/>
                                          </p:val>
                                        </p:tav>
                                        <p:tav tm="100000">
                                          <p:val>
                                            <p:strVal val="#ppt_x"/>
                                          </p:val>
                                        </p:tav>
                                      </p:tavLst>
                                    </p:anim>
                                    <p:anim calcmode="lin" valueType="num">
                                      <p:cBhvr additive="base">
                                        <p:cTn id="7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0-#ppt_w/2"/>
                                          </p:val>
                                        </p:tav>
                                        <p:tav tm="100000">
                                          <p:val>
                                            <p:strVal val="#ppt_x"/>
                                          </p:val>
                                        </p:tav>
                                      </p:tavLst>
                                    </p:anim>
                                    <p:anim calcmode="lin" valueType="num">
                                      <p:cBhvr additive="base">
                                        <p:cTn id="8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additive="base">
                                        <p:cTn id="91" dur="500" fill="hold"/>
                                        <p:tgtEl>
                                          <p:spTgt spid="7"/>
                                        </p:tgtEl>
                                        <p:attrNameLst>
                                          <p:attrName>ppt_x</p:attrName>
                                        </p:attrNameLst>
                                      </p:cBhvr>
                                      <p:tavLst>
                                        <p:tav tm="0">
                                          <p:val>
                                            <p:strVal val="0-#ppt_w/2"/>
                                          </p:val>
                                        </p:tav>
                                        <p:tav tm="100000">
                                          <p:val>
                                            <p:strVal val="#ppt_x"/>
                                          </p:val>
                                        </p:tav>
                                      </p:tavLst>
                                    </p:anim>
                                    <p:anim calcmode="lin" valueType="num">
                                      <p:cBhvr additive="base">
                                        <p:cTn id="9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additive="base">
                                        <p:cTn id="97" dur="500" fill="hold"/>
                                        <p:tgtEl>
                                          <p:spTgt spid="16"/>
                                        </p:tgtEl>
                                        <p:attrNameLst>
                                          <p:attrName>ppt_x</p:attrName>
                                        </p:attrNameLst>
                                      </p:cBhvr>
                                      <p:tavLst>
                                        <p:tav tm="0">
                                          <p:val>
                                            <p:strVal val="0-#ppt_w/2"/>
                                          </p:val>
                                        </p:tav>
                                        <p:tav tm="100000">
                                          <p:val>
                                            <p:strVal val="#ppt_x"/>
                                          </p:val>
                                        </p:tav>
                                      </p:tavLst>
                                    </p:anim>
                                    <p:anim calcmode="lin" valueType="num">
                                      <p:cBhvr additive="base">
                                        <p:cTn id="9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fill="hold"/>
                                        <p:tgtEl>
                                          <p:spTgt spid="22"/>
                                        </p:tgtEl>
                                        <p:attrNameLst>
                                          <p:attrName>ppt_x</p:attrName>
                                        </p:attrNameLst>
                                      </p:cBhvr>
                                      <p:tavLst>
                                        <p:tav tm="0">
                                          <p:val>
                                            <p:strVal val="0-#ppt_w/2"/>
                                          </p:val>
                                        </p:tav>
                                        <p:tav tm="100000">
                                          <p:val>
                                            <p:strVal val="#ppt_x"/>
                                          </p:val>
                                        </p:tav>
                                      </p:tavLst>
                                    </p:anim>
                                    <p:anim calcmode="lin" valueType="num">
                                      <p:cBhvr additive="base">
                                        <p:cTn id="104"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500" fill="hold"/>
                                        <p:tgtEl>
                                          <p:spTgt spid="21"/>
                                        </p:tgtEl>
                                        <p:attrNameLst>
                                          <p:attrName>ppt_x</p:attrName>
                                        </p:attrNameLst>
                                      </p:cBhvr>
                                      <p:tavLst>
                                        <p:tav tm="0">
                                          <p:val>
                                            <p:strVal val="0-#ppt_w/2"/>
                                          </p:val>
                                        </p:tav>
                                        <p:tav tm="100000">
                                          <p:val>
                                            <p:strVal val="#ppt_x"/>
                                          </p:val>
                                        </p:tav>
                                      </p:tavLst>
                                    </p:anim>
                                    <p:anim calcmode="lin" valueType="num">
                                      <p:cBhvr additive="base">
                                        <p:cTn id="11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0-#ppt_w/2"/>
                                          </p:val>
                                        </p:tav>
                                        <p:tav tm="100000">
                                          <p:val>
                                            <p:strVal val="#ppt_x"/>
                                          </p:val>
                                        </p:tav>
                                      </p:tavLst>
                                    </p:anim>
                                    <p:anim calcmode="lin" valueType="num">
                                      <p:cBhvr additive="base">
                                        <p:cTn id="1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500" fill="hold"/>
                                        <p:tgtEl>
                                          <p:spTgt spid="23"/>
                                        </p:tgtEl>
                                        <p:attrNameLst>
                                          <p:attrName>ppt_x</p:attrName>
                                        </p:attrNameLst>
                                      </p:cBhvr>
                                      <p:tavLst>
                                        <p:tav tm="0">
                                          <p:val>
                                            <p:strVal val="0-#ppt_w/2"/>
                                          </p:val>
                                        </p:tav>
                                        <p:tav tm="100000">
                                          <p:val>
                                            <p:strVal val="#ppt_x"/>
                                          </p:val>
                                        </p:tav>
                                      </p:tavLst>
                                    </p:anim>
                                    <p:anim calcmode="lin" valueType="num">
                                      <p:cBhvr additive="base">
                                        <p:cTn id="1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cBhvr additive="base">
                                        <p:cTn id="127" dur="500" fill="hold"/>
                                        <p:tgtEl>
                                          <p:spTgt spid="26"/>
                                        </p:tgtEl>
                                        <p:attrNameLst>
                                          <p:attrName>ppt_x</p:attrName>
                                        </p:attrNameLst>
                                      </p:cBhvr>
                                      <p:tavLst>
                                        <p:tav tm="0">
                                          <p:val>
                                            <p:strVal val="0-#ppt_w/2"/>
                                          </p:val>
                                        </p:tav>
                                        <p:tav tm="100000">
                                          <p:val>
                                            <p:strVal val="#ppt_x"/>
                                          </p:val>
                                        </p:tav>
                                      </p:tavLst>
                                    </p:anim>
                                    <p:anim calcmode="lin" valueType="num">
                                      <p:cBhvr additive="base">
                                        <p:cTn id="12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20"/>
                                        </p:tgtEl>
                                        <p:attrNameLst>
                                          <p:attrName>style.visibility</p:attrName>
                                        </p:attrNameLst>
                                      </p:cBhvr>
                                      <p:to>
                                        <p:strVal val="visible"/>
                                      </p:to>
                                    </p:set>
                                    <p:anim calcmode="lin" valueType="num">
                                      <p:cBhvr additive="base">
                                        <p:cTn id="133" dur="500" fill="hold"/>
                                        <p:tgtEl>
                                          <p:spTgt spid="20"/>
                                        </p:tgtEl>
                                        <p:attrNameLst>
                                          <p:attrName>ppt_x</p:attrName>
                                        </p:attrNameLst>
                                      </p:cBhvr>
                                      <p:tavLst>
                                        <p:tav tm="0">
                                          <p:val>
                                            <p:strVal val="0-#ppt_w/2"/>
                                          </p:val>
                                        </p:tav>
                                        <p:tav tm="100000">
                                          <p:val>
                                            <p:strVal val="#ppt_x"/>
                                          </p:val>
                                        </p:tav>
                                      </p:tavLst>
                                    </p:anim>
                                    <p:anim calcmode="lin" valueType="num">
                                      <p:cBhvr additive="base">
                                        <p:cTn id="13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24"/>
                                        </p:tgtEl>
                                        <p:attrNameLst>
                                          <p:attrName>style.visibility</p:attrName>
                                        </p:attrNameLst>
                                      </p:cBhvr>
                                      <p:to>
                                        <p:strVal val="visible"/>
                                      </p:to>
                                    </p:set>
                                    <p:anim calcmode="lin" valueType="num">
                                      <p:cBhvr additive="base">
                                        <p:cTn id="139" dur="500" fill="hold"/>
                                        <p:tgtEl>
                                          <p:spTgt spid="24"/>
                                        </p:tgtEl>
                                        <p:attrNameLst>
                                          <p:attrName>ppt_x</p:attrName>
                                        </p:attrNameLst>
                                      </p:cBhvr>
                                      <p:tavLst>
                                        <p:tav tm="0">
                                          <p:val>
                                            <p:strVal val="0-#ppt_w/2"/>
                                          </p:val>
                                        </p:tav>
                                        <p:tav tm="100000">
                                          <p:val>
                                            <p:strVal val="#ppt_x"/>
                                          </p:val>
                                        </p:tav>
                                      </p:tavLst>
                                    </p:anim>
                                    <p:anim calcmode="lin" valueType="num">
                                      <p:cBhvr additive="base">
                                        <p:cTn id="14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grpId="0" nodeType="clickEffect">
                                  <p:stCondLst>
                                    <p:cond delay="0"/>
                                  </p:stCondLst>
                                  <p:childTnLst>
                                    <p:set>
                                      <p:cBhvr>
                                        <p:cTn id="144" dur="1" fill="hold">
                                          <p:stCondLst>
                                            <p:cond delay="0"/>
                                          </p:stCondLst>
                                        </p:cTn>
                                        <p:tgtEl>
                                          <p:spTgt spid="25"/>
                                        </p:tgtEl>
                                        <p:attrNameLst>
                                          <p:attrName>style.visibility</p:attrName>
                                        </p:attrNameLst>
                                      </p:cBhvr>
                                      <p:to>
                                        <p:strVal val="visible"/>
                                      </p:to>
                                    </p:set>
                                    <p:anim calcmode="lin" valueType="num">
                                      <p:cBhvr additive="base">
                                        <p:cTn id="145" dur="500" fill="hold"/>
                                        <p:tgtEl>
                                          <p:spTgt spid="25"/>
                                        </p:tgtEl>
                                        <p:attrNameLst>
                                          <p:attrName>ppt_x</p:attrName>
                                        </p:attrNameLst>
                                      </p:cBhvr>
                                      <p:tavLst>
                                        <p:tav tm="0">
                                          <p:val>
                                            <p:strVal val="0-#ppt_w/2"/>
                                          </p:val>
                                        </p:tav>
                                        <p:tav tm="100000">
                                          <p:val>
                                            <p:strVal val="#ppt_x"/>
                                          </p:val>
                                        </p:tav>
                                      </p:tavLst>
                                    </p:anim>
                                    <p:anim calcmode="lin" valueType="num">
                                      <p:cBhvr additive="base">
                                        <p:cTn id="146"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P spid="5" grpId="0" animBg="1"/>
      <p:bldP spid="16" grpId="0" animBg="1"/>
      <p:bldP spid="22" grpId="0" animBg="1"/>
      <p:bldP spid="23" grpId="0" animBg="1"/>
      <p:bldP spid="25" grpId="0" animBg="1"/>
      <p:bldP spid="14" grpId="0"/>
      <p:bldP spid="19" grpId="0"/>
      <p:bldP spid="2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839200" cy="1066800"/>
          </a:xfrm>
        </p:spPr>
        <p:txBody>
          <a:bodyPr>
            <a:noAutofit/>
          </a:bodyPr>
          <a:lstStyle/>
          <a:p>
            <a:pPr algn="l"/>
            <a:r>
              <a:rPr lang="en-US" sz="4000" b="1" dirty="0" smtClean="0">
                <a:latin typeface="Arial" pitchFamily="34" charset="0"/>
                <a:cs typeface="Arial" pitchFamily="34" charset="0"/>
              </a:rPr>
              <a:t>CONSTRAINTS</a:t>
            </a:r>
            <a:endParaRPr lang="en-IN" sz="4000" dirty="0" smtClean="0">
              <a:latin typeface="Arial" pitchFamily="34" charset="0"/>
              <a:cs typeface="Arial" pitchFamily="34" charset="0"/>
            </a:endParaRPr>
          </a:p>
        </p:txBody>
      </p:sp>
      <p:sp>
        <p:nvSpPr>
          <p:cNvPr id="3" name="Content Placeholder 2"/>
          <p:cNvSpPr>
            <a:spLocks noGrp="1"/>
          </p:cNvSpPr>
          <p:nvPr>
            <p:ph idx="1"/>
          </p:nvPr>
        </p:nvSpPr>
        <p:spPr>
          <a:xfrm>
            <a:off x="304800" y="1219200"/>
            <a:ext cx="8534400" cy="54102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A UML </a:t>
            </a:r>
            <a:r>
              <a:rPr lang="en-US" sz="2000" b="1" dirty="0" smtClean="0">
                <a:latin typeface="Times New Roman" pitchFamily="18" charset="0"/>
                <a:cs typeface="Times New Roman" pitchFamily="18" charset="0"/>
              </a:rPr>
              <a:t>constraint</a:t>
            </a:r>
            <a:r>
              <a:rPr lang="en-US" sz="2000" dirty="0" smtClean="0">
                <a:latin typeface="Times New Roman" pitchFamily="18" charset="0"/>
                <a:cs typeface="Times New Roman" pitchFamily="18" charset="0"/>
              </a:rPr>
              <a:t> is a restriction or condition on a UML element.</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It is visualized in text between braces; for example: {size&gt;=0}.</a:t>
            </a:r>
          </a:p>
          <a:p>
            <a:pPr marL="457200" lvl="0" indent="-457200">
              <a:buNone/>
            </a:pPr>
            <a:endParaRPr lang="en-US" sz="2000" dirty="0" smtClean="0">
              <a:latin typeface="Times New Roman" pitchFamily="18" charset="0"/>
              <a:cs typeface="Times New Roman" pitchFamily="18" charset="0"/>
            </a:endParaRPr>
          </a:p>
          <a:p>
            <a:pPr marL="457200" lvl="0" indent="-457200">
              <a:buNone/>
            </a:pPr>
            <a:endParaRPr lang="en-US" sz="2000" dirty="0" smtClean="0">
              <a:latin typeface="Times New Roman" pitchFamily="18" charset="0"/>
              <a:cs typeface="Times New Roman" pitchFamily="18" charset="0"/>
            </a:endParaRPr>
          </a:p>
          <a:p>
            <a:pPr marL="457200" lvl="0" indent="-457200">
              <a:buNone/>
            </a:pPr>
            <a:endParaRPr lang="en-US" sz="2000" dirty="0" smtClean="0">
              <a:latin typeface="Times New Roman" pitchFamily="18" charset="0"/>
              <a:cs typeface="Times New Roman" pitchFamily="18" charset="0"/>
            </a:endParaRPr>
          </a:p>
          <a:p>
            <a:pPr marL="457200" lvl="0" indent="-457200">
              <a:buNone/>
            </a:pPr>
            <a:endParaRPr lang="en-US" sz="2000" dirty="0" smtClean="0">
              <a:latin typeface="Times New Roman" pitchFamily="18" charset="0"/>
              <a:cs typeface="Times New Roman" pitchFamily="18" charset="0"/>
            </a:endParaRPr>
          </a:p>
          <a:p>
            <a:pPr marL="457200" lvl="0" indent="-457200">
              <a:buNone/>
            </a:pPr>
            <a:endParaRPr lang="en-US" sz="2000" dirty="0" smtClean="0">
              <a:latin typeface="Times New Roman" pitchFamily="18" charset="0"/>
              <a:cs typeface="Times New Roman" pitchFamily="18" charset="0"/>
            </a:endParaRPr>
          </a:p>
          <a:p>
            <a:pPr marL="457200" lvl="0" indent="-457200">
              <a:buNone/>
            </a:pPr>
            <a:r>
              <a:rPr lang="en-US" sz="2000" dirty="0" smtClean="0">
                <a:latin typeface="Times New Roman" pitchFamily="18" charset="0"/>
                <a:cs typeface="Times New Roman" pitchFamily="18" charset="0"/>
              </a:rPr>
              <a:t>                                                               { post condition : new size = old size + 1}</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IN" sz="2000" dirty="0" smtClean="0">
              <a:latin typeface="Times New Roman" pitchFamily="18" charset="0"/>
              <a:cs typeface="Times New Roman" pitchFamily="18" charset="0"/>
            </a:endParaRPr>
          </a:p>
        </p:txBody>
      </p:sp>
      <p:sp>
        <p:nvSpPr>
          <p:cNvPr id="4" name="Rectangle 3"/>
          <p:cNvSpPr/>
          <p:nvPr/>
        </p:nvSpPr>
        <p:spPr>
          <a:xfrm>
            <a:off x="457200" y="3276600"/>
            <a:ext cx="2590800" cy="121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sz="2000" dirty="0" smtClean="0"/>
              <a:t>Stack</a:t>
            </a:r>
          </a:p>
          <a:p>
            <a:r>
              <a:rPr lang="en-US" sz="2000" dirty="0" smtClean="0"/>
              <a:t>size : integer {size &gt;=0}</a:t>
            </a:r>
          </a:p>
          <a:p>
            <a:r>
              <a:rPr lang="en-US" sz="2000" dirty="0" smtClean="0"/>
              <a:t>push(element)</a:t>
            </a:r>
          </a:p>
          <a:p>
            <a:r>
              <a:rPr lang="en-US" sz="2000" dirty="0" smtClean="0"/>
              <a:t>pop() : Object</a:t>
            </a:r>
          </a:p>
          <a:p>
            <a:endParaRPr lang="en-US" dirty="0"/>
          </a:p>
        </p:txBody>
      </p:sp>
      <p:cxnSp>
        <p:nvCxnSpPr>
          <p:cNvPr id="6" name="Straight Connector 5"/>
          <p:cNvCxnSpPr/>
          <p:nvPr/>
        </p:nvCxnSpPr>
        <p:spPr>
          <a:xfrm>
            <a:off x="457200" y="3581400"/>
            <a:ext cx="2590800" cy="1588"/>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457200" y="3886200"/>
            <a:ext cx="2590800" cy="1588"/>
          </a:xfrm>
          <a:prstGeom prst="line">
            <a:avLst/>
          </a:prstGeom>
        </p:spPr>
        <p:style>
          <a:lnRef idx="1">
            <a:schemeClr val="dk1"/>
          </a:lnRef>
          <a:fillRef idx="0">
            <a:schemeClr val="dk1"/>
          </a:fillRef>
          <a:effectRef idx="0">
            <a:schemeClr val="dk1"/>
          </a:effectRef>
          <a:fontRef idx="minor">
            <a:schemeClr val="tx1"/>
          </a:fontRef>
        </p:style>
      </p:cxnSp>
      <p:sp>
        <p:nvSpPr>
          <p:cNvPr id="8" name="Snip Single Corner Rectangle 7"/>
          <p:cNvSpPr/>
          <p:nvPr/>
        </p:nvSpPr>
        <p:spPr>
          <a:xfrm>
            <a:off x="4800600" y="2438400"/>
            <a:ext cx="4038600" cy="914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three ways to show UML constraints</a:t>
            </a:r>
            <a:endParaRPr lang="en-US" sz="2000" dirty="0"/>
          </a:p>
        </p:txBody>
      </p:sp>
      <p:sp>
        <p:nvSpPr>
          <p:cNvPr id="9" name="Snip Single Corner Rectangle 8"/>
          <p:cNvSpPr/>
          <p:nvPr/>
        </p:nvSpPr>
        <p:spPr>
          <a:xfrm>
            <a:off x="4800600" y="5181600"/>
            <a:ext cx="4114800" cy="11430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a:t>
            </a:r>
          </a:p>
          <a:p>
            <a:r>
              <a:rPr lang="en-US" sz="2000" dirty="0" smtClean="0"/>
              <a:t>Post condition : new size = old size -1</a:t>
            </a:r>
          </a:p>
          <a:p>
            <a:r>
              <a:rPr lang="en-US" sz="2000" dirty="0" smtClean="0"/>
              <a:t>}</a:t>
            </a:r>
            <a:endParaRPr lang="en-US" sz="2000" dirty="0"/>
          </a:p>
        </p:txBody>
      </p:sp>
      <p:cxnSp>
        <p:nvCxnSpPr>
          <p:cNvPr id="11" name="Straight Connector 10"/>
          <p:cNvCxnSpPr>
            <a:stCxn id="14" idx="6"/>
          </p:cNvCxnSpPr>
          <p:nvPr/>
        </p:nvCxnSpPr>
        <p:spPr>
          <a:xfrm>
            <a:off x="2286000" y="4038600"/>
            <a:ext cx="1981200" cy="1588"/>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209800" y="4419600"/>
            <a:ext cx="2590800" cy="1296988"/>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14" name="Oval 13"/>
          <p:cNvSpPr/>
          <p:nvPr/>
        </p:nvSpPr>
        <p:spPr>
          <a:xfrm>
            <a:off x="2133600" y="3962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Oval 15"/>
          <p:cNvSpPr/>
          <p:nvPr/>
        </p:nvSpPr>
        <p:spPr>
          <a:xfrm>
            <a:off x="2057400" y="42672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0-#ppt_w/2"/>
                                          </p:val>
                                        </p:tav>
                                        <p:tav tm="100000">
                                          <p:val>
                                            <p:strVal val="#ppt_x"/>
                                          </p:val>
                                        </p:tav>
                                      </p:tavLst>
                                    </p:anim>
                                    <p:anim calcmode="lin" valueType="num">
                                      <p:cBhvr additive="base">
                                        <p:cTn id="6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fill="hold"/>
                                        <p:tgtEl>
                                          <p:spTgt spid="9"/>
                                        </p:tgtEl>
                                        <p:attrNameLst>
                                          <p:attrName>ppt_x</p:attrName>
                                        </p:attrNameLst>
                                      </p:cBhvr>
                                      <p:tavLst>
                                        <p:tav tm="0">
                                          <p:val>
                                            <p:strVal val="0-#ppt_w/2"/>
                                          </p:val>
                                        </p:tav>
                                        <p:tav tm="100000">
                                          <p:val>
                                            <p:strVal val="#ppt_x"/>
                                          </p:val>
                                        </p:tav>
                                      </p:tavLst>
                                    </p:anim>
                                    <p:anim calcmode="lin" valueType="num">
                                      <p:cBhvr additive="base">
                                        <p:cTn id="6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0-#ppt_w/2"/>
                                          </p:val>
                                        </p:tav>
                                        <p:tav tm="100000">
                                          <p:val>
                                            <p:strVal val="#ppt_x"/>
                                          </p:val>
                                        </p:tav>
                                      </p:tavLst>
                                    </p:anim>
                                    <p:anim calcmode="lin" valueType="num">
                                      <p:cBhvr additive="base">
                                        <p:cTn id="7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0-#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P spid="8" grpId="0" animBg="1"/>
      <p:bldP spid="9" grpId="0" animBg="1"/>
      <p:bldP spid="14" grpId="0" animBg="1"/>
      <p:bldP spid="1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839200" cy="10668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QUALIFIED ASSOCIATION</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304800" y="1066800"/>
            <a:ext cx="8534400" cy="5562600"/>
          </a:xfrm>
        </p:spPr>
        <p:txBody>
          <a:bodyPr>
            <a:noAutofit/>
          </a:bodyPr>
          <a:lstStyle/>
          <a:p>
            <a:pPr lvl="0"/>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qualified association </a:t>
            </a:r>
            <a:r>
              <a:rPr lang="en-US" sz="2000" dirty="0" smtClean="0">
                <a:latin typeface="Times New Roman" pitchFamily="18" charset="0"/>
                <a:cs typeface="Times New Roman" pitchFamily="18" charset="0"/>
              </a:rPr>
              <a:t>has a qualifier that is used to select an object (or objects) from a larger set of related objects, based upon the qualifier key.</a:t>
            </a:r>
          </a:p>
          <a:p>
            <a:pPr lvl="0">
              <a:buNone/>
            </a:pPr>
            <a:r>
              <a:rPr lang="en-US" sz="2000" dirty="0" smtClean="0">
                <a:latin typeface="Times New Roman" pitchFamily="18" charset="0"/>
                <a:cs typeface="Times New Roman" pitchFamily="18" charset="0"/>
              </a:rPr>
              <a:t>                                           Contains </a:t>
            </a:r>
          </a:p>
          <a:p>
            <a:pPr lvl="0">
              <a:buNone/>
            </a:pPr>
            <a:r>
              <a:rPr lang="en-US" sz="2000" dirty="0" smtClean="0">
                <a:latin typeface="Times New Roman" pitchFamily="18" charset="0"/>
                <a:cs typeface="Times New Roman" pitchFamily="18" charset="0"/>
              </a:rPr>
              <a:t>                                1                               1..*</a:t>
            </a: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(a)</a:t>
            </a:r>
          </a:p>
          <a:p>
            <a:pPr lvl="0">
              <a:buNone/>
            </a:pPr>
            <a:r>
              <a:rPr lang="en-US" sz="2000" dirty="0" smtClean="0">
                <a:latin typeface="Times New Roman" pitchFamily="18" charset="0"/>
                <a:cs typeface="Times New Roman" pitchFamily="18" charset="0"/>
              </a:rPr>
              <a:t>                                                1   Contains   1</a:t>
            </a:r>
          </a:p>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(b)   </a:t>
            </a:r>
            <a:endParaRPr lang="en-IN" sz="2000" dirty="0" smtClean="0">
              <a:latin typeface="Times New Roman" pitchFamily="18" charset="0"/>
              <a:cs typeface="Times New Roman" pitchFamily="18" charset="0"/>
            </a:endParaRPr>
          </a:p>
          <a:p>
            <a:pPr marL="457200" lvl="0" indent="-457200">
              <a:buNone/>
            </a:pPr>
            <a:r>
              <a:rPr lang="en-IN" sz="2000" b="1" dirty="0" smtClean="0">
                <a:latin typeface="Times New Roman" pitchFamily="18" charset="0"/>
                <a:cs typeface="Times New Roman" pitchFamily="18" charset="0"/>
              </a:rPr>
              <a:t>			</a:t>
            </a:r>
            <a:r>
              <a:rPr lang="en-IN" sz="2000" b="1" dirty="0" err="1" smtClean="0">
                <a:latin typeface="Times New Roman" pitchFamily="18" charset="0"/>
                <a:cs typeface="Times New Roman" pitchFamily="18" charset="0"/>
              </a:rPr>
              <a:t>Fig.Qualified</a:t>
            </a:r>
            <a:r>
              <a:rPr lang="en-IN" sz="2000" b="1" dirty="0" smtClean="0">
                <a:latin typeface="Times New Roman" pitchFamily="18" charset="0"/>
                <a:cs typeface="Times New Roman" pitchFamily="18" charset="0"/>
              </a:rPr>
              <a:t> associations in the UML.</a:t>
            </a:r>
          </a:p>
          <a:p>
            <a:pPr marL="457200" lvl="0" indent="-457200">
              <a:buNone/>
            </a:pPr>
            <a:r>
              <a:rPr lang="en-IN" sz="2000" dirty="0" smtClean="0">
                <a:latin typeface="Times New Roman" pitchFamily="18" charset="0"/>
                <a:cs typeface="Times New Roman" pitchFamily="18" charset="0"/>
              </a:rPr>
              <a:t>		For example, is a </a:t>
            </a:r>
            <a:r>
              <a:rPr lang="en-IN" sz="2000" i="1" dirty="0" err="1" smtClean="0">
                <a:latin typeface="Times New Roman" pitchFamily="18" charset="0"/>
                <a:cs typeface="Times New Roman" pitchFamily="18" charset="0"/>
              </a:rPr>
              <a:t>ProductCatalog</a:t>
            </a:r>
            <a:r>
              <a:rPr lang="en-IN" sz="2000" i="1" dirty="0" smtClean="0">
                <a:latin typeface="Times New Roman" pitchFamily="18" charset="0"/>
                <a:cs typeface="Times New Roman" pitchFamily="18" charset="0"/>
              </a:rPr>
              <a:t> </a:t>
            </a:r>
            <a:r>
              <a:rPr lang="en-IN" sz="2000" dirty="0" smtClean="0">
                <a:latin typeface="Times New Roman" pitchFamily="18" charset="0"/>
                <a:cs typeface="Times New Roman" pitchFamily="18" charset="0"/>
              </a:rPr>
              <a:t>contains many </a:t>
            </a:r>
            <a:r>
              <a:rPr lang="en-IN" sz="2000" i="1" dirty="0" err="1" smtClean="0">
                <a:latin typeface="Times New Roman" pitchFamily="18" charset="0"/>
                <a:cs typeface="Times New Roman" pitchFamily="18" charset="0"/>
              </a:rPr>
              <a:t>ProductDescriptions</a:t>
            </a:r>
            <a:r>
              <a:rPr lang="en-IN" sz="2000" dirty="0" smtClean="0">
                <a:latin typeface="Times New Roman" pitchFamily="18" charset="0"/>
                <a:cs typeface="Times New Roman" pitchFamily="18" charset="0"/>
              </a:rPr>
              <a:t>, and each one can be selected by an </a:t>
            </a:r>
            <a:r>
              <a:rPr lang="en-IN" sz="2000" i="1" dirty="0" err="1" smtClean="0">
                <a:latin typeface="Times New Roman" pitchFamily="18" charset="0"/>
                <a:cs typeface="Times New Roman" pitchFamily="18" charset="0"/>
              </a:rPr>
              <a:t>itemID</a:t>
            </a:r>
            <a:r>
              <a:rPr lang="en-IN" sz="2000" i="1" dirty="0" smtClean="0">
                <a:latin typeface="Times New Roman" pitchFamily="18" charset="0"/>
                <a:cs typeface="Times New Roman" pitchFamily="18" charset="0"/>
              </a:rPr>
              <a:t>.</a:t>
            </a:r>
          </a:p>
        </p:txBody>
      </p:sp>
      <p:sp>
        <p:nvSpPr>
          <p:cNvPr id="4" name="Rectangle 3"/>
          <p:cNvSpPr/>
          <p:nvPr/>
        </p:nvSpPr>
        <p:spPr>
          <a:xfrm>
            <a:off x="762000" y="18288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a:t>
            </a:r>
          </a:p>
          <a:p>
            <a:pPr algn="ctr"/>
            <a:r>
              <a:rPr lang="en-US" dirty="0" smtClean="0"/>
              <a:t>Catalog</a:t>
            </a:r>
            <a:endParaRPr lang="en-US" dirty="0"/>
          </a:p>
        </p:txBody>
      </p:sp>
      <p:sp>
        <p:nvSpPr>
          <p:cNvPr id="5" name="Rectangle 4"/>
          <p:cNvSpPr/>
          <p:nvPr/>
        </p:nvSpPr>
        <p:spPr>
          <a:xfrm>
            <a:off x="5029200" y="18288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 Description</a:t>
            </a:r>
            <a:endParaRPr lang="en-US" dirty="0"/>
          </a:p>
        </p:txBody>
      </p:sp>
      <p:cxnSp>
        <p:nvCxnSpPr>
          <p:cNvPr id="7" name="Straight Connector 6"/>
          <p:cNvCxnSpPr/>
          <p:nvPr/>
        </p:nvCxnSpPr>
        <p:spPr>
          <a:xfrm>
            <a:off x="2362200" y="2057400"/>
            <a:ext cx="2667000" cy="1588"/>
          </a:xfrm>
          <a:prstGeom prst="line">
            <a:avLst/>
          </a:prstGeom>
        </p:spPr>
        <p:style>
          <a:lnRef idx="1">
            <a:schemeClr val="dk1"/>
          </a:lnRef>
          <a:fillRef idx="0">
            <a:schemeClr val="dk1"/>
          </a:fillRef>
          <a:effectRef idx="0">
            <a:schemeClr val="dk1"/>
          </a:effectRef>
          <a:fontRef idx="minor">
            <a:schemeClr val="tx1"/>
          </a:fontRef>
        </p:style>
      </p:cxnSp>
      <p:sp>
        <p:nvSpPr>
          <p:cNvPr id="9" name="Rectangle 8"/>
          <p:cNvSpPr/>
          <p:nvPr/>
        </p:nvSpPr>
        <p:spPr>
          <a:xfrm>
            <a:off x="762000" y="32004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a:t>
            </a:r>
          </a:p>
          <a:p>
            <a:pPr algn="ctr"/>
            <a:r>
              <a:rPr lang="en-US" dirty="0" smtClean="0"/>
              <a:t>Catalog</a:t>
            </a:r>
            <a:endParaRPr lang="en-US" dirty="0"/>
          </a:p>
        </p:txBody>
      </p:sp>
      <p:sp>
        <p:nvSpPr>
          <p:cNvPr id="10" name="Rectangle 9"/>
          <p:cNvSpPr/>
          <p:nvPr/>
        </p:nvSpPr>
        <p:spPr>
          <a:xfrm>
            <a:off x="5105400" y="32004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a:t>
            </a:r>
          </a:p>
          <a:p>
            <a:pPr algn="ctr"/>
            <a:r>
              <a:rPr lang="en-US" smtClean="0"/>
              <a:t>Description</a:t>
            </a:r>
            <a:endParaRPr lang="en-US" dirty="0"/>
          </a:p>
        </p:txBody>
      </p:sp>
      <p:cxnSp>
        <p:nvCxnSpPr>
          <p:cNvPr id="11" name="Straight Connector 10"/>
          <p:cNvCxnSpPr/>
          <p:nvPr/>
        </p:nvCxnSpPr>
        <p:spPr>
          <a:xfrm>
            <a:off x="3352800" y="3505200"/>
            <a:ext cx="1752600" cy="1588"/>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a:xfrm>
            <a:off x="2362200" y="3352800"/>
            <a:ext cx="990600" cy="304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itemID</a:t>
            </a:r>
            <a:endParaRPr lang="en-US" dirty="0"/>
          </a:p>
        </p:txBody>
      </p:sp>
      <p:sp>
        <p:nvSpPr>
          <p:cNvPr id="14" name="Snip Single Corner Rectangle 13"/>
          <p:cNvSpPr/>
          <p:nvPr/>
        </p:nvSpPr>
        <p:spPr>
          <a:xfrm>
            <a:off x="1676400" y="4495800"/>
            <a:ext cx="1447800" cy="533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 qualifier</a:t>
            </a:r>
            <a:endParaRPr lang="en-US" sz="2000" dirty="0"/>
          </a:p>
        </p:txBody>
      </p:sp>
      <p:sp>
        <p:nvSpPr>
          <p:cNvPr id="15" name="Snip Single Corner Rectangle 14"/>
          <p:cNvSpPr/>
          <p:nvPr/>
        </p:nvSpPr>
        <p:spPr>
          <a:xfrm>
            <a:off x="4419600" y="4572000"/>
            <a:ext cx="2971800" cy="533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 multiplicity reduced to 1</a:t>
            </a:r>
            <a:endParaRPr lang="en-US" sz="2000" dirty="0"/>
          </a:p>
        </p:txBody>
      </p:sp>
      <p:cxnSp>
        <p:nvCxnSpPr>
          <p:cNvPr id="16" name="Straight Connector 15"/>
          <p:cNvCxnSpPr/>
          <p:nvPr/>
        </p:nvCxnSpPr>
        <p:spPr>
          <a:xfrm rot="5400000" flipH="1" flipV="1">
            <a:off x="2228850" y="3943350"/>
            <a:ext cx="609600" cy="4953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rot="16200000" flipV="1">
            <a:off x="4705350" y="3905250"/>
            <a:ext cx="685800" cy="647700"/>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22" name="Oval 21"/>
          <p:cNvSpPr/>
          <p:nvPr/>
        </p:nvSpPr>
        <p:spPr>
          <a:xfrm>
            <a:off x="2743200" y="38100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Oval 22"/>
          <p:cNvSpPr/>
          <p:nvPr/>
        </p:nvSpPr>
        <p:spPr>
          <a:xfrm>
            <a:off x="4648200" y="38100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additive="base">
                                        <p:cTn id="3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0-#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0-#ppt_w/2"/>
                                          </p:val>
                                        </p:tav>
                                        <p:tav tm="100000">
                                          <p:val>
                                            <p:strVal val="#ppt_x"/>
                                          </p:val>
                                        </p:tav>
                                      </p:tavLst>
                                    </p:anim>
                                    <p:anim calcmode="lin" valueType="num">
                                      <p:cBhvr additive="base">
                                        <p:cTn id="7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5" end="5"/>
                                            </p:txEl>
                                          </p:spTgt>
                                        </p:tgtEl>
                                        <p:attrNameLst>
                                          <p:attrName>style.visibility</p:attrName>
                                        </p:attrNameLst>
                                      </p:cBhvr>
                                      <p:to>
                                        <p:strVal val="visible"/>
                                      </p:to>
                                    </p:set>
                                    <p:anim calcmode="lin" valueType="num">
                                      <p:cBhvr additive="base">
                                        <p:cTn id="7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0-#ppt_w/2"/>
                                          </p:val>
                                        </p:tav>
                                        <p:tav tm="100000">
                                          <p:val>
                                            <p:strVal val="#ppt_x"/>
                                          </p:val>
                                        </p:tav>
                                      </p:tavLst>
                                    </p:anim>
                                    <p:anim calcmode="lin" valueType="num">
                                      <p:cBhvr additive="base">
                                        <p:cTn id="8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additive="base">
                                        <p:cTn id="91" dur="500" fill="hold"/>
                                        <p:tgtEl>
                                          <p:spTgt spid="16"/>
                                        </p:tgtEl>
                                        <p:attrNameLst>
                                          <p:attrName>ppt_x</p:attrName>
                                        </p:attrNameLst>
                                      </p:cBhvr>
                                      <p:tavLst>
                                        <p:tav tm="0">
                                          <p:val>
                                            <p:strVal val="0-#ppt_w/2"/>
                                          </p:val>
                                        </p:tav>
                                        <p:tav tm="100000">
                                          <p:val>
                                            <p:strVal val="#ppt_x"/>
                                          </p:val>
                                        </p:tav>
                                      </p:tavLst>
                                    </p:anim>
                                    <p:anim calcmode="lin" valueType="num">
                                      <p:cBhvr additive="base">
                                        <p:cTn id="9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5"/>
                                        </p:tgtEl>
                                        <p:attrNameLst>
                                          <p:attrName>style.visibility</p:attrName>
                                        </p:attrNameLst>
                                      </p:cBhvr>
                                      <p:to>
                                        <p:strVal val="visible"/>
                                      </p:to>
                                    </p:set>
                                    <p:anim calcmode="lin" valueType="num">
                                      <p:cBhvr additive="base">
                                        <p:cTn id="103" dur="500" fill="hold"/>
                                        <p:tgtEl>
                                          <p:spTgt spid="15"/>
                                        </p:tgtEl>
                                        <p:attrNameLst>
                                          <p:attrName>ppt_x</p:attrName>
                                        </p:attrNameLst>
                                      </p:cBhvr>
                                      <p:tavLst>
                                        <p:tav tm="0">
                                          <p:val>
                                            <p:strVal val="0-#ppt_w/2"/>
                                          </p:val>
                                        </p:tav>
                                        <p:tav tm="100000">
                                          <p:val>
                                            <p:strVal val="#ppt_x"/>
                                          </p:val>
                                        </p:tav>
                                      </p:tavLst>
                                    </p:anim>
                                    <p:anim calcmode="lin" valueType="num">
                                      <p:cBhvr additive="base">
                                        <p:cTn id="10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19"/>
                                        </p:tgtEl>
                                        <p:attrNameLst>
                                          <p:attrName>style.visibility</p:attrName>
                                        </p:attrNameLst>
                                      </p:cBhvr>
                                      <p:to>
                                        <p:strVal val="visible"/>
                                      </p:to>
                                    </p:set>
                                    <p:anim calcmode="lin" valueType="num">
                                      <p:cBhvr additive="base">
                                        <p:cTn id="109" dur="500" fill="hold"/>
                                        <p:tgtEl>
                                          <p:spTgt spid="19"/>
                                        </p:tgtEl>
                                        <p:attrNameLst>
                                          <p:attrName>ppt_x</p:attrName>
                                        </p:attrNameLst>
                                      </p:cBhvr>
                                      <p:tavLst>
                                        <p:tav tm="0">
                                          <p:val>
                                            <p:strVal val="0-#ppt_w/2"/>
                                          </p:val>
                                        </p:tav>
                                        <p:tav tm="100000">
                                          <p:val>
                                            <p:strVal val="#ppt_x"/>
                                          </p:val>
                                        </p:tav>
                                      </p:tavLst>
                                    </p:anim>
                                    <p:anim calcmode="lin" valueType="num">
                                      <p:cBhvr additive="base">
                                        <p:cTn id="11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additive="base">
                                        <p:cTn id="115" dur="500" fill="hold"/>
                                        <p:tgtEl>
                                          <p:spTgt spid="23"/>
                                        </p:tgtEl>
                                        <p:attrNameLst>
                                          <p:attrName>ppt_x</p:attrName>
                                        </p:attrNameLst>
                                      </p:cBhvr>
                                      <p:tavLst>
                                        <p:tav tm="0">
                                          <p:val>
                                            <p:strVal val="0-#ppt_w/2"/>
                                          </p:val>
                                        </p:tav>
                                        <p:tav tm="100000">
                                          <p:val>
                                            <p:strVal val="#ppt_x"/>
                                          </p:val>
                                        </p:tav>
                                      </p:tavLst>
                                    </p:anim>
                                    <p:anim calcmode="lin" valueType="num">
                                      <p:cBhvr additive="base">
                                        <p:cTn id="11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0" end="10"/>
                                            </p:txEl>
                                          </p:spTgt>
                                        </p:tgtEl>
                                        <p:attrNameLst>
                                          <p:attrName>style.visibility</p:attrName>
                                        </p:attrNameLst>
                                      </p:cBhvr>
                                      <p:to>
                                        <p:strVal val="visible"/>
                                      </p:to>
                                    </p:set>
                                    <p:anim calcmode="lin" valueType="num">
                                      <p:cBhvr additive="base">
                                        <p:cTn id="12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3">
                                            <p:txEl>
                                              <p:pRg st="11" end="11"/>
                                            </p:txEl>
                                          </p:spTgt>
                                        </p:tgtEl>
                                        <p:attrNameLst>
                                          <p:attrName>style.visibility</p:attrName>
                                        </p:attrNameLst>
                                      </p:cBhvr>
                                      <p:to>
                                        <p:strVal val="visible"/>
                                      </p:to>
                                    </p:set>
                                    <p:anim calcmode="lin" valueType="num">
                                      <p:cBhvr additive="base">
                                        <p:cTn id="12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3">
                                            <p:txEl>
                                              <p:pRg st="12" end="12"/>
                                            </p:txEl>
                                          </p:spTgt>
                                        </p:tgtEl>
                                        <p:attrNameLst>
                                          <p:attrName>style.visibility</p:attrName>
                                        </p:attrNameLst>
                                      </p:cBhvr>
                                      <p:to>
                                        <p:strVal val="visible"/>
                                      </p:to>
                                    </p:set>
                                    <p:anim calcmode="lin" valueType="num">
                                      <p:cBhvr additive="base">
                                        <p:cTn id="13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P spid="5" grpId="0" animBg="1"/>
      <p:bldP spid="9" grpId="0" animBg="1"/>
      <p:bldP spid="10" grpId="0" animBg="1"/>
      <p:bldP spid="13" grpId="0" animBg="1"/>
      <p:bldP spid="14" grpId="0" animBg="1"/>
      <p:bldP spid="15" grpId="0" animBg="1"/>
      <p:bldP spid="22" grpId="0" animBg="1"/>
      <p:bldP spid="2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839200" cy="10668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ASSOCIATION CLASS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304800" y="1371600"/>
            <a:ext cx="8534400" cy="5257800"/>
          </a:xfrm>
        </p:spPr>
        <p:txBody>
          <a:bodyPr>
            <a:noAutofit/>
          </a:bodyPr>
          <a:lstStyle/>
          <a:p>
            <a:pPr lvl="0"/>
            <a:r>
              <a:rPr lang="en-US" sz="2000" dirty="0" smtClean="0">
                <a:latin typeface="Times New Roman" pitchFamily="18" charset="0"/>
                <a:cs typeface="Times New Roman" pitchFamily="18" charset="0"/>
              </a:rPr>
              <a:t>An </a:t>
            </a:r>
            <a:r>
              <a:rPr lang="en-US" sz="2000" b="1" dirty="0" smtClean="0">
                <a:latin typeface="Times New Roman" pitchFamily="18" charset="0"/>
                <a:cs typeface="Times New Roman" pitchFamily="18" charset="0"/>
              </a:rPr>
              <a:t>association class </a:t>
            </a:r>
            <a:r>
              <a:rPr lang="en-US" sz="2000" dirty="0" smtClean="0">
                <a:latin typeface="Times New Roman" pitchFamily="18" charset="0"/>
                <a:cs typeface="Times New Roman" pitchFamily="18" charset="0"/>
              </a:rPr>
              <a:t>allows you treat an association itself as a class, and model it with attributes, operations, and other features.</a:t>
            </a:r>
          </a:p>
          <a:p>
            <a:pPr lvl="0">
              <a:buNone/>
            </a:pPr>
            <a:endParaRPr lang="en-US" sz="2000" dirty="0" smtClean="0">
              <a:latin typeface="Times New Roman" pitchFamily="18" charset="0"/>
              <a:cs typeface="Times New Roman" pitchFamily="18" charset="0"/>
            </a:endParaRPr>
          </a:p>
          <a:p>
            <a:pPr lvl="0">
              <a:buNone/>
            </a:pPr>
            <a:r>
              <a:rPr lang="en-US" sz="2000" dirty="0" smtClean="0">
                <a:latin typeface="Times New Roman" pitchFamily="18" charset="0"/>
                <a:cs typeface="Times New Roman" pitchFamily="18" charset="0"/>
              </a:rPr>
              <a:t>                                   *              Employs                   *</a:t>
            </a:r>
            <a:endParaRPr lang="en-IN" sz="2000" dirty="0" smtClean="0">
              <a:latin typeface="Times New Roman" pitchFamily="18" charset="0"/>
              <a:cs typeface="Times New Roman" pitchFamily="18" charset="0"/>
            </a:endParaRPr>
          </a:p>
          <a:p>
            <a:pPr marL="457200" lvl="0" indent="-457200">
              <a:buNone/>
            </a:pPr>
            <a:endParaRPr lang="en-IN" sz="2000" dirty="0" smtClean="0">
              <a:latin typeface="Times New Roman" pitchFamily="18" charset="0"/>
              <a:cs typeface="Times New Roman" pitchFamily="18" charset="0"/>
            </a:endParaRPr>
          </a:p>
        </p:txBody>
      </p:sp>
      <p:sp>
        <p:nvSpPr>
          <p:cNvPr id="4" name="Rectangle 3"/>
          <p:cNvSpPr/>
          <p:nvPr/>
        </p:nvSpPr>
        <p:spPr>
          <a:xfrm>
            <a:off x="762000" y="23622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Company</a:t>
            </a:r>
            <a:endParaRPr lang="en-US" dirty="0"/>
          </a:p>
        </p:txBody>
      </p:sp>
      <p:sp>
        <p:nvSpPr>
          <p:cNvPr id="5" name="Rectangle 4"/>
          <p:cNvSpPr/>
          <p:nvPr/>
        </p:nvSpPr>
        <p:spPr>
          <a:xfrm>
            <a:off x="6019800" y="2362200"/>
            <a:ext cx="1600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Person</a:t>
            </a:r>
            <a:endParaRPr lang="en-US" dirty="0"/>
          </a:p>
        </p:txBody>
      </p:sp>
      <p:sp>
        <p:nvSpPr>
          <p:cNvPr id="6" name="Rectangle 5"/>
          <p:cNvSpPr/>
          <p:nvPr/>
        </p:nvSpPr>
        <p:spPr>
          <a:xfrm>
            <a:off x="3429000" y="3886200"/>
            <a:ext cx="1600200" cy="1295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endParaRPr lang="en-US" dirty="0" smtClean="0"/>
          </a:p>
          <a:p>
            <a:pPr algn="ctr"/>
            <a:endParaRPr lang="en-US" dirty="0" smtClean="0"/>
          </a:p>
          <a:p>
            <a:pPr algn="ctr"/>
            <a:endParaRPr lang="en-US" dirty="0" smtClean="0"/>
          </a:p>
          <a:p>
            <a:pPr algn="ctr"/>
            <a:r>
              <a:rPr lang="en-US" dirty="0" smtClean="0"/>
              <a:t>Employment</a:t>
            </a:r>
          </a:p>
          <a:p>
            <a:pPr algn="ctr"/>
            <a:endParaRPr lang="en-US" dirty="0" smtClean="0"/>
          </a:p>
          <a:p>
            <a:r>
              <a:rPr lang="en-US" dirty="0" smtClean="0"/>
              <a:t>salary</a:t>
            </a:r>
          </a:p>
          <a:p>
            <a:r>
              <a:rPr lang="en-US" dirty="0" err="1" smtClean="0"/>
              <a:t>startDate</a:t>
            </a:r>
            <a:endParaRPr lang="en-US" dirty="0" smtClean="0"/>
          </a:p>
          <a:p>
            <a:pPr algn="ctr"/>
            <a:endParaRPr lang="en-US" dirty="0" smtClean="0"/>
          </a:p>
          <a:p>
            <a:pPr algn="ctr"/>
            <a:endParaRPr lang="en-US" dirty="0" smtClean="0"/>
          </a:p>
          <a:p>
            <a:pPr algn="ctr"/>
            <a:endParaRPr lang="en-US" dirty="0" smtClean="0"/>
          </a:p>
          <a:p>
            <a:pPr algn="ctr"/>
            <a:endParaRPr lang="en-US" dirty="0"/>
          </a:p>
        </p:txBody>
      </p:sp>
      <p:cxnSp>
        <p:nvCxnSpPr>
          <p:cNvPr id="8" name="Straight Connector 7"/>
          <p:cNvCxnSpPr/>
          <p:nvPr/>
        </p:nvCxnSpPr>
        <p:spPr>
          <a:xfrm>
            <a:off x="2362200" y="2743200"/>
            <a:ext cx="3657600" cy="158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3429000" y="4267200"/>
            <a:ext cx="1600200" cy="1588"/>
          </a:xfrm>
          <a:prstGeom prst="line">
            <a:avLst/>
          </a:prstGeom>
        </p:spPr>
        <p:style>
          <a:lnRef idx="1">
            <a:schemeClr val="dk1"/>
          </a:lnRef>
          <a:fillRef idx="0">
            <a:schemeClr val="dk1"/>
          </a:fillRef>
          <a:effectRef idx="0">
            <a:schemeClr val="dk1"/>
          </a:effectRef>
          <a:fontRef idx="minor">
            <a:schemeClr val="tx1"/>
          </a:fontRef>
        </p:style>
      </p:cxnSp>
      <p:sp>
        <p:nvSpPr>
          <p:cNvPr id="12" name="Snip Single Corner Rectangle 11"/>
          <p:cNvSpPr/>
          <p:nvPr/>
        </p:nvSpPr>
        <p:spPr>
          <a:xfrm>
            <a:off x="533400" y="3886200"/>
            <a:ext cx="2286000" cy="914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a person may have employment with several companies</a:t>
            </a:r>
            <a:endParaRPr lang="en-US" sz="2000" dirty="0"/>
          </a:p>
        </p:txBody>
      </p:sp>
      <p:cxnSp>
        <p:nvCxnSpPr>
          <p:cNvPr id="13" name="Straight Connector 12"/>
          <p:cNvCxnSpPr/>
          <p:nvPr/>
        </p:nvCxnSpPr>
        <p:spPr>
          <a:xfrm rot="5400000">
            <a:off x="3619500" y="3314700"/>
            <a:ext cx="1143000" cy="1588"/>
          </a:xfrm>
          <a:prstGeom prst="line">
            <a:avLst/>
          </a:prstGeom>
          <a:ln>
            <a:prstDash val="dash"/>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0-#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P spid="5" grpId="0" animBg="1"/>
      <p:bldP spid="6" grpId="0" animBg="1"/>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228600"/>
            <a:ext cx="8839200" cy="1066800"/>
          </a:xfrm>
        </p:spPr>
        <p:txBody>
          <a:bodyPr>
            <a:noAutofit/>
          </a:bodyPr>
          <a:lstStyle/>
          <a:p>
            <a:pPr algn="l"/>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ACTIVE CLASS</a:t>
            </a:r>
            <a:r>
              <a:rPr lang="en-IN" sz="4000" dirty="0" smtClean="0">
                <a:latin typeface="Arial" pitchFamily="34" charset="0"/>
                <a:cs typeface="Arial" pitchFamily="34" charset="0"/>
              </a:rPr>
              <a:t/>
            </a:r>
            <a:br>
              <a:rPr lang="en-IN" sz="4000" dirty="0" smtClean="0">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endParaRPr lang="en-US" sz="4000" dirty="0">
              <a:latin typeface="Arial" pitchFamily="34" charset="0"/>
              <a:cs typeface="Arial" pitchFamily="34" charset="0"/>
            </a:endParaRPr>
          </a:p>
        </p:txBody>
      </p:sp>
      <p:sp>
        <p:nvSpPr>
          <p:cNvPr id="3" name="Content Placeholder 2"/>
          <p:cNvSpPr>
            <a:spLocks noGrp="1"/>
          </p:cNvSpPr>
          <p:nvPr>
            <p:ph idx="1"/>
          </p:nvPr>
        </p:nvSpPr>
        <p:spPr>
          <a:xfrm>
            <a:off x="304800" y="1143000"/>
            <a:ext cx="8534400" cy="5486400"/>
          </a:xfrm>
        </p:spPr>
        <p:txBody>
          <a:bodyPr>
            <a:noAutofit/>
          </a:bodyPr>
          <a:lstStyle/>
          <a:p>
            <a:pPr marL="457200" lvl="0" indent="-457200">
              <a:buFont typeface="+mj-lt"/>
              <a:buAutoNum type="arabicPeriod"/>
            </a:pPr>
            <a:r>
              <a:rPr lang="en-US" sz="2000" dirty="0" smtClean="0">
                <a:latin typeface="Times New Roman" pitchFamily="18" charset="0"/>
                <a:cs typeface="Times New Roman" pitchFamily="18" charset="0"/>
              </a:rPr>
              <a:t>An </a:t>
            </a:r>
            <a:r>
              <a:rPr lang="en-US" sz="2000" b="1" dirty="0" smtClean="0">
                <a:latin typeface="Times New Roman" pitchFamily="18" charset="0"/>
                <a:cs typeface="Times New Roman" pitchFamily="18" charset="0"/>
              </a:rPr>
              <a:t>active object </a:t>
            </a:r>
            <a:r>
              <a:rPr lang="en-US" sz="2000" dirty="0" smtClean="0">
                <a:latin typeface="Times New Roman" pitchFamily="18" charset="0"/>
                <a:cs typeface="Times New Roman" pitchFamily="18" charset="0"/>
              </a:rPr>
              <a:t>runs on and controls its own thread of execution.</a:t>
            </a:r>
          </a:p>
          <a:p>
            <a:pPr marL="457200" lvl="0" indent="-457200">
              <a:buFont typeface="+mj-lt"/>
              <a:buAutoNum type="arabicPeriod"/>
            </a:pPr>
            <a:r>
              <a:rPr lang="en-US" sz="2000" dirty="0" smtClean="0">
                <a:latin typeface="Times New Roman" pitchFamily="18" charset="0"/>
                <a:cs typeface="Times New Roman" pitchFamily="18" charset="0"/>
              </a:rPr>
              <a:t>The class of an active object is an </a:t>
            </a:r>
            <a:r>
              <a:rPr lang="en-US" sz="2000" b="1" dirty="0" smtClean="0">
                <a:latin typeface="Times New Roman" pitchFamily="18" charset="0"/>
                <a:cs typeface="Times New Roman" pitchFamily="18" charset="0"/>
              </a:rPr>
              <a:t>active class</a:t>
            </a:r>
            <a:r>
              <a:rPr lang="en-US" sz="2000" dirty="0" smtClean="0">
                <a:latin typeface="Times New Roman" pitchFamily="18" charset="0"/>
                <a:cs typeface="Times New Roman" pitchFamily="18" charset="0"/>
              </a:rPr>
              <a:t>.</a:t>
            </a:r>
            <a:endParaRPr lang="en-IN" sz="2000"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In the UML, it may be shown with double vertical lines on the left and right sides of the class box.</a:t>
            </a:r>
            <a:endParaRPr lang="en-IN" sz="2000" dirty="0" smtClean="0">
              <a:latin typeface="Times New Roman" pitchFamily="18" charset="0"/>
              <a:cs typeface="Times New Roman" pitchFamily="18" charset="0"/>
            </a:endParaRPr>
          </a:p>
          <a:p>
            <a:pPr marL="457200" lvl="0" indent="-457200">
              <a:buFont typeface="+mj-lt"/>
              <a:buAutoNum type="arabicPeriod"/>
            </a:pPr>
            <a:endParaRPr lang="en-IN" sz="2000" dirty="0" smtClean="0">
              <a:latin typeface="Times New Roman" pitchFamily="18" charset="0"/>
              <a:cs typeface="Times New Roman" pitchFamily="18" charset="0"/>
            </a:endParaRPr>
          </a:p>
        </p:txBody>
      </p:sp>
      <p:sp>
        <p:nvSpPr>
          <p:cNvPr id="4" name="Rectangle 3"/>
          <p:cNvSpPr/>
          <p:nvPr/>
        </p:nvSpPr>
        <p:spPr>
          <a:xfrm>
            <a:off x="762000" y="2971800"/>
            <a:ext cx="1600200" cy="137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&lt;&lt;interface&gt;&gt;</a:t>
            </a:r>
          </a:p>
          <a:p>
            <a:pPr algn="ctr"/>
            <a:r>
              <a:rPr lang="en-US" dirty="0" err="1" smtClean="0"/>
              <a:t>Runnable</a:t>
            </a:r>
            <a:endParaRPr lang="en-US" dirty="0" smtClean="0"/>
          </a:p>
          <a:p>
            <a:pPr algn="ctr"/>
            <a:endParaRPr lang="en-US" dirty="0" smtClean="0"/>
          </a:p>
          <a:p>
            <a:r>
              <a:rPr lang="en-US" dirty="0" smtClean="0"/>
              <a:t>run()</a:t>
            </a:r>
            <a:endParaRPr lang="en-US" dirty="0"/>
          </a:p>
        </p:txBody>
      </p:sp>
      <p:sp>
        <p:nvSpPr>
          <p:cNvPr id="5" name="Rectangle 4"/>
          <p:cNvSpPr/>
          <p:nvPr/>
        </p:nvSpPr>
        <p:spPr>
          <a:xfrm>
            <a:off x="3962400" y="2895600"/>
            <a:ext cx="1600200" cy="137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Clock</a:t>
            </a:r>
          </a:p>
          <a:p>
            <a:r>
              <a:rPr lang="en-US" dirty="0" smtClean="0"/>
              <a:t>  . . .</a:t>
            </a:r>
          </a:p>
          <a:p>
            <a:endParaRPr lang="en-US" dirty="0" smtClean="0"/>
          </a:p>
          <a:p>
            <a:r>
              <a:rPr lang="en-US" dirty="0" smtClean="0"/>
              <a:t>  run()</a:t>
            </a:r>
          </a:p>
          <a:p>
            <a:r>
              <a:rPr lang="en-US" dirty="0" smtClean="0"/>
              <a:t>  . . .</a:t>
            </a:r>
          </a:p>
        </p:txBody>
      </p:sp>
      <p:cxnSp>
        <p:nvCxnSpPr>
          <p:cNvPr id="7" name="Straight Connector 6"/>
          <p:cNvCxnSpPr/>
          <p:nvPr/>
        </p:nvCxnSpPr>
        <p:spPr>
          <a:xfrm rot="10800000" flipH="1">
            <a:off x="762000" y="3657600"/>
            <a:ext cx="1600200" cy="158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rot="10800000" flipH="1">
            <a:off x="3962400" y="3200400"/>
            <a:ext cx="16002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rot="10800000" flipH="1">
            <a:off x="3962400" y="3657600"/>
            <a:ext cx="160020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667000" y="3429000"/>
            <a:ext cx="1295400" cy="1588"/>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13" name="Isosceles Triangle 12"/>
          <p:cNvSpPr/>
          <p:nvPr/>
        </p:nvSpPr>
        <p:spPr>
          <a:xfrm rot="16200000">
            <a:off x="2363724" y="3275076"/>
            <a:ext cx="301752" cy="304800"/>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5" name="Straight Connector 14"/>
          <p:cNvCxnSpPr/>
          <p:nvPr/>
        </p:nvCxnSpPr>
        <p:spPr>
          <a:xfrm rot="5400000">
            <a:off x="3353594" y="3580606"/>
            <a:ext cx="1371600" cy="1588"/>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rot="5400000">
            <a:off x="4801394" y="3580606"/>
            <a:ext cx="1371600" cy="1588"/>
          </a:xfrm>
          <a:prstGeom prst="line">
            <a:avLst/>
          </a:prstGeom>
        </p:spPr>
        <p:style>
          <a:lnRef idx="1">
            <a:schemeClr val="dk1"/>
          </a:lnRef>
          <a:fillRef idx="0">
            <a:schemeClr val="dk1"/>
          </a:fillRef>
          <a:effectRef idx="0">
            <a:schemeClr val="dk1"/>
          </a:effectRef>
          <a:fontRef idx="minor">
            <a:schemeClr val="tx1"/>
          </a:fontRef>
        </p:style>
      </p:cxnSp>
      <p:sp>
        <p:nvSpPr>
          <p:cNvPr id="19" name="Snip Single Corner Rectangle 18"/>
          <p:cNvSpPr/>
          <p:nvPr/>
        </p:nvSpPr>
        <p:spPr>
          <a:xfrm>
            <a:off x="6324600" y="2438400"/>
            <a:ext cx="1447800" cy="533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t> active class</a:t>
            </a:r>
            <a:endParaRPr lang="en-US" sz="2000" dirty="0"/>
          </a:p>
        </p:txBody>
      </p:sp>
      <p:cxnSp>
        <p:nvCxnSpPr>
          <p:cNvPr id="21" name="Straight Connector 20"/>
          <p:cNvCxnSpPr>
            <a:stCxn id="22" idx="7"/>
            <a:endCxn id="19" idx="2"/>
          </p:cNvCxnSpPr>
          <p:nvPr/>
        </p:nvCxnSpPr>
        <p:spPr>
          <a:xfrm rot="5400000" flipH="1" flipV="1">
            <a:off x="5902232" y="2419350"/>
            <a:ext cx="136618" cy="708118"/>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22" name="Oval 21"/>
          <p:cNvSpPr/>
          <p:nvPr/>
        </p:nvSpPr>
        <p:spPr>
          <a:xfrm>
            <a:off x="5486400" y="2819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0-#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0-#ppt_w/2"/>
                                          </p:val>
                                        </p:tav>
                                        <p:tav tm="100000">
                                          <p:val>
                                            <p:strVal val="#ppt_x"/>
                                          </p:val>
                                        </p:tav>
                                      </p:tavLst>
                                    </p:anim>
                                    <p:anim calcmode="lin" valueType="num">
                                      <p:cBhvr additive="base">
                                        <p:cTn id="6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0-#ppt_w/2"/>
                                          </p:val>
                                        </p:tav>
                                        <p:tav tm="100000">
                                          <p:val>
                                            <p:strVal val="#ppt_x"/>
                                          </p:val>
                                        </p:tav>
                                      </p:tavLst>
                                    </p:anim>
                                    <p:anim calcmode="lin" valueType="num">
                                      <p:cBhvr additive="base">
                                        <p:cTn id="7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0-#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0-#ppt_w/2"/>
                                          </p:val>
                                        </p:tav>
                                        <p:tav tm="100000">
                                          <p:val>
                                            <p:strVal val="#ppt_x"/>
                                          </p:val>
                                        </p:tav>
                                      </p:tavLst>
                                    </p:anim>
                                    <p:anim calcmode="lin" valueType="num">
                                      <p:cBhvr additive="base">
                                        <p:cTn id="8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0-#ppt_w/2"/>
                                          </p:val>
                                        </p:tav>
                                        <p:tav tm="100000">
                                          <p:val>
                                            <p:strVal val="#ppt_x"/>
                                          </p:val>
                                        </p:tav>
                                      </p:tavLst>
                                    </p:anim>
                                    <p:anim calcmode="lin" valueType="num">
                                      <p:cBhvr additive="base">
                                        <p:cTn id="9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animBg="1"/>
      <p:bldP spid="13" grpId="0" animBg="1"/>
      <p:bldP spid="19" grpId="0" animBg="1"/>
      <p:bldP spid="2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buNone/>
            </a:pPr>
            <a:r>
              <a:rPr lang="en-US" sz="2000" b="1" dirty="0" smtClean="0">
                <a:latin typeface="Times New Roman" pitchFamily="18" charset="0"/>
                <a:cs typeface="Times New Roman" pitchFamily="18" charset="0"/>
              </a:rPr>
              <a:t>LOGICAL ARCHITECTURE AND UML PACKAGE DIAGRAMS:</a:t>
            </a:r>
            <a:endParaRPr lang="en-US" sz="2000" dirty="0" smtClean="0">
              <a:latin typeface="Times New Roman" pitchFamily="18" charset="0"/>
              <a:cs typeface="Times New Roman" pitchFamily="18" charset="0"/>
            </a:endParaRPr>
          </a:p>
          <a:p>
            <a:r>
              <a:rPr lang="en-US" b="1" dirty="0" smtClean="0"/>
              <a:t>WHAT IS THE LOGICAL ARCHITECTURE? AND LAYERS?</a:t>
            </a:r>
            <a:endParaRPr lang="en-US" dirty="0" smtClean="0"/>
          </a:p>
          <a:p>
            <a:pPr marL="457200" lvl="0" indent="-457200">
              <a:buFont typeface="+mj-lt"/>
              <a:buAutoNum type="arabicPeriod"/>
            </a:pPr>
            <a:r>
              <a:rPr lang="en-US" dirty="0" smtClean="0"/>
              <a:t>The </a:t>
            </a:r>
            <a:r>
              <a:rPr lang="en-US" b="1" dirty="0" smtClean="0"/>
              <a:t>logical architecture</a:t>
            </a:r>
            <a:r>
              <a:rPr lang="en-US" dirty="0" smtClean="0"/>
              <a:t> is the large-scale organization of the software classes into packages (or namespaces), subsystems, and layers.</a:t>
            </a:r>
          </a:p>
          <a:p>
            <a:pPr marL="457200" lvl="0" indent="-457200">
              <a:buFont typeface="+mj-lt"/>
              <a:buAutoNum type="arabicPeriod"/>
            </a:pPr>
            <a:r>
              <a:rPr lang="en-US" dirty="0" smtClean="0"/>
              <a:t> It’s called the logical architecture  because there’s no decision about how these elements are deployed across different operating system processes or across physical computers in a network.</a:t>
            </a:r>
          </a:p>
          <a:p>
            <a:pPr marL="457200" lvl="0" indent="-457200">
              <a:buFont typeface="+mj-lt"/>
              <a:buAutoNum type="arabicPeriod"/>
            </a:pPr>
            <a:r>
              <a:rPr lang="en-US" dirty="0" smtClean="0"/>
              <a:t>A </a:t>
            </a:r>
            <a:r>
              <a:rPr lang="en-US" b="1" dirty="0" smtClean="0"/>
              <a:t>layer</a:t>
            </a:r>
            <a:r>
              <a:rPr lang="en-US" dirty="0" smtClean="0"/>
              <a:t> is a very coarse-grained grouping of classes, packages, or subsystems that has cohesive responsibility for a major aspect of the system.</a:t>
            </a:r>
          </a:p>
          <a:p>
            <a:pPr marL="457200" lvl="0" indent="-457200">
              <a:buFont typeface="+mj-lt"/>
              <a:buAutoNum type="arabicPeriod"/>
            </a:pPr>
            <a:r>
              <a:rPr lang="en-US" dirty="0" smtClean="0"/>
              <a:t>Also, layers are organized such that “higher” layers (such as the UI layer) call upon services of “lower” layers, but not normally vice versa.</a:t>
            </a:r>
          </a:p>
          <a:p>
            <a:pPr marL="457200" indent="-457200">
              <a:buFont typeface="+mj-lt"/>
              <a:buAutoNum type="arabicPeriod"/>
            </a:pPr>
            <a:r>
              <a:rPr lang="en-US" dirty="0" smtClean="0"/>
              <a:t>Typically layers in an OO system include:</a:t>
            </a:r>
          </a:p>
          <a:p>
            <a:pPr lvl="1"/>
            <a:r>
              <a:rPr lang="en-US" b="1" dirty="0" smtClean="0"/>
              <a:t>-User Interface</a:t>
            </a:r>
            <a:r>
              <a:rPr lang="en-US" dirty="0" smtClean="0"/>
              <a:t>.</a:t>
            </a:r>
            <a:endParaRPr lang="en-US" sz="1800" dirty="0" smtClean="0"/>
          </a:p>
          <a:p>
            <a:pPr lvl="1"/>
            <a:r>
              <a:rPr lang="en-US" b="1" dirty="0" smtClean="0"/>
              <a:t>-Application Logic and Domain Objects</a:t>
            </a:r>
            <a:r>
              <a:rPr lang="en-US" dirty="0" smtClean="0"/>
              <a:t> – software objects representing domain concepts (for example, a software class Sale that fulfill application requirements, such as calculating a sale total.</a:t>
            </a:r>
          </a:p>
          <a:p>
            <a:pPr lvl="1"/>
            <a:r>
              <a:rPr lang="en-US" sz="1800" b="1" dirty="0" smtClean="0"/>
              <a:t>- Technical Services </a:t>
            </a:r>
            <a:r>
              <a:rPr lang="en-US" sz="1800" dirty="0" smtClean="0"/>
              <a:t>– general purpose objects and subsystems that provide supporting technical services, such as interfacing with a database or error logging.</a:t>
            </a:r>
          </a:p>
          <a:p>
            <a:pPr lvl="1"/>
            <a:endParaRPr lang="en-US" sz="1800" dirty="0" smtClean="0"/>
          </a:p>
          <a:p>
            <a:pPr marL="457200" lvl="0" indent="-457200"/>
            <a:endParaRPr lang="en-US" dirty="0" smtClean="0"/>
          </a:p>
          <a:p>
            <a:pPr>
              <a:buNone/>
            </a:pPr>
            <a:endParaRPr lang="en-US" sz="2000"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219200"/>
          </a:xfrm>
        </p:spPr>
        <p:txBody>
          <a:bodyPr/>
          <a:lstStyle/>
          <a:p>
            <a:pPr algn="ctr"/>
            <a:r>
              <a:rPr lang="en-US" b="1" dirty="0" smtClean="0"/>
              <a:t>Fig. Layers shown with UML package diagram notation</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990600" y="452907"/>
            <a:ext cx="7391400" cy="614214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0" lvl="0" indent="-457200">
              <a:buFont typeface="+mj-lt"/>
              <a:buAutoNum type="arabicPeriod" startAt="6"/>
            </a:pPr>
            <a:r>
              <a:rPr lang="en-US" dirty="0" smtClean="0"/>
              <a:t>In a</a:t>
            </a:r>
            <a:r>
              <a:rPr lang="en-US" b="1" dirty="0" smtClean="0"/>
              <a:t> strict layered architecture</a:t>
            </a:r>
            <a:r>
              <a:rPr lang="en-US" dirty="0" smtClean="0"/>
              <a:t>, a layer only calls upon the services of the layer directly below it.</a:t>
            </a:r>
          </a:p>
          <a:p>
            <a:pPr marL="457200" lvl="0" indent="-457200">
              <a:buFont typeface="+mj-lt"/>
              <a:buAutoNum type="arabicPeriod" startAt="6"/>
            </a:pPr>
            <a:r>
              <a:rPr lang="en-US" dirty="0" smtClean="0"/>
              <a:t>This design is common in network protocol stacks, but not in information systems, which usually have a</a:t>
            </a:r>
            <a:r>
              <a:rPr lang="en-US" b="1" dirty="0" smtClean="0"/>
              <a:t> relaxed layered architecture</a:t>
            </a:r>
            <a:r>
              <a:rPr lang="en-US" dirty="0" smtClean="0"/>
              <a:t>, in which a higher layer calls upon several lower layers.</a:t>
            </a:r>
          </a:p>
          <a:p>
            <a:r>
              <a:rPr lang="en-US" b="1" dirty="0" smtClean="0"/>
              <a:t>WHAT LAYERS ARE THE FOCUS IN THE CASE STUDIES?</a:t>
            </a:r>
            <a:endParaRPr lang="en-US" sz="1800" dirty="0" smtClean="0"/>
          </a:p>
          <a:p>
            <a:pPr marL="457200" lvl="0" indent="-457200">
              <a:buFont typeface="+mj-lt"/>
              <a:buAutoNum type="arabicPeriod"/>
            </a:pPr>
            <a:r>
              <a:rPr lang="en-US" dirty="0" smtClean="0"/>
              <a:t>To reiterate a point made when the case studies were introduced:</a:t>
            </a:r>
            <a:endParaRPr lang="en-US" sz="1800" dirty="0" smtClean="0"/>
          </a:p>
          <a:p>
            <a:pPr marL="914400" lvl="1" indent="-457200">
              <a:buFont typeface="Arial" pitchFamily="34" charset="0"/>
              <a:buChar char="•"/>
            </a:pPr>
            <a:r>
              <a:rPr lang="en-US" dirty="0" smtClean="0"/>
              <a:t>Although OO technology can be applied at all levels, this introduction to OOA/D focuses on the core application logic layer, with some secondary discussion of the other layers.</a:t>
            </a:r>
            <a:endParaRPr lang="en-US" sz="1800" dirty="0" smtClean="0"/>
          </a:p>
          <a:p>
            <a:pPr marL="457200" lvl="0" indent="-457200">
              <a:buFont typeface="+mj-lt"/>
              <a:buAutoNum type="arabicPeriod"/>
            </a:pPr>
            <a:r>
              <a:rPr lang="en-US" dirty="0" smtClean="0"/>
              <a:t>Exploring design of the other layers (such as the UI layer) will focus on the design of their to the application logic layer.</a:t>
            </a:r>
            <a:endParaRPr lang="en-US" sz="1800" dirty="0" smtClean="0"/>
          </a:p>
          <a:p>
            <a:r>
              <a:rPr lang="en-US" b="1" dirty="0" smtClean="0"/>
              <a:t>WHAT IS SOFTWARE ARCHITECTURE?</a:t>
            </a:r>
            <a:endParaRPr lang="en-US" dirty="0" smtClean="0"/>
          </a:p>
          <a:p>
            <a:pPr lvl="0">
              <a:buFont typeface="Arial" pitchFamily="34" charset="0"/>
              <a:buChar char="•"/>
            </a:pPr>
            <a:r>
              <a:rPr lang="en-US" dirty="0" smtClean="0"/>
              <a:t>An architecture is the set of significant decisions about the organization of a software system, the selection of the structural elements and their interfaces by which the system is composed, together with their behavior as specified in the collaborations among those elements, the </a:t>
            </a:r>
            <a:r>
              <a:rPr lang="en-US" dirty="0" smtClean="0">
                <a:solidFill>
                  <a:srgbClr val="FF0000"/>
                </a:solidFill>
              </a:rPr>
              <a:t>composition of </a:t>
            </a:r>
            <a:r>
              <a:rPr lang="en-US" dirty="0" smtClean="0"/>
              <a:t>these </a:t>
            </a:r>
            <a:r>
              <a:rPr lang="en-US" dirty="0" smtClean="0">
                <a:solidFill>
                  <a:srgbClr val="FF0000"/>
                </a:solidFill>
              </a:rPr>
              <a:t>structural and behavioral elements into progressively larger subsystems</a:t>
            </a:r>
            <a:r>
              <a:rPr lang="en-US" dirty="0" smtClean="0"/>
              <a:t>, and the architectural style that guides this organization – these elements and their interfaces, their collaborations, and their composition.</a:t>
            </a:r>
          </a:p>
          <a:p>
            <a:endParaRPr lang="en-US"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APPLYING UML: PACKAGE DIAGRAMS</a:t>
            </a:r>
            <a:endParaRPr lang="en-US" dirty="0" smtClean="0"/>
          </a:p>
          <a:p>
            <a:pPr marL="457200" lvl="0" indent="-457200">
              <a:buFont typeface="+mj-lt"/>
              <a:buAutoNum type="arabicPeriod"/>
            </a:pPr>
            <a:r>
              <a:rPr lang="en-US" dirty="0" smtClean="0"/>
              <a:t>UML package diagrams are often used to illustrate the logical architecture of a system – the layers, subsystems, packages, etc.</a:t>
            </a:r>
          </a:p>
          <a:p>
            <a:pPr marL="457200" lvl="0" indent="-457200">
              <a:buFont typeface="+mj-lt"/>
              <a:buAutoNum type="arabicPeriod"/>
            </a:pPr>
            <a:r>
              <a:rPr lang="en-US" dirty="0" smtClean="0"/>
              <a:t>A layer can be modeled as a UML package.</a:t>
            </a:r>
          </a:p>
          <a:p>
            <a:pPr marL="457200" lvl="0" indent="-457200">
              <a:buFont typeface="+mj-lt"/>
              <a:buAutoNum type="arabicPeriod"/>
            </a:pPr>
            <a:r>
              <a:rPr lang="en-US" dirty="0" smtClean="0"/>
              <a:t>For example, the UI layer modeled as a package named UI.</a:t>
            </a:r>
          </a:p>
          <a:p>
            <a:pPr marL="457200" lvl="0" indent="-457200">
              <a:buFont typeface="+mj-lt"/>
              <a:buAutoNum type="arabicPeriod"/>
            </a:pPr>
            <a:r>
              <a:rPr lang="en-US" dirty="0" smtClean="0"/>
              <a:t>A UML package diagram provides a way to group elements.</a:t>
            </a:r>
          </a:p>
          <a:p>
            <a:pPr marL="457200" lvl="0" indent="-457200">
              <a:buFont typeface="+mj-lt"/>
              <a:buAutoNum type="arabicPeriod"/>
            </a:pPr>
            <a:r>
              <a:rPr lang="en-US" dirty="0" smtClean="0"/>
              <a:t>A UML package can group anything: classes, other packages, use cases, and so on.</a:t>
            </a:r>
          </a:p>
          <a:p>
            <a:pPr marL="457200" lvl="0" indent="-457200">
              <a:buFont typeface="+mj-lt"/>
              <a:buAutoNum type="arabicPeriod"/>
            </a:pPr>
            <a:r>
              <a:rPr lang="en-US" dirty="0" smtClean="0"/>
              <a:t>The package name may be placed on the tab if the package shows inner members, or on the main folder, if not.</a:t>
            </a:r>
          </a:p>
          <a:p>
            <a:pPr marL="457200" lvl="0" indent="-457200">
              <a:buFont typeface="+mj-lt"/>
              <a:buAutoNum type="arabicPeriod"/>
            </a:pPr>
            <a:r>
              <a:rPr lang="en-US" dirty="0" smtClean="0"/>
              <a:t>It is common to want to show dependency between packages so that developers can see the large-scale coupling in the system.</a:t>
            </a:r>
          </a:p>
          <a:p>
            <a:pPr marL="457200" lvl="0" indent="-457200">
              <a:buFont typeface="+mj-lt"/>
              <a:buAutoNum type="arabicPeriod"/>
            </a:pPr>
            <a:r>
              <a:rPr lang="en-US" dirty="0" smtClean="0"/>
              <a:t>The UML </a:t>
            </a:r>
            <a:r>
              <a:rPr lang="en-US" b="1" dirty="0" smtClean="0"/>
              <a:t>dependency line</a:t>
            </a:r>
            <a:r>
              <a:rPr lang="en-US" dirty="0" smtClean="0"/>
              <a:t> is used for this, a dashed arrowed line with the arrow pointing towards the depended-on package.</a:t>
            </a:r>
          </a:p>
          <a:p>
            <a:pPr marL="457200" lvl="0" indent="-457200">
              <a:buFont typeface="+mj-lt"/>
              <a:buAutoNum type="arabicPeriod"/>
            </a:pPr>
            <a:r>
              <a:rPr lang="en-US" dirty="0" smtClean="0"/>
              <a:t>If you need to provide </a:t>
            </a:r>
            <a:r>
              <a:rPr lang="en-US" b="1" dirty="0" smtClean="0"/>
              <a:t>fully-qualified names</a:t>
            </a:r>
            <a:r>
              <a:rPr lang="en-US" dirty="0" smtClean="0"/>
              <a:t>, the UML notation is, for example, </a:t>
            </a:r>
            <a:r>
              <a:rPr lang="en-US" i="1" dirty="0" smtClean="0"/>
              <a:t>java::</a:t>
            </a:r>
            <a:r>
              <a:rPr lang="en-US" i="1" dirty="0" err="1" smtClean="0"/>
              <a:t>util</a:t>
            </a:r>
            <a:r>
              <a:rPr lang="en-US" i="1" dirty="0" smtClean="0"/>
              <a:t>::Date</a:t>
            </a:r>
            <a:r>
              <a:rPr lang="en-US" dirty="0" smtClean="0"/>
              <a:t> in the case that there was an outer package named “java” with a nested package named “</a:t>
            </a:r>
            <a:r>
              <a:rPr lang="en-US" dirty="0" err="1" smtClean="0"/>
              <a:t>util</a:t>
            </a:r>
            <a:r>
              <a:rPr lang="en-US" dirty="0" smtClean="0"/>
              <a:t>” with a Date class.</a:t>
            </a:r>
          </a:p>
          <a:p>
            <a:pPr marL="457200" lvl="0" indent="-457200">
              <a:buFont typeface="+mj-lt"/>
              <a:buAutoNum type="arabicPeriod"/>
            </a:pPr>
            <a:r>
              <a:rPr lang="en-US" dirty="0" smtClean="0"/>
              <a:t>The UML provides alternate notations to illustrate outer and inner nested packages. Alternatives are shown in figure below.</a:t>
            </a:r>
          </a:p>
          <a:p>
            <a:pPr marL="457200" lvl="0" indent="-457200"/>
            <a:endParaRPr lang="en-US" dirty="0" smtClean="0"/>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9372600" cy="792162"/>
          </a:xfrm>
        </p:spPr>
        <p:txBody>
          <a:bodyPr>
            <a:noAutofit/>
          </a:bodyPr>
          <a:lstStyle/>
          <a:p>
            <a:pPr algn="l"/>
            <a:r>
              <a:rPr lang="en-US" sz="2400" b="1" dirty="0" smtClean="0">
                <a:latin typeface="Arial" pitchFamily="34" charset="0"/>
                <a:cs typeface="Arial" pitchFamily="34" charset="0"/>
              </a:rPr>
              <a:t>WHAT IS THE RELATIONSHIP BETWEEN SSDs &amp; USE CASES?</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endParaRPr lang="en-US" sz="2400" b="1" dirty="0">
              <a:latin typeface="Arial" pitchFamily="34" charset="0"/>
              <a:cs typeface="Arial" pitchFamily="34" charset="0"/>
            </a:endParaRPr>
          </a:p>
        </p:txBody>
      </p:sp>
      <p:sp>
        <p:nvSpPr>
          <p:cNvPr id="3" name="Content Placeholder 2"/>
          <p:cNvSpPr>
            <a:spLocks noGrp="1"/>
          </p:cNvSpPr>
          <p:nvPr>
            <p:ph idx="1"/>
          </p:nvPr>
        </p:nvSpPr>
        <p:spPr>
          <a:xfrm>
            <a:off x="152400" y="533400"/>
            <a:ext cx="8686800" cy="6096000"/>
          </a:xfrm>
        </p:spPr>
        <p:txBody>
          <a:bodyPr>
            <a:normAutofit/>
          </a:bodyPr>
          <a:lstStyle/>
          <a:p>
            <a:pPr lvl="0"/>
            <a:r>
              <a:rPr lang="en-US" sz="2000" dirty="0" smtClean="0">
                <a:latin typeface="Times New Roman" pitchFamily="18" charset="0"/>
                <a:cs typeface="Times New Roman" pitchFamily="18" charset="0"/>
              </a:rPr>
              <a:t>An SSD shows system events for one scenario of a use case, therefore it is generated from inspection of a use case (see figure 1.0)</a:t>
            </a:r>
          </a:p>
          <a:p>
            <a:pPr>
              <a:buNone/>
            </a:pPr>
            <a:r>
              <a:rPr lang="en-US" sz="2000" b="1" dirty="0" smtClean="0">
                <a:latin typeface="Times New Roman" pitchFamily="18" charset="0"/>
                <a:cs typeface="Times New Roman" pitchFamily="18" charset="0"/>
              </a:rPr>
              <a:t>       Figure 1.0 SSDs are derived from use cases; they show one scenario.</a:t>
            </a:r>
          </a:p>
          <a:p>
            <a:pPr>
              <a:buNone/>
            </a:pP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                                        </a:t>
            </a:r>
            <a:r>
              <a:rPr lang="en-US" sz="1800" u="sng" dirty="0" smtClean="0">
                <a:latin typeface="Times New Roman" pitchFamily="18" charset="0"/>
                <a:cs typeface="Times New Roman" pitchFamily="18" charset="0"/>
              </a:rPr>
              <a:t>Process Sale Scenario</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p>
          <a:p>
            <a:pPr>
              <a:buNone/>
            </a:pPr>
            <a:r>
              <a:rPr lang="en-US" sz="1800" dirty="0" smtClean="0">
                <a:latin typeface="Times New Roman" pitchFamily="18" charset="0"/>
                <a:cs typeface="Times New Roman" pitchFamily="18" charset="0"/>
              </a:rPr>
              <a:t>  : Cashier</a:t>
            </a:r>
          </a:p>
          <a:p>
            <a:pPr>
              <a:buNone/>
            </a:pP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makeNewsale</a:t>
            </a: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loop [more items]                                </a:t>
            </a:r>
          </a:p>
          <a:p>
            <a:pPr>
              <a:buNone/>
            </a:pP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enteritem</a:t>
            </a:r>
            <a:r>
              <a:rPr lang="en-US"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itemID</a:t>
            </a:r>
            <a:r>
              <a:rPr lang="en-US" sz="1800" dirty="0" smtClean="0">
                <a:latin typeface="Times New Roman" pitchFamily="18" charset="0"/>
                <a:cs typeface="Times New Roman" pitchFamily="18" charset="0"/>
              </a:rPr>
              <a:t>, quantity)</a:t>
            </a:r>
          </a:p>
          <a:p>
            <a:pPr>
              <a:buNone/>
            </a:pPr>
            <a:r>
              <a:rPr lang="en-US" sz="1800" dirty="0" smtClean="0">
                <a:latin typeface="Times New Roman" pitchFamily="18" charset="0"/>
                <a:cs typeface="Times New Roman" pitchFamily="18" charset="0"/>
              </a:rPr>
              <a:t>                                                description, total</a:t>
            </a:r>
          </a:p>
          <a:p>
            <a:pPr>
              <a:buNone/>
            </a:pPr>
            <a:endParaRPr lang="en-US" sz="1800" dirty="0" smtClean="0">
              <a:latin typeface="Times New Roman" pitchFamily="18" charset="0"/>
              <a:cs typeface="Times New Roman" pitchFamily="18" charset="0"/>
            </a:endParaRPr>
          </a:p>
          <a:p>
            <a:pPr>
              <a:buNone/>
            </a:pPr>
            <a:r>
              <a:rPr lang="en-US" sz="1800" dirty="0" smtClean="0"/>
              <a:t>                                                    </a:t>
            </a:r>
            <a:r>
              <a:rPr lang="en-US" sz="1800" dirty="0" err="1" smtClean="0">
                <a:latin typeface="Times New Roman" pitchFamily="18" charset="0"/>
                <a:cs typeface="Times New Roman" pitchFamily="18" charset="0"/>
              </a:rPr>
              <a:t>endSale</a:t>
            </a: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total with taxes</a:t>
            </a:r>
          </a:p>
          <a:p>
            <a:pPr>
              <a:buNone/>
            </a:pP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makePayment</a:t>
            </a:r>
            <a:r>
              <a:rPr lang="en-US" sz="1800" dirty="0" smtClean="0">
                <a:latin typeface="Times New Roman" pitchFamily="18" charset="0"/>
                <a:cs typeface="Times New Roman" pitchFamily="18" charset="0"/>
              </a:rPr>
              <a:t>(amount)</a:t>
            </a:r>
          </a:p>
          <a:p>
            <a:pPr>
              <a:buNone/>
            </a:pPr>
            <a:r>
              <a:rPr lang="en-US" sz="1800" dirty="0" smtClean="0">
                <a:latin typeface="Times New Roman" pitchFamily="18" charset="0"/>
                <a:cs typeface="Times New Roman" pitchFamily="18" charset="0"/>
              </a:rPr>
              <a:t>                                            change due, receipt</a:t>
            </a:r>
          </a:p>
          <a:p>
            <a:pPr>
              <a:buNone/>
            </a:pPr>
            <a:r>
              <a:rPr lang="en-US" sz="1800" dirty="0" smtClean="0"/>
              <a:t> </a:t>
            </a:r>
          </a:p>
          <a:p>
            <a:pPr>
              <a:buNone/>
            </a:pPr>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marL="457200" indent="-457200">
              <a:buNone/>
            </a:pPr>
            <a:endParaRPr lang="en-US" sz="2000" dirty="0">
              <a:latin typeface="Times New Roman" pitchFamily="18" charset="0"/>
              <a:cs typeface="Times New Roman" pitchFamily="18" charset="0"/>
            </a:endParaRPr>
          </a:p>
        </p:txBody>
      </p:sp>
      <p:sp>
        <p:nvSpPr>
          <p:cNvPr id="4" name="Oval 3"/>
          <p:cNvSpPr/>
          <p:nvPr/>
        </p:nvSpPr>
        <p:spPr>
          <a:xfrm>
            <a:off x="762000" y="1752600"/>
            <a:ext cx="304800" cy="3048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6" name="Straight Connector 5"/>
          <p:cNvCxnSpPr/>
          <p:nvPr/>
        </p:nvCxnSpPr>
        <p:spPr>
          <a:xfrm rot="5400000" flipH="1" flipV="1">
            <a:off x="686594" y="2285206"/>
            <a:ext cx="457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685800" y="2286000"/>
            <a:ext cx="457200" cy="158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5400000">
            <a:off x="762000" y="2514600"/>
            <a:ext cx="152400" cy="15240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914400" y="2514600"/>
            <a:ext cx="228600" cy="152400"/>
          </a:xfrm>
          <a:prstGeom prst="line">
            <a:avLst/>
          </a:prstGeom>
        </p:spPr>
        <p:style>
          <a:lnRef idx="1">
            <a:schemeClr val="dk1"/>
          </a:lnRef>
          <a:fillRef idx="0">
            <a:schemeClr val="dk1"/>
          </a:fillRef>
          <a:effectRef idx="0">
            <a:schemeClr val="dk1"/>
          </a:effectRef>
          <a:fontRef idx="minor">
            <a:schemeClr val="tx1"/>
          </a:fontRef>
        </p:style>
      </p:cxnSp>
      <p:sp>
        <p:nvSpPr>
          <p:cNvPr id="22" name="Rectangle 21"/>
          <p:cNvSpPr/>
          <p:nvPr/>
        </p:nvSpPr>
        <p:spPr>
          <a:xfrm>
            <a:off x="5715000" y="1905000"/>
            <a:ext cx="17526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latin typeface="Times New Roman" pitchFamily="18" charset="0"/>
                <a:cs typeface="Times New Roman" pitchFamily="18" charset="0"/>
              </a:rPr>
              <a:t> : System</a:t>
            </a:r>
          </a:p>
          <a:p>
            <a:pPr algn="ctr"/>
            <a:endParaRPr lang="en-US" dirty="0"/>
          </a:p>
        </p:txBody>
      </p:sp>
      <p:cxnSp>
        <p:nvCxnSpPr>
          <p:cNvPr id="24" name="Straight Connector 23"/>
          <p:cNvCxnSpPr/>
          <p:nvPr/>
        </p:nvCxnSpPr>
        <p:spPr>
          <a:xfrm rot="5400000" flipH="1" flipV="1">
            <a:off x="-1066006" y="4799806"/>
            <a:ext cx="36576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rot="5400000" flipH="1" flipV="1">
            <a:off x="4687094" y="4609306"/>
            <a:ext cx="3886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a:xfrm>
            <a:off x="762000" y="3352800"/>
            <a:ext cx="5867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a:off x="228600" y="3581400"/>
            <a:ext cx="7010400" cy="1588"/>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a:off x="762000" y="4343400"/>
            <a:ext cx="5867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rot="10800000">
            <a:off x="762000" y="4800600"/>
            <a:ext cx="58674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a:off x="228600" y="4953000"/>
            <a:ext cx="7010400" cy="1588"/>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rot="5400000" flipH="1" flipV="1">
            <a:off x="-456406" y="4266406"/>
            <a:ext cx="1371600" cy="1588"/>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rot="5400000" flipH="1" flipV="1">
            <a:off x="6553994" y="4266406"/>
            <a:ext cx="1371600" cy="1588"/>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Arrow Connector 57"/>
          <p:cNvCxnSpPr/>
          <p:nvPr/>
        </p:nvCxnSpPr>
        <p:spPr>
          <a:xfrm>
            <a:off x="762000" y="5257800"/>
            <a:ext cx="5867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rot="10800000">
            <a:off x="762000" y="5638800"/>
            <a:ext cx="58674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cxnSp>
        <p:nvCxnSpPr>
          <p:cNvPr id="60" name="Straight Arrow Connector 59"/>
          <p:cNvCxnSpPr/>
          <p:nvPr/>
        </p:nvCxnSpPr>
        <p:spPr>
          <a:xfrm>
            <a:off x="762000" y="6019800"/>
            <a:ext cx="5867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Straight Arrow Connector 60"/>
          <p:cNvCxnSpPr/>
          <p:nvPr/>
        </p:nvCxnSpPr>
        <p:spPr>
          <a:xfrm rot="10800000">
            <a:off x="762000" y="6400800"/>
            <a:ext cx="58674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 calcmode="lin" valueType="num">
                                      <p:cBhvr additive="base">
                                        <p:cTn id="6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 calcmode="lin" valueType="num">
                                      <p:cBhvr additive="base">
                                        <p:cTn id="6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anim calcmode="lin" valueType="num">
                                      <p:cBhvr additive="base">
                                        <p:cTn id="7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6" end="6"/>
                                            </p:txEl>
                                          </p:spTgt>
                                        </p:tgtEl>
                                        <p:attrNameLst>
                                          <p:attrName>style.visibility</p:attrName>
                                        </p:attrNameLst>
                                      </p:cBhvr>
                                      <p:to>
                                        <p:strVal val="visible"/>
                                      </p:to>
                                    </p:set>
                                    <p:anim calcmode="lin" valueType="num">
                                      <p:cBhvr additive="base">
                                        <p:cTn id="8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500" fill="hold"/>
                                        <p:tgtEl>
                                          <p:spTgt spid="44"/>
                                        </p:tgtEl>
                                        <p:attrNameLst>
                                          <p:attrName>ppt_x</p:attrName>
                                        </p:attrNameLst>
                                      </p:cBhvr>
                                      <p:tavLst>
                                        <p:tav tm="0">
                                          <p:val>
                                            <p:strVal val="0-#ppt_w/2"/>
                                          </p:val>
                                        </p:tav>
                                        <p:tav tm="100000">
                                          <p:val>
                                            <p:strVal val="#ppt_x"/>
                                          </p:val>
                                        </p:tav>
                                      </p:tavLst>
                                    </p:anim>
                                    <p:anim calcmode="lin" valueType="num">
                                      <p:cBhvr additive="base">
                                        <p:cTn id="92"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9" end="9"/>
                                            </p:txEl>
                                          </p:spTgt>
                                        </p:tgtEl>
                                        <p:attrNameLst>
                                          <p:attrName>style.visibility</p:attrName>
                                        </p:attrNameLst>
                                      </p:cBhvr>
                                      <p:to>
                                        <p:strVal val="visible"/>
                                      </p:to>
                                    </p:set>
                                    <p:anim calcmode="lin" valueType="num">
                                      <p:cBhvr additive="base">
                                        <p:cTn id="9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0-#ppt_w/2"/>
                                          </p:val>
                                        </p:tav>
                                        <p:tav tm="100000">
                                          <p:val>
                                            <p:strVal val="#ppt_x"/>
                                          </p:val>
                                        </p:tav>
                                      </p:tavLst>
                                    </p:anim>
                                    <p:anim calcmode="lin" valueType="num">
                                      <p:cBhvr additive="base">
                                        <p:cTn id="104"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10" end="10"/>
                                            </p:txEl>
                                          </p:spTgt>
                                        </p:tgtEl>
                                        <p:attrNameLst>
                                          <p:attrName>style.visibility</p:attrName>
                                        </p:attrNameLst>
                                      </p:cBhvr>
                                      <p:to>
                                        <p:strVal val="visible"/>
                                      </p:to>
                                    </p:set>
                                    <p:anim calcmode="lin" valueType="num">
                                      <p:cBhvr additive="base">
                                        <p:cTn id="10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fill="hold"/>
                                        <p:tgtEl>
                                          <p:spTgt spid="41"/>
                                        </p:tgtEl>
                                        <p:attrNameLst>
                                          <p:attrName>ppt_x</p:attrName>
                                        </p:attrNameLst>
                                      </p:cBhvr>
                                      <p:tavLst>
                                        <p:tav tm="0">
                                          <p:val>
                                            <p:strVal val="0-#ppt_w/2"/>
                                          </p:val>
                                        </p:tav>
                                        <p:tav tm="100000">
                                          <p:val>
                                            <p:strVal val="#ppt_x"/>
                                          </p:val>
                                        </p:tav>
                                      </p:tavLst>
                                    </p:anim>
                                    <p:anim calcmode="lin" valueType="num">
                                      <p:cBhvr additive="base">
                                        <p:cTn id="11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additive="base">
                                        <p:cTn id="121" dur="500" fill="hold"/>
                                        <p:tgtEl>
                                          <p:spTgt spid="52"/>
                                        </p:tgtEl>
                                        <p:attrNameLst>
                                          <p:attrName>ppt_x</p:attrName>
                                        </p:attrNameLst>
                                      </p:cBhvr>
                                      <p:tavLst>
                                        <p:tav tm="0">
                                          <p:val>
                                            <p:strVal val="0-#ppt_w/2"/>
                                          </p:val>
                                        </p:tav>
                                        <p:tav tm="100000">
                                          <p:val>
                                            <p:strVal val="#ppt_x"/>
                                          </p:val>
                                        </p:tav>
                                      </p:tavLst>
                                    </p:anim>
                                    <p:anim calcmode="lin" valueType="num">
                                      <p:cBhvr additive="base">
                                        <p:cTn id="122"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additive="base">
                                        <p:cTn id="127" dur="500" fill="hold"/>
                                        <p:tgtEl>
                                          <p:spTgt spid="55"/>
                                        </p:tgtEl>
                                        <p:attrNameLst>
                                          <p:attrName>ppt_x</p:attrName>
                                        </p:attrNameLst>
                                      </p:cBhvr>
                                      <p:tavLst>
                                        <p:tav tm="0">
                                          <p:val>
                                            <p:strVal val="0-#ppt_w/2"/>
                                          </p:val>
                                        </p:tav>
                                        <p:tav tm="100000">
                                          <p:val>
                                            <p:strVal val="#ppt_x"/>
                                          </p:val>
                                        </p:tav>
                                      </p:tavLst>
                                    </p:anim>
                                    <p:anim calcmode="lin" valueType="num">
                                      <p:cBhvr additive="base">
                                        <p:cTn id="128"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53"/>
                                        </p:tgtEl>
                                        <p:attrNameLst>
                                          <p:attrName>style.visibility</p:attrName>
                                        </p:attrNameLst>
                                      </p:cBhvr>
                                      <p:to>
                                        <p:strVal val="visible"/>
                                      </p:to>
                                    </p:set>
                                    <p:anim calcmode="lin" valueType="num">
                                      <p:cBhvr additive="base">
                                        <p:cTn id="133" dur="500" fill="hold"/>
                                        <p:tgtEl>
                                          <p:spTgt spid="53"/>
                                        </p:tgtEl>
                                        <p:attrNameLst>
                                          <p:attrName>ppt_x</p:attrName>
                                        </p:attrNameLst>
                                      </p:cBhvr>
                                      <p:tavLst>
                                        <p:tav tm="0">
                                          <p:val>
                                            <p:strVal val="0-#ppt_w/2"/>
                                          </p:val>
                                        </p:tav>
                                        <p:tav tm="100000">
                                          <p:val>
                                            <p:strVal val="#ppt_x"/>
                                          </p:val>
                                        </p:tav>
                                      </p:tavLst>
                                    </p:anim>
                                    <p:anim calcmode="lin" valueType="num">
                                      <p:cBhvr additive="base">
                                        <p:cTn id="134"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8" end="8"/>
                                            </p:txEl>
                                          </p:spTgt>
                                        </p:tgtEl>
                                        <p:attrNameLst>
                                          <p:attrName>style.visibility</p:attrName>
                                        </p:attrNameLst>
                                      </p:cBhvr>
                                      <p:to>
                                        <p:strVal val="visible"/>
                                      </p:to>
                                    </p:set>
                                    <p:anim calcmode="lin" valueType="num">
                                      <p:cBhvr additive="base">
                                        <p:cTn id="13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additive="base">
                                        <p:cTn id="145" dur="500" fill="hold"/>
                                        <p:tgtEl>
                                          <p:spTgt spid="58"/>
                                        </p:tgtEl>
                                        <p:attrNameLst>
                                          <p:attrName>ppt_x</p:attrName>
                                        </p:attrNameLst>
                                      </p:cBhvr>
                                      <p:tavLst>
                                        <p:tav tm="0">
                                          <p:val>
                                            <p:strVal val="0-#ppt_w/2"/>
                                          </p:val>
                                        </p:tav>
                                        <p:tav tm="100000">
                                          <p:val>
                                            <p:strVal val="#ppt_x"/>
                                          </p:val>
                                        </p:tav>
                                      </p:tavLst>
                                    </p:anim>
                                    <p:anim calcmode="lin" valueType="num">
                                      <p:cBhvr additive="base">
                                        <p:cTn id="146"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3">
                                            <p:txEl>
                                              <p:pRg st="12" end="12"/>
                                            </p:txEl>
                                          </p:spTgt>
                                        </p:tgtEl>
                                        <p:attrNameLst>
                                          <p:attrName>style.visibility</p:attrName>
                                        </p:attrNameLst>
                                      </p:cBhvr>
                                      <p:to>
                                        <p:strVal val="visible"/>
                                      </p:to>
                                    </p:set>
                                    <p:anim calcmode="lin" valueType="num">
                                      <p:cBhvr additive="base">
                                        <p:cTn id="151"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52"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59"/>
                                        </p:tgtEl>
                                        <p:attrNameLst>
                                          <p:attrName>style.visibility</p:attrName>
                                        </p:attrNameLst>
                                      </p:cBhvr>
                                      <p:to>
                                        <p:strVal val="visible"/>
                                      </p:to>
                                    </p:set>
                                    <p:anim calcmode="lin" valueType="num">
                                      <p:cBhvr additive="base">
                                        <p:cTn id="157" dur="500" fill="hold"/>
                                        <p:tgtEl>
                                          <p:spTgt spid="59"/>
                                        </p:tgtEl>
                                        <p:attrNameLst>
                                          <p:attrName>ppt_x</p:attrName>
                                        </p:attrNameLst>
                                      </p:cBhvr>
                                      <p:tavLst>
                                        <p:tav tm="0">
                                          <p:val>
                                            <p:strVal val="0-#ppt_w/2"/>
                                          </p:val>
                                        </p:tav>
                                        <p:tav tm="100000">
                                          <p:val>
                                            <p:strVal val="#ppt_x"/>
                                          </p:val>
                                        </p:tav>
                                      </p:tavLst>
                                    </p:anim>
                                    <p:anim calcmode="lin" valueType="num">
                                      <p:cBhvr additive="base">
                                        <p:cTn id="158"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3">
                                            <p:txEl>
                                              <p:pRg st="13" end="13"/>
                                            </p:txEl>
                                          </p:spTgt>
                                        </p:tgtEl>
                                        <p:attrNameLst>
                                          <p:attrName>style.visibility</p:attrName>
                                        </p:attrNameLst>
                                      </p:cBhvr>
                                      <p:to>
                                        <p:strVal val="visible"/>
                                      </p:to>
                                    </p:set>
                                    <p:anim calcmode="lin" valueType="num">
                                      <p:cBhvr additive="base">
                                        <p:cTn id="163"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64"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nodeType="clickEffect">
                                  <p:stCondLst>
                                    <p:cond delay="0"/>
                                  </p:stCondLst>
                                  <p:childTnLst>
                                    <p:set>
                                      <p:cBhvr>
                                        <p:cTn id="168" dur="1" fill="hold">
                                          <p:stCondLst>
                                            <p:cond delay="0"/>
                                          </p:stCondLst>
                                        </p:cTn>
                                        <p:tgtEl>
                                          <p:spTgt spid="60"/>
                                        </p:tgtEl>
                                        <p:attrNameLst>
                                          <p:attrName>style.visibility</p:attrName>
                                        </p:attrNameLst>
                                      </p:cBhvr>
                                      <p:to>
                                        <p:strVal val="visible"/>
                                      </p:to>
                                    </p:set>
                                    <p:anim calcmode="lin" valueType="num">
                                      <p:cBhvr additive="base">
                                        <p:cTn id="169" dur="500" fill="hold"/>
                                        <p:tgtEl>
                                          <p:spTgt spid="60"/>
                                        </p:tgtEl>
                                        <p:attrNameLst>
                                          <p:attrName>ppt_x</p:attrName>
                                        </p:attrNameLst>
                                      </p:cBhvr>
                                      <p:tavLst>
                                        <p:tav tm="0">
                                          <p:val>
                                            <p:strVal val="0-#ppt_w/2"/>
                                          </p:val>
                                        </p:tav>
                                        <p:tav tm="100000">
                                          <p:val>
                                            <p:strVal val="#ppt_x"/>
                                          </p:val>
                                        </p:tav>
                                      </p:tavLst>
                                    </p:anim>
                                    <p:anim calcmode="lin" valueType="num">
                                      <p:cBhvr additive="base">
                                        <p:cTn id="170"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nodeType="clickEffect">
                                  <p:stCondLst>
                                    <p:cond delay="0"/>
                                  </p:stCondLst>
                                  <p:childTnLst>
                                    <p:set>
                                      <p:cBhvr>
                                        <p:cTn id="174" dur="1" fill="hold">
                                          <p:stCondLst>
                                            <p:cond delay="0"/>
                                          </p:stCondLst>
                                        </p:cTn>
                                        <p:tgtEl>
                                          <p:spTgt spid="3">
                                            <p:txEl>
                                              <p:pRg st="14" end="14"/>
                                            </p:txEl>
                                          </p:spTgt>
                                        </p:tgtEl>
                                        <p:attrNameLst>
                                          <p:attrName>style.visibility</p:attrName>
                                        </p:attrNameLst>
                                      </p:cBhvr>
                                      <p:to>
                                        <p:strVal val="visible"/>
                                      </p:to>
                                    </p:set>
                                    <p:anim calcmode="lin" valueType="num">
                                      <p:cBhvr additive="base">
                                        <p:cTn id="175"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nodeType="clickEffect">
                                  <p:stCondLst>
                                    <p:cond delay="0"/>
                                  </p:stCondLst>
                                  <p:childTnLst>
                                    <p:set>
                                      <p:cBhvr>
                                        <p:cTn id="180" dur="1" fill="hold">
                                          <p:stCondLst>
                                            <p:cond delay="0"/>
                                          </p:stCondLst>
                                        </p:cTn>
                                        <p:tgtEl>
                                          <p:spTgt spid="61"/>
                                        </p:tgtEl>
                                        <p:attrNameLst>
                                          <p:attrName>style.visibility</p:attrName>
                                        </p:attrNameLst>
                                      </p:cBhvr>
                                      <p:to>
                                        <p:strVal val="visible"/>
                                      </p:to>
                                    </p:set>
                                    <p:anim calcmode="lin" valueType="num">
                                      <p:cBhvr additive="base">
                                        <p:cTn id="181" dur="500" fill="hold"/>
                                        <p:tgtEl>
                                          <p:spTgt spid="61"/>
                                        </p:tgtEl>
                                        <p:attrNameLst>
                                          <p:attrName>ppt_x</p:attrName>
                                        </p:attrNameLst>
                                      </p:cBhvr>
                                      <p:tavLst>
                                        <p:tav tm="0">
                                          <p:val>
                                            <p:strVal val="0-#ppt_w/2"/>
                                          </p:val>
                                        </p:tav>
                                        <p:tav tm="100000">
                                          <p:val>
                                            <p:strVal val="#ppt_x"/>
                                          </p:val>
                                        </p:tav>
                                      </p:tavLst>
                                    </p:anim>
                                    <p:anim calcmode="lin" valueType="num">
                                      <p:cBhvr additive="base">
                                        <p:cTn id="182"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nodeType="clickEffect">
                                  <p:stCondLst>
                                    <p:cond delay="0"/>
                                  </p:stCondLst>
                                  <p:childTnLst>
                                    <p:set>
                                      <p:cBhvr>
                                        <p:cTn id="186" dur="1" fill="hold">
                                          <p:stCondLst>
                                            <p:cond delay="0"/>
                                          </p:stCondLst>
                                        </p:cTn>
                                        <p:tgtEl>
                                          <p:spTgt spid="3">
                                            <p:txEl>
                                              <p:pRg st="15" end="15"/>
                                            </p:txEl>
                                          </p:spTgt>
                                        </p:tgtEl>
                                        <p:attrNameLst>
                                          <p:attrName>style.visibility</p:attrName>
                                        </p:attrNameLst>
                                      </p:cBhvr>
                                      <p:to>
                                        <p:strVal val="visible"/>
                                      </p:to>
                                    </p:set>
                                    <p:anim calcmode="lin" valueType="num">
                                      <p:cBhvr additive="base">
                                        <p:cTn id="18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88" dur="500" fill="hold"/>
                                        <p:tgtEl>
                                          <p:spTgt spid="3">
                                            <p:txEl>
                                              <p:pRg st="15" end="15"/>
                                            </p:txEl>
                                          </p:spTgt>
                                        </p:tgtEl>
                                        <p:attrNameLst>
                                          <p:attrName>ppt_y</p:attrName>
                                        </p:attrNameLst>
                                      </p:cBhvr>
                                      <p:tavLst>
                                        <p:tav tm="0">
                                          <p:val>
                                            <p:strVal val="#ppt_y"/>
                                          </p:val>
                                        </p:tav>
                                        <p:tav tm="100000">
                                          <p:val>
                                            <p:strVal val="#ppt_y"/>
                                          </p:val>
                                        </p:tav>
                                      </p:tavLst>
                                    </p:anim>
                                  </p:childTnLst>
                                </p:cTn>
                              </p:par>
                              <p:par>
                                <p:cTn id="189" presetID="2" presetClass="entr" presetSubtype="8" fill="hold" nodeType="withEffect">
                                  <p:stCondLst>
                                    <p:cond delay="0"/>
                                  </p:stCondLst>
                                  <p:childTnLst>
                                    <p:set>
                                      <p:cBhvr>
                                        <p:cTn id="190" dur="1" fill="hold">
                                          <p:stCondLst>
                                            <p:cond delay="0"/>
                                          </p:stCondLst>
                                        </p:cTn>
                                        <p:tgtEl>
                                          <p:spTgt spid="3">
                                            <p:txEl>
                                              <p:pRg st="16" end="16"/>
                                            </p:txEl>
                                          </p:spTgt>
                                        </p:tgtEl>
                                        <p:attrNameLst>
                                          <p:attrName>style.visibility</p:attrName>
                                        </p:attrNameLst>
                                      </p:cBhvr>
                                      <p:to>
                                        <p:strVal val="visible"/>
                                      </p:to>
                                    </p:set>
                                    <p:anim calcmode="lin" valueType="num">
                                      <p:cBhvr additive="base">
                                        <p:cTn id="191"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92"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8" fill="hold" nodeType="clickEffect">
                                  <p:stCondLst>
                                    <p:cond delay="0"/>
                                  </p:stCondLst>
                                  <p:childTnLst>
                                    <p:set>
                                      <p:cBhvr>
                                        <p:cTn id="196" dur="1" fill="hold">
                                          <p:stCondLst>
                                            <p:cond delay="0"/>
                                          </p:stCondLst>
                                        </p:cTn>
                                        <p:tgtEl>
                                          <p:spTgt spid="24"/>
                                        </p:tgtEl>
                                        <p:attrNameLst>
                                          <p:attrName>style.visibility</p:attrName>
                                        </p:attrNameLst>
                                      </p:cBhvr>
                                      <p:to>
                                        <p:strVal val="visible"/>
                                      </p:to>
                                    </p:set>
                                    <p:anim calcmode="lin" valueType="num">
                                      <p:cBhvr additive="base">
                                        <p:cTn id="197" dur="500" fill="hold"/>
                                        <p:tgtEl>
                                          <p:spTgt spid="24"/>
                                        </p:tgtEl>
                                        <p:attrNameLst>
                                          <p:attrName>ppt_x</p:attrName>
                                        </p:attrNameLst>
                                      </p:cBhvr>
                                      <p:tavLst>
                                        <p:tav tm="0">
                                          <p:val>
                                            <p:strVal val="0-#ppt_w/2"/>
                                          </p:val>
                                        </p:tav>
                                        <p:tav tm="100000">
                                          <p:val>
                                            <p:strVal val="#ppt_x"/>
                                          </p:val>
                                        </p:tav>
                                      </p:tavLst>
                                    </p:anim>
                                    <p:anim calcmode="lin" valueType="num">
                                      <p:cBhvr additive="base">
                                        <p:cTn id="19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99" fill="hold">
                      <p:stCondLst>
                        <p:cond delay="indefinite"/>
                      </p:stCondLst>
                      <p:childTnLst>
                        <p:par>
                          <p:cTn id="200" fill="hold">
                            <p:stCondLst>
                              <p:cond delay="0"/>
                            </p:stCondLst>
                            <p:childTnLst>
                              <p:par>
                                <p:cTn id="201" presetID="2" presetClass="entr" presetSubtype="8" fill="hold" nodeType="clickEffect">
                                  <p:stCondLst>
                                    <p:cond delay="0"/>
                                  </p:stCondLst>
                                  <p:childTnLst>
                                    <p:set>
                                      <p:cBhvr>
                                        <p:cTn id="202" dur="1" fill="hold">
                                          <p:stCondLst>
                                            <p:cond delay="0"/>
                                          </p:stCondLst>
                                        </p:cTn>
                                        <p:tgtEl>
                                          <p:spTgt spid="29"/>
                                        </p:tgtEl>
                                        <p:attrNameLst>
                                          <p:attrName>style.visibility</p:attrName>
                                        </p:attrNameLst>
                                      </p:cBhvr>
                                      <p:to>
                                        <p:strVal val="visible"/>
                                      </p:to>
                                    </p:set>
                                    <p:anim calcmode="lin" valueType="num">
                                      <p:cBhvr additive="base">
                                        <p:cTn id="203" dur="500" fill="hold"/>
                                        <p:tgtEl>
                                          <p:spTgt spid="29"/>
                                        </p:tgtEl>
                                        <p:attrNameLst>
                                          <p:attrName>ppt_x</p:attrName>
                                        </p:attrNameLst>
                                      </p:cBhvr>
                                      <p:tavLst>
                                        <p:tav tm="0">
                                          <p:val>
                                            <p:strVal val="0-#ppt_w/2"/>
                                          </p:val>
                                        </p:tav>
                                        <p:tav tm="100000">
                                          <p:val>
                                            <p:strVal val="#ppt_x"/>
                                          </p:val>
                                        </p:tav>
                                      </p:tavLst>
                                    </p:anim>
                                    <p:anim calcmode="lin" valueType="num">
                                      <p:cBhvr additive="base">
                                        <p:cTn id="204"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2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143000"/>
          </a:xfrm>
        </p:spPr>
        <p:txBody>
          <a:bodyPr/>
          <a:lstStyle/>
          <a:p>
            <a:r>
              <a:rPr lang="en-US" b="1" dirty="0" smtClean="0"/>
              <a:t>Fig. Alternate UML approaches to show package nesting, using</a:t>
            </a:r>
          </a:p>
          <a:p>
            <a:r>
              <a:rPr lang="en-US" b="1" dirty="0" smtClean="0"/>
              <a:t>embedded packages, UML fully-qualified names, and the circle-cross</a:t>
            </a:r>
          </a:p>
          <a:p>
            <a:r>
              <a:rPr lang="en-US" b="1" dirty="0" smtClean="0"/>
              <a:t>symbol.</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52431" y="1066800"/>
            <a:ext cx="9091569" cy="5181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GUIDELINE: DESIGN WITH LAYERS</a:t>
            </a:r>
            <a:endParaRPr lang="en-US" sz="1800" dirty="0" smtClean="0"/>
          </a:p>
          <a:p>
            <a:pPr marL="457200" lvl="0" indent="-457200"/>
            <a:r>
              <a:rPr lang="en-US" sz="2400" dirty="0" smtClean="0"/>
              <a:t>The essential ideas of using layers are simple:</a:t>
            </a:r>
          </a:p>
          <a:p>
            <a:pPr marL="914400" lvl="1" indent="-457200">
              <a:buFont typeface="+mj-lt"/>
              <a:buAutoNum type="arabicPeriod"/>
            </a:pPr>
            <a:r>
              <a:rPr lang="en-US" sz="2400" dirty="0" smtClean="0"/>
              <a:t>Organize the large-scale logical structure of a system into discrete layers of distinct, related responsibilities, with a clean, cohesive separation of concerns such that the “lower” layers are low-level and general services, and the higher layers are more application specific.</a:t>
            </a:r>
          </a:p>
          <a:p>
            <a:pPr marL="914400" lvl="1" indent="-457200">
              <a:buFont typeface="+mj-lt"/>
              <a:buAutoNum type="arabicPeriod"/>
            </a:pPr>
            <a:r>
              <a:rPr lang="en-US" sz="2400" dirty="0" smtClean="0"/>
              <a:t>Collaboration and coupling is from higher to lower layers; lower-to-higher layer coupling is avoided.</a:t>
            </a:r>
          </a:p>
          <a:p>
            <a:endParaRPr lang="en-US"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u="sng" dirty="0" smtClean="0"/>
              <a:t>Benefits of Using Layers:</a:t>
            </a:r>
            <a:endParaRPr lang="en-US" sz="1800" b="1" dirty="0" smtClean="0"/>
          </a:p>
          <a:p>
            <a:pPr marL="457200" lvl="0" indent="-457200">
              <a:buFont typeface="+mj-lt"/>
              <a:buAutoNum type="arabicPeriod"/>
            </a:pPr>
            <a:r>
              <a:rPr lang="en-US" dirty="0" smtClean="0"/>
              <a:t>In general, there is a separation of concerns, a separation of high from low-level services, and of application-specific from general services. </a:t>
            </a:r>
            <a:endParaRPr lang="en-US" sz="1800" dirty="0" smtClean="0"/>
          </a:p>
          <a:p>
            <a:pPr marL="914400" lvl="1" indent="-457200">
              <a:buFont typeface="Arial" pitchFamily="34" charset="0"/>
              <a:buChar char="•"/>
            </a:pPr>
            <a:r>
              <a:rPr lang="en-US" dirty="0" smtClean="0"/>
              <a:t>This reduces coupling and dependencies, improve cohesion, increase reuse potential, and increases clarity.</a:t>
            </a:r>
            <a:endParaRPr lang="en-US" sz="1800" dirty="0" smtClean="0"/>
          </a:p>
          <a:p>
            <a:pPr marL="457200" lvl="0" indent="-457200">
              <a:buFont typeface="+mj-lt"/>
              <a:buAutoNum type="arabicPeriod"/>
            </a:pPr>
            <a:r>
              <a:rPr lang="en-US" dirty="0" smtClean="0"/>
              <a:t>Related complexity is encapsulated and decomposable.</a:t>
            </a:r>
            <a:endParaRPr lang="en-US" sz="1800" dirty="0" smtClean="0"/>
          </a:p>
          <a:p>
            <a:pPr marL="457200" lvl="0" indent="-457200">
              <a:buFont typeface="+mj-lt"/>
              <a:buAutoNum type="arabicPeriod"/>
            </a:pPr>
            <a:r>
              <a:rPr lang="en-US" dirty="0" smtClean="0"/>
              <a:t>Some layers can be replaced with new implementations.</a:t>
            </a:r>
            <a:endParaRPr lang="en-US" sz="1800" dirty="0" smtClean="0"/>
          </a:p>
          <a:p>
            <a:pPr marL="914400" lvl="1" indent="-457200">
              <a:buFont typeface="Arial" pitchFamily="34" charset="0"/>
              <a:buChar char="•"/>
            </a:pPr>
            <a:r>
              <a:rPr lang="en-US" dirty="0" smtClean="0"/>
              <a:t>This is generally not possible for lower-level Technical Service or Foundation layers, but may be possible for UI, application, and Domain layers.</a:t>
            </a:r>
            <a:endParaRPr lang="en-US" sz="1800" dirty="0" smtClean="0"/>
          </a:p>
          <a:p>
            <a:pPr marL="457200" lvl="0" indent="-457200">
              <a:buFont typeface="+mj-lt"/>
              <a:buAutoNum type="arabicPeriod"/>
            </a:pPr>
            <a:r>
              <a:rPr lang="en-US" dirty="0" smtClean="0"/>
              <a:t>Lower layers contain reusable functions.</a:t>
            </a:r>
            <a:endParaRPr lang="en-US" sz="1800" dirty="0" smtClean="0"/>
          </a:p>
          <a:p>
            <a:pPr marL="457200" lvl="0" indent="-457200">
              <a:buFont typeface="+mj-lt"/>
              <a:buAutoNum type="arabicPeriod"/>
            </a:pPr>
            <a:r>
              <a:rPr lang="en-US" dirty="0" smtClean="0"/>
              <a:t>Development by teams is aided because of the logical segmentation.</a:t>
            </a:r>
            <a:endParaRPr lang="en-US" sz="1800" dirty="0" smtClean="0"/>
          </a:p>
          <a:p>
            <a:r>
              <a:rPr lang="en-US" b="1" dirty="0" smtClean="0"/>
              <a:t>UML Tools: Reverse-engineer Package Diagrams from Code</a:t>
            </a:r>
            <a:endParaRPr lang="en-US" dirty="0" smtClean="0"/>
          </a:p>
          <a:p>
            <a:pPr marL="457200" lvl="0" indent="-457200">
              <a:buFont typeface="+mj-lt"/>
              <a:buAutoNum type="arabicPeriod"/>
            </a:pPr>
            <a:r>
              <a:rPr lang="en-US" dirty="0" smtClean="0"/>
              <a:t>A great use for a UML CASE tool is to reverse-engineer the source code and generate a package diagram automatically.</a:t>
            </a:r>
          </a:p>
          <a:p>
            <a:pPr marL="457200" lvl="0" indent="-457200">
              <a:buFont typeface="+mj-lt"/>
              <a:buAutoNum type="arabicPeriod"/>
            </a:pPr>
            <a:r>
              <a:rPr lang="en-US" dirty="0" smtClean="0"/>
              <a:t>This practice is enhanced if you use the recommended naming conventions in code. </a:t>
            </a:r>
          </a:p>
          <a:p>
            <a:pPr marL="457200" lvl="0" indent="-457200">
              <a:buFont typeface="+mj-lt"/>
              <a:buAutoNum type="arabicPeriod"/>
            </a:pPr>
            <a:r>
              <a:rPr lang="en-US" dirty="0" smtClean="0"/>
              <a:t>For example, if you include the partial name “.</a:t>
            </a:r>
            <a:r>
              <a:rPr lang="en-US" dirty="0" err="1" smtClean="0"/>
              <a:t>ui</a:t>
            </a:r>
            <a:r>
              <a:rPr lang="en-US" dirty="0" smtClean="0"/>
              <a:t>.” in all packages for the UI layer, then the UML CASE tool will automatically group and nest sub-packages under a “</a:t>
            </a:r>
            <a:r>
              <a:rPr lang="en-US" dirty="0" err="1" smtClean="0"/>
              <a:t>ui</a:t>
            </a:r>
            <a:r>
              <a:rPr lang="en-US" dirty="0" smtClean="0"/>
              <a:t>” package, and you can see the layered architecture in both code and package diagram.</a:t>
            </a:r>
          </a:p>
          <a:p>
            <a:endParaRPr lang="en-US"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u="sng" dirty="0" smtClean="0"/>
              <a:t>Definition: Domain Layer Vs Application Logic Layer; Domain Objects</a:t>
            </a:r>
            <a:endParaRPr lang="en-US" b="1" dirty="0" smtClean="0"/>
          </a:p>
          <a:p>
            <a:pPr marL="457200" lvl="0" indent="-457200">
              <a:buFont typeface="+mj-lt"/>
              <a:buAutoNum type="arabicPeriod"/>
            </a:pPr>
            <a:r>
              <a:rPr lang="en-US" b="1" dirty="0" smtClean="0"/>
              <a:t>Domain Object</a:t>
            </a:r>
            <a:r>
              <a:rPr lang="en-US" dirty="0" smtClean="0"/>
              <a:t> represents a thing in the problem domain space, and has related application or business logic, for example, a sale object being able to calculate its total.</a:t>
            </a:r>
          </a:p>
          <a:p>
            <a:pPr marL="457200" lvl="0" indent="-457200">
              <a:buFont typeface="+mj-lt"/>
              <a:buAutoNum type="arabicPeriod"/>
            </a:pPr>
            <a:r>
              <a:rPr lang="en-US" dirty="0" smtClean="0"/>
              <a:t>Designing objects this way leads to the application logic layer being more accurately called the </a:t>
            </a:r>
            <a:r>
              <a:rPr lang="en-US" b="1" dirty="0" smtClean="0"/>
              <a:t>domain layer</a:t>
            </a:r>
            <a:r>
              <a:rPr lang="en-US" dirty="0" smtClean="0"/>
              <a:t> of the architecture – the layer that contains domain objects to handle application logic work.</a:t>
            </a:r>
          </a:p>
          <a:p>
            <a:r>
              <a:rPr lang="en-US" b="1" dirty="0" smtClean="0"/>
              <a:t>What’s The Relationship Between the Domain Layer and Domain Model?</a:t>
            </a:r>
            <a:endParaRPr lang="en-US" dirty="0" smtClean="0"/>
          </a:p>
          <a:p>
            <a:pPr marL="457200" lvl="0" indent="-457200">
              <a:buFont typeface="+mj-lt"/>
              <a:buAutoNum type="arabicPeriod"/>
            </a:pPr>
            <a:r>
              <a:rPr lang="en-US" dirty="0" smtClean="0">
                <a:solidFill>
                  <a:srgbClr val="FF0000"/>
                </a:solidFill>
              </a:rPr>
              <a:t>The domain layer is part of the software and the domain model is part of the conceptual-perspective analysis – they aren’t the same thing.</a:t>
            </a:r>
          </a:p>
          <a:p>
            <a:pPr marL="457200" lvl="0" indent="-457200">
              <a:buFont typeface="+mj-lt"/>
              <a:buAutoNum type="arabicPeriod"/>
            </a:pPr>
            <a:r>
              <a:rPr lang="en-US" dirty="0" smtClean="0"/>
              <a:t>But by creating a domain layer with inspiration from the domain model, we achieve a </a:t>
            </a:r>
            <a:r>
              <a:rPr lang="en-US" b="1" dirty="0" smtClean="0"/>
              <a:t>lower representational gap</a:t>
            </a:r>
            <a:r>
              <a:rPr lang="en-US" dirty="0" smtClean="0"/>
              <a:t>, between the real-world domain, and our software design.</a:t>
            </a:r>
          </a:p>
          <a:p>
            <a:pPr marL="457200" lvl="0" indent="-457200">
              <a:buFont typeface="+mj-lt"/>
              <a:buAutoNum type="arabicPeriod"/>
            </a:pPr>
            <a:r>
              <a:rPr lang="en-US" dirty="0" smtClean="0"/>
              <a:t>For example, a </a:t>
            </a:r>
            <a:r>
              <a:rPr lang="en-US" i="1" dirty="0" smtClean="0"/>
              <a:t>Sale </a:t>
            </a:r>
            <a:r>
              <a:rPr lang="en-US" dirty="0" smtClean="0"/>
              <a:t>in the UP Domain Model helps inspire us to consider creating a software </a:t>
            </a:r>
            <a:r>
              <a:rPr lang="en-US" i="1" dirty="0" smtClean="0"/>
              <a:t>Sale</a:t>
            </a:r>
            <a:r>
              <a:rPr lang="en-US" dirty="0" smtClean="0"/>
              <a:t> class in the domain layer of the UP Design Model.</a:t>
            </a:r>
          </a:p>
          <a:p>
            <a:endParaRPr lang="en-US"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8991600" cy="6858000"/>
          </a:xfrm>
        </p:spPr>
        <p:txBody>
          <a:bodyPr>
            <a:normAutofit/>
          </a:bodyPr>
          <a:lstStyle/>
          <a:p>
            <a:r>
              <a:rPr lang="en-US" u="sng" dirty="0" smtClean="0"/>
              <a:t>Definition: Tiers, Layers, and Partitions</a:t>
            </a:r>
            <a:endParaRPr lang="en-US" dirty="0" smtClean="0"/>
          </a:p>
          <a:p>
            <a:pPr marL="457200" lvl="0" indent="-457200">
              <a:buFont typeface="+mj-lt"/>
              <a:buAutoNum type="arabicPeriod"/>
            </a:pPr>
            <a:r>
              <a:rPr lang="en-US" dirty="0" smtClean="0"/>
              <a:t>The original notion of a</a:t>
            </a:r>
            <a:r>
              <a:rPr lang="en-US" b="1" dirty="0" smtClean="0"/>
              <a:t> tier</a:t>
            </a:r>
            <a:r>
              <a:rPr lang="en-US" dirty="0" smtClean="0"/>
              <a:t> in architecture was a logical layer, not a physical node, but the word has become widely used to mean a physical processing node (or cluster of nodes), such as the “client tier” (the client computer).</a:t>
            </a:r>
          </a:p>
          <a:p>
            <a:pPr marL="457200" lvl="0" indent="-457200">
              <a:buFont typeface="+mj-lt"/>
              <a:buAutoNum type="arabicPeriod"/>
            </a:pPr>
            <a:r>
              <a:rPr lang="en-US" dirty="0" smtClean="0"/>
              <a:t>The </a:t>
            </a:r>
            <a:r>
              <a:rPr lang="en-US" b="1" dirty="0" smtClean="0"/>
              <a:t>layers</a:t>
            </a:r>
            <a:r>
              <a:rPr lang="en-US" dirty="0" smtClean="0"/>
              <a:t> of an architecture are said to represent the vertical slices.</a:t>
            </a:r>
          </a:p>
          <a:p>
            <a:pPr marL="457200" lvl="0" indent="-457200">
              <a:buFont typeface="+mj-lt"/>
              <a:buAutoNum type="arabicPeriod"/>
            </a:pPr>
            <a:r>
              <a:rPr lang="en-US" b="1" dirty="0" smtClean="0"/>
              <a:t>Partitions</a:t>
            </a:r>
            <a:r>
              <a:rPr lang="en-US" dirty="0" smtClean="0"/>
              <a:t> represent a horizontal division of relatively parallel subsystems of a layer.</a:t>
            </a:r>
          </a:p>
          <a:p>
            <a:pPr marL="457200" indent="-457200">
              <a:buFont typeface="+mj-lt"/>
              <a:buAutoNum type="arabicPeriod"/>
            </a:pPr>
            <a:r>
              <a:rPr lang="en-US" dirty="0" smtClean="0"/>
              <a:t>For example, the </a:t>
            </a:r>
            <a:r>
              <a:rPr lang="en-US" i="1" dirty="0" smtClean="0"/>
              <a:t>Technical Services </a:t>
            </a:r>
            <a:r>
              <a:rPr lang="en-US" dirty="0" smtClean="0"/>
              <a:t>layer may be divided into partitions such as </a:t>
            </a:r>
            <a:r>
              <a:rPr lang="en-US" i="1" dirty="0" smtClean="0"/>
              <a:t>Security </a:t>
            </a:r>
            <a:r>
              <a:rPr lang="en-US" dirty="0" smtClean="0"/>
              <a:t>and</a:t>
            </a:r>
            <a:r>
              <a:rPr lang="en-US" i="1" dirty="0" smtClean="0"/>
              <a:t> Reporting</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				Fig. Layers and partitions</a:t>
            </a:r>
            <a:endParaRPr lang="en-US" dirty="0"/>
          </a:p>
        </p:txBody>
      </p:sp>
      <p:pic>
        <p:nvPicPr>
          <p:cNvPr id="1034" name="Picture 10"/>
          <p:cNvPicPr>
            <a:picLocks noChangeAspect="1" noChangeArrowheads="1"/>
          </p:cNvPicPr>
          <p:nvPr/>
        </p:nvPicPr>
        <p:blipFill>
          <a:blip r:embed="rId2" cstate="print"/>
          <a:srcRect/>
          <a:stretch>
            <a:fillRect/>
          </a:stretch>
        </p:blipFill>
        <p:spPr bwMode="auto">
          <a:xfrm>
            <a:off x="762000" y="3124200"/>
            <a:ext cx="7239000" cy="32289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GUIDELINE: THE MODEL-VIEW SEPARATION PRINCIPLE</a:t>
            </a:r>
            <a:endParaRPr lang="en-US" sz="1800" dirty="0" smtClean="0"/>
          </a:p>
          <a:p>
            <a:pPr marL="457200" lvl="0" indent="-457200">
              <a:buFont typeface="+mj-lt"/>
              <a:buAutoNum type="arabicPeriod"/>
            </a:pPr>
            <a:r>
              <a:rPr lang="en-US" dirty="0" smtClean="0"/>
              <a:t>This principle has at least two parts:</a:t>
            </a:r>
            <a:endParaRPr lang="en-US" sz="1800" dirty="0" smtClean="0"/>
          </a:p>
          <a:p>
            <a:pPr marL="914400" lvl="1" indent="-457200">
              <a:buFont typeface="Arial" pitchFamily="34" charset="0"/>
              <a:buChar char="•"/>
            </a:pPr>
            <a:r>
              <a:rPr lang="en-US" dirty="0" smtClean="0"/>
              <a:t>Do not connect or couple non-UI objects directly to UI objects.</a:t>
            </a:r>
            <a:endParaRPr lang="en-US" sz="1800" dirty="0" smtClean="0"/>
          </a:p>
          <a:p>
            <a:pPr marL="1371600" lvl="2" indent="-457200">
              <a:buFont typeface="+mj-lt"/>
              <a:buAutoNum type="arabicPeriod"/>
            </a:pPr>
            <a:r>
              <a:rPr lang="en-US" dirty="0" smtClean="0"/>
              <a:t>For example, don’t let a </a:t>
            </a:r>
            <a:r>
              <a:rPr lang="en-US" i="1" dirty="0" smtClean="0"/>
              <a:t>Sale </a:t>
            </a:r>
            <a:r>
              <a:rPr lang="en-US" dirty="0" smtClean="0"/>
              <a:t>software object (a non-UI “domain” object) have a reference to a Java Swing </a:t>
            </a:r>
            <a:r>
              <a:rPr lang="en-US" i="1" dirty="0" err="1" smtClean="0"/>
              <a:t>JFrame</a:t>
            </a:r>
            <a:r>
              <a:rPr lang="en-US" dirty="0" smtClean="0"/>
              <a:t> window object. </a:t>
            </a:r>
            <a:endParaRPr lang="en-US" sz="1800" dirty="0" smtClean="0"/>
          </a:p>
          <a:p>
            <a:pPr marL="914400" lvl="1" indent="-457200">
              <a:buFont typeface="Arial" pitchFamily="34" charset="0"/>
              <a:buChar char="•"/>
            </a:pPr>
            <a:r>
              <a:rPr lang="en-US" dirty="0" smtClean="0"/>
              <a:t>Do not put application logic (such as a tax calculation) in the UI object methods. </a:t>
            </a:r>
            <a:endParaRPr lang="en-US" sz="1800" dirty="0" smtClean="0"/>
          </a:p>
          <a:p>
            <a:pPr marL="1371600" lvl="2" indent="-457200">
              <a:buFont typeface="+mj-lt"/>
              <a:buAutoNum type="arabicPeriod"/>
            </a:pPr>
            <a:r>
              <a:rPr lang="en-US" dirty="0" smtClean="0"/>
              <a:t>UI objects should only initialize UI elements, receive UI events (such as mouse click on a button), and delegate request for application logic on to non-UI objects (such as domain objects).</a:t>
            </a:r>
            <a:endParaRPr lang="en-US" sz="1800" dirty="0" smtClean="0"/>
          </a:p>
          <a:p>
            <a:pPr marL="457200" lvl="0" indent="-457200">
              <a:buFont typeface="+mj-lt"/>
              <a:buAutoNum type="arabicPeriod"/>
            </a:pPr>
            <a:r>
              <a:rPr lang="en-US" dirty="0" smtClean="0"/>
              <a:t>In this context, </a:t>
            </a:r>
            <a:r>
              <a:rPr lang="en-US" b="1" dirty="0" smtClean="0"/>
              <a:t>model</a:t>
            </a:r>
            <a:r>
              <a:rPr lang="en-US" dirty="0" smtClean="0"/>
              <a:t> is a synonym for the domain layer of objects.</a:t>
            </a:r>
            <a:endParaRPr lang="en-US" sz="1800" dirty="0" smtClean="0"/>
          </a:p>
          <a:p>
            <a:pPr marL="457200" lvl="0" indent="-457200">
              <a:buFont typeface="+mj-lt"/>
              <a:buAutoNum type="arabicPeriod"/>
            </a:pPr>
            <a:r>
              <a:rPr lang="en-US" b="1" dirty="0" smtClean="0"/>
              <a:t>View</a:t>
            </a:r>
            <a:r>
              <a:rPr lang="en-US" dirty="0" smtClean="0"/>
              <a:t> is a synonym for UI objects, such as windows, Web pages, applets, and reports.</a:t>
            </a:r>
            <a:endParaRPr lang="en-US" sz="1800" dirty="0" smtClean="0"/>
          </a:p>
          <a:p>
            <a:pPr marL="457200" lvl="0" indent="-457200">
              <a:buFont typeface="+mj-lt"/>
              <a:buAutoNum type="arabicPeriod"/>
            </a:pPr>
            <a:r>
              <a:rPr lang="en-US" dirty="0" smtClean="0"/>
              <a:t>The </a:t>
            </a:r>
            <a:r>
              <a:rPr lang="en-US" b="1" dirty="0" smtClean="0"/>
              <a:t>Model-View Separation</a:t>
            </a:r>
            <a:r>
              <a:rPr lang="en-US" dirty="0" smtClean="0"/>
              <a:t> principle states that model (domain) objects should not have direct knowledge of view (UI) objects, at least as view objects.</a:t>
            </a:r>
            <a:endParaRPr lang="en-US" sz="1800" dirty="0" smtClean="0"/>
          </a:p>
          <a:p>
            <a:pPr marL="457200" lvl="0" indent="-457200">
              <a:buFont typeface="+mj-lt"/>
              <a:buAutoNum type="arabicPeriod"/>
            </a:pPr>
            <a:r>
              <a:rPr lang="en-US" dirty="0" smtClean="0"/>
              <a:t>For example, a </a:t>
            </a:r>
            <a:r>
              <a:rPr lang="en-US" i="1" dirty="0" smtClean="0"/>
              <a:t>Register</a:t>
            </a:r>
            <a:r>
              <a:rPr lang="en-US" dirty="0" smtClean="0"/>
              <a:t> or </a:t>
            </a:r>
            <a:r>
              <a:rPr lang="en-US" i="1" dirty="0" smtClean="0"/>
              <a:t>Sale</a:t>
            </a:r>
            <a:r>
              <a:rPr lang="en-US" dirty="0" smtClean="0"/>
              <a:t> object should not directly send a message to a GUI window object </a:t>
            </a:r>
            <a:r>
              <a:rPr lang="en-US" i="1" dirty="0" err="1" smtClean="0"/>
              <a:t>ProcessSaleFrame</a:t>
            </a:r>
            <a:r>
              <a:rPr lang="en-US" dirty="0" smtClean="0"/>
              <a:t>, asking it to display something, change color, close, and so forth. </a:t>
            </a:r>
            <a:endParaRPr lang="en-US" sz="1800" dirty="0" smtClean="0"/>
          </a:p>
          <a:p>
            <a:endParaRPr lang="en-US" dirty="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u="sng" dirty="0" smtClean="0"/>
              <a:t>Domain Models</a:t>
            </a:r>
            <a:r>
              <a:rPr lang="en-US" b="1" dirty="0" smtClean="0"/>
              <a:t>: </a:t>
            </a:r>
          </a:p>
          <a:p>
            <a:r>
              <a:rPr lang="en-US" dirty="0" smtClean="0"/>
              <a:t> </a:t>
            </a:r>
          </a:p>
          <a:p>
            <a:pPr marL="457200" lvl="0" indent="-457200">
              <a:buFont typeface="+mj-lt"/>
              <a:buAutoNum type="arabicPeriod"/>
            </a:pPr>
            <a:r>
              <a:rPr lang="en-US" dirty="0" smtClean="0"/>
              <a:t>A Domain model is the </a:t>
            </a:r>
            <a:r>
              <a:rPr lang="en-US" i="1" dirty="0" smtClean="0"/>
              <a:t>visual</a:t>
            </a:r>
            <a:r>
              <a:rPr lang="en-US" dirty="0" smtClean="0"/>
              <a:t> representation of conceptual classes or real situation in objects in a domain. </a:t>
            </a:r>
          </a:p>
          <a:p>
            <a:pPr marL="457200" lvl="0" indent="-457200">
              <a:buFont typeface="+mj-lt"/>
              <a:buAutoNum type="arabicPeriod"/>
            </a:pPr>
            <a:r>
              <a:rPr lang="en-US" dirty="0" smtClean="0"/>
              <a:t>It is also called as conceptual model, Domain Object Model and Analysis Object Model. </a:t>
            </a:r>
          </a:p>
          <a:p>
            <a:pPr marL="457200" lvl="0" indent="-457200">
              <a:buFont typeface="+mj-lt"/>
              <a:buAutoNum type="arabicPeriod"/>
            </a:pPr>
            <a:r>
              <a:rPr lang="en-US" dirty="0" smtClean="0"/>
              <a:t>In the UP, the term “Domain Model” means a representation of real-situation conceptual classes, not of software objects.</a:t>
            </a:r>
          </a:p>
          <a:p>
            <a:pPr marL="457200" lvl="0" indent="-457200">
              <a:buFont typeface="+mj-lt"/>
              <a:buAutoNum type="arabicPeriod"/>
            </a:pPr>
            <a:r>
              <a:rPr lang="en-US" dirty="0" smtClean="0"/>
              <a:t>UP defines domain model as the one of the artifacts that may be created in the business modeling discipline. </a:t>
            </a:r>
          </a:p>
          <a:p>
            <a:pPr marL="457200" lvl="0" indent="-457200">
              <a:buFont typeface="+mj-lt"/>
              <a:buAutoNum type="arabicPeriod"/>
            </a:pPr>
            <a:r>
              <a:rPr lang="en-US" dirty="0" smtClean="0"/>
              <a:t>The UP Domain Model is a specialization of the UP </a:t>
            </a:r>
            <a:r>
              <a:rPr lang="en-US" b="1" dirty="0" smtClean="0"/>
              <a:t>Business Object Model</a:t>
            </a:r>
            <a:r>
              <a:rPr lang="en-US" dirty="0" smtClean="0"/>
              <a:t> (BOM) “focusing on explaining ‘things’ and products important to a business domain’.</a:t>
            </a:r>
          </a:p>
          <a:p>
            <a:pPr marL="457200" lvl="0" indent="-457200">
              <a:buFont typeface="+mj-lt"/>
              <a:buAutoNum type="arabicPeriod"/>
            </a:pPr>
            <a:r>
              <a:rPr lang="en-US" dirty="0" smtClean="0"/>
              <a:t>Applying UML notation, a domain model is illustrated with a set of class diagrams in which no operations (method signatures) are defined. </a:t>
            </a:r>
          </a:p>
          <a:p>
            <a:r>
              <a:rPr lang="en-US" dirty="0" smtClean="0"/>
              <a:t>It provides a conceptual perspective. It may show: </a:t>
            </a:r>
          </a:p>
          <a:p>
            <a:pPr lvl="2">
              <a:buFont typeface="Arial" pitchFamily="34" charset="0"/>
              <a:buChar char="•"/>
            </a:pPr>
            <a:r>
              <a:rPr lang="en-US" dirty="0" smtClean="0"/>
              <a:t>Domain objects or conceptual classes </a:t>
            </a:r>
          </a:p>
          <a:p>
            <a:pPr lvl="2">
              <a:buFont typeface="Arial" pitchFamily="34" charset="0"/>
              <a:buChar char="•"/>
            </a:pPr>
            <a:r>
              <a:rPr lang="en-US" dirty="0" smtClean="0"/>
              <a:t>Associations between conceptual classes </a:t>
            </a:r>
          </a:p>
          <a:p>
            <a:pPr lvl="2">
              <a:buFont typeface="Arial" pitchFamily="34" charset="0"/>
              <a:buChar char="•"/>
            </a:pPr>
            <a:r>
              <a:rPr lang="en-US" dirty="0" smtClean="0"/>
              <a:t>Attributes of conceptual classes.</a:t>
            </a:r>
            <a:endParaRPr lang="en-US" dirty="0"/>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Why call a domain model as a visual dictionary? </a:t>
            </a:r>
            <a:endParaRPr lang="en-US" dirty="0" smtClean="0"/>
          </a:p>
          <a:p>
            <a:pPr marL="457200" lvl="0" indent="-457200">
              <a:buFont typeface="+mj-lt"/>
              <a:buAutoNum type="arabicPeriod"/>
            </a:pPr>
            <a:r>
              <a:rPr lang="en-US" dirty="0" smtClean="0"/>
              <a:t>It visualizes and relates the words or concepts in the domain.</a:t>
            </a:r>
          </a:p>
          <a:p>
            <a:pPr marL="457200" lvl="0" indent="-457200">
              <a:buFont typeface="+mj-lt"/>
              <a:buAutoNum type="arabicPeriod"/>
            </a:pPr>
            <a:r>
              <a:rPr lang="en-US" dirty="0" smtClean="0"/>
              <a:t>It shows an abstraction of the conceptual classes</a:t>
            </a:r>
          </a:p>
          <a:p>
            <a:pPr marL="457200" lvl="0" indent="-457200">
              <a:buFont typeface="+mj-lt"/>
              <a:buAutoNum type="arabicPeriod"/>
            </a:pPr>
            <a:r>
              <a:rPr lang="en-US" dirty="0" smtClean="0"/>
              <a:t>The domain model representation is easy to understand the terms and relationships between objects in a visual language, since our brains are good at understanding visual elements and line connections.</a:t>
            </a:r>
          </a:p>
          <a:p>
            <a:pPr marL="457200" lvl="0" indent="-457200">
              <a:buFont typeface="+mj-lt"/>
              <a:buAutoNum type="arabicPeriod"/>
            </a:pPr>
            <a:r>
              <a:rPr lang="en-US" dirty="0" smtClean="0"/>
              <a:t>Therefore, the domain model is a Visual Dictionary of the noteworthy abstractions, domain vocabulary, and information content of the domain.</a:t>
            </a:r>
          </a:p>
          <a:p>
            <a:r>
              <a:rPr lang="en-US" b="1" dirty="0" smtClean="0"/>
              <a:t>Is a domain model a picture of software business objects? </a:t>
            </a:r>
            <a:endParaRPr lang="en-US" dirty="0" smtClean="0"/>
          </a:p>
          <a:p>
            <a:pPr marL="457200" lvl="0" indent="-457200">
              <a:buFont typeface="+mj-lt"/>
              <a:buAutoNum type="arabicPeriod"/>
            </a:pPr>
            <a:r>
              <a:rPr lang="en-US" dirty="0" smtClean="0"/>
              <a:t>The domain model is a visualization of things in a real situation or domain of interest not software objects such as Java or c# classes or software objects with responsibilities.  </a:t>
            </a:r>
          </a:p>
          <a:p>
            <a:pPr marL="457200" lvl="0" indent="-457200">
              <a:buFont typeface="+mj-lt"/>
              <a:buAutoNum type="arabicPeriod"/>
            </a:pPr>
            <a:r>
              <a:rPr lang="en-US" dirty="0" smtClean="0"/>
              <a:t>The following elements are not suitable in a domain model, </a:t>
            </a:r>
          </a:p>
          <a:p>
            <a:pPr lvl="2">
              <a:buFont typeface="Arial" pitchFamily="34" charset="0"/>
              <a:buChar char="•"/>
            </a:pPr>
            <a:r>
              <a:rPr lang="en-US" dirty="0" smtClean="0"/>
              <a:t>Software artifacts, Data base design. </a:t>
            </a:r>
          </a:p>
          <a:p>
            <a:pPr lvl="2">
              <a:buFont typeface="Arial" pitchFamily="34" charset="0"/>
              <a:buChar char="•"/>
            </a:pPr>
            <a:r>
              <a:rPr lang="en-US" dirty="0" smtClean="0"/>
              <a:t>Responsibilities or Methods. </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5943600"/>
            <a:ext cx="9144000" cy="914400"/>
          </a:xfrm>
        </p:spPr>
        <p:txBody>
          <a:bodyPr/>
          <a:lstStyle/>
          <a:p>
            <a:endParaRPr lang="en-US"/>
          </a:p>
        </p:txBody>
      </p:sp>
      <p:sp>
        <p:nvSpPr>
          <p:cNvPr id="1026" name="Rectangle 2"/>
          <p:cNvSpPr>
            <a:spLocks noChangeArrowheads="1"/>
          </p:cNvSpPr>
          <p:nvPr/>
        </p:nvSpPr>
        <p:spPr bwMode="auto">
          <a:xfrm>
            <a:off x="1265238" y="609601"/>
            <a:ext cx="1339850" cy="701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Sale</a:t>
            </a:r>
          </a:p>
          <a:p>
            <a:pPr marL="0" marR="0" lvl="0" indent="0"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cs typeface="Arial" pitchFamily="34" charset="0"/>
              </a:rPr>
              <a:t>dateTime</a:t>
            </a:r>
            <a:endParaRPr kumimoji="0" lang="en-US" sz="1400" b="0" i="0" u="none" strike="noStrike" cap="none" normalizeH="0" baseline="0" dirty="0" smtClean="0">
              <a:ln>
                <a:noFill/>
              </a:ln>
              <a:solidFill>
                <a:schemeClr val="tx1"/>
              </a:solidFill>
              <a:effectLst/>
              <a:cs typeface="Arial" pitchFamily="34" charset="0"/>
            </a:endParaRPr>
          </a:p>
        </p:txBody>
      </p:sp>
      <p:cxnSp>
        <p:nvCxnSpPr>
          <p:cNvPr id="1027" name="AutoShape 3"/>
          <p:cNvCxnSpPr>
            <a:cxnSpLocks noChangeShapeType="1"/>
          </p:cNvCxnSpPr>
          <p:nvPr/>
        </p:nvCxnSpPr>
        <p:spPr bwMode="auto">
          <a:xfrm>
            <a:off x="1265238" y="969963"/>
            <a:ext cx="1339850" cy="0"/>
          </a:xfrm>
          <a:prstGeom prst="straightConnector1">
            <a:avLst/>
          </a:prstGeom>
          <a:noFill/>
          <a:ln w="9525">
            <a:solidFill>
              <a:srgbClr val="000000"/>
            </a:solidFill>
            <a:round/>
            <a:headEnd/>
            <a:tailEnd/>
          </a:ln>
        </p:spPr>
      </p:cxnSp>
      <p:sp>
        <p:nvSpPr>
          <p:cNvPr id="1028" name="AutoShape 4"/>
          <p:cNvSpPr>
            <a:spLocks noChangeArrowheads="1"/>
          </p:cNvSpPr>
          <p:nvPr/>
        </p:nvSpPr>
        <p:spPr bwMode="auto">
          <a:xfrm>
            <a:off x="3838575" y="609601"/>
            <a:ext cx="3243263" cy="87153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Visualization of a real – world concept in the domain of interest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It is a not a picture of a software class</a:t>
            </a:r>
          </a:p>
        </p:txBody>
      </p:sp>
      <p:sp>
        <p:nvSpPr>
          <p:cNvPr id="1029" name="AutoShape 5"/>
          <p:cNvSpPr>
            <a:spLocks noChangeArrowheads="1"/>
          </p:cNvSpPr>
          <p:nvPr/>
        </p:nvSpPr>
        <p:spPr bwMode="auto">
          <a:xfrm>
            <a:off x="2689225" y="969963"/>
            <a:ext cx="92075" cy="90488"/>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30" name="AutoShape 6"/>
          <p:cNvCxnSpPr>
            <a:cxnSpLocks noChangeShapeType="1"/>
          </p:cNvCxnSpPr>
          <p:nvPr/>
        </p:nvCxnSpPr>
        <p:spPr bwMode="auto">
          <a:xfrm flipH="1">
            <a:off x="2689225" y="831851"/>
            <a:ext cx="1149350" cy="138112"/>
          </a:xfrm>
          <a:prstGeom prst="straightConnector1">
            <a:avLst/>
          </a:prstGeom>
          <a:noFill/>
          <a:ln w="9525">
            <a:solidFill>
              <a:srgbClr val="000000"/>
            </a:solidFill>
            <a:round/>
            <a:headEnd/>
            <a:tailEnd/>
          </a:ln>
        </p:spPr>
      </p:cxnSp>
      <p:sp>
        <p:nvSpPr>
          <p:cNvPr id="1031" name="Rectangle 7"/>
          <p:cNvSpPr>
            <a:spLocks noChangeArrowheads="1"/>
          </p:cNvSpPr>
          <p:nvPr/>
        </p:nvSpPr>
        <p:spPr bwMode="auto">
          <a:xfrm>
            <a:off x="1104900" y="2305051"/>
            <a:ext cx="1339850" cy="701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cs typeface="Arial" pitchFamily="34" charset="0"/>
              </a:rPr>
              <a:t>SalesDatabase</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2" name="AutoShape 8"/>
          <p:cNvCxnSpPr>
            <a:cxnSpLocks noChangeShapeType="1"/>
          </p:cNvCxnSpPr>
          <p:nvPr/>
        </p:nvCxnSpPr>
        <p:spPr bwMode="auto">
          <a:xfrm>
            <a:off x="1104900" y="2667001"/>
            <a:ext cx="1339850" cy="0"/>
          </a:xfrm>
          <a:prstGeom prst="straightConnector1">
            <a:avLst/>
          </a:prstGeom>
          <a:noFill/>
          <a:ln w="9525">
            <a:solidFill>
              <a:srgbClr val="000000"/>
            </a:solidFill>
            <a:round/>
            <a:headEnd/>
            <a:tailEnd/>
          </a:ln>
        </p:spPr>
      </p:cxnSp>
      <p:sp>
        <p:nvSpPr>
          <p:cNvPr id="1033" name="AutoShape 9"/>
          <p:cNvSpPr>
            <a:spLocks noChangeArrowheads="1"/>
          </p:cNvSpPr>
          <p:nvPr/>
        </p:nvSpPr>
        <p:spPr bwMode="auto">
          <a:xfrm>
            <a:off x="3678238" y="2305051"/>
            <a:ext cx="2401887" cy="62865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Software artifact ; not part of domain model</a:t>
            </a:r>
          </a:p>
        </p:txBody>
      </p:sp>
      <p:sp>
        <p:nvSpPr>
          <p:cNvPr id="1034" name="AutoShape 10"/>
          <p:cNvSpPr>
            <a:spLocks noChangeArrowheads="1"/>
          </p:cNvSpPr>
          <p:nvPr/>
        </p:nvSpPr>
        <p:spPr bwMode="auto">
          <a:xfrm>
            <a:off x="2562225" y="2644776"/>
            <a:ext cx="90488" cy="90487"/>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35" name="AutoShape 11"/>
          <p:cNvCxnSpPr>
            <a:cxnSpLocks noChangeShapeType="1"/>
          </p:cNvCxnSpPr>
          <p:nvPr/>
        </p:nvCxnSpPr>
        <p:spPr bwMode="auto">
          <a:xfrm flipH="1">
            <a:off x="2657475" y="2527301"/>
            <a:ext cx="987425" cy="139700"/>
          </a:xfrm>
          <a:prstGeom prst="straightConnector1">
            <a:avLst/>
          </a:prstGeom>
          <a:noFill/>
          <a:ln w="9525">
            <a:solidFill>
              <a:srgbClr val="000000"/>
            </a:solidFill>
            <a:round/>
            <a:headEnd/>
            <a:tailEnd/>
          </a:ln>
        </p:spPr>
      </p:cxnSp>
      <p:sp>
        <p:nvSpPr>
          <p:cNvPr id="1036" name="Rectangle 12"/>
          <p:cNvSpPr>
            <a:spLocks noChangeArrowheads="1"/>
          </p:cNvSpPr>
          <p:nvPr/>
        </p:nvSpPr>
        <p:spPr bwMode="auto">
          <a:xfrm>
            <a:off x="1158875" y="3517901"/>
            <a:ext cx="1339850" cy="12652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Sale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date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time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print()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7" name="AutoShape 13"/>
          <p:cNvCxnSpPr>
            <a:cxnSpLocks noChangeShapeType="1"/>
          </p:cNvCxnSpPr>
          <p:nvPr/>
        </p:nvCxnSpPr>
        <p:spPr bwMode="auto">
          <a:xfrm>
            <a:off x="1158875" y="3879851"/>
            <a:ext cx="1339850" cy="0"/>
          </a:xfrm>
          <a:prstGeom prst="straightConnector1">
            <a:avLst/>
          </a:prstGeom>
          <a:noFill/>
          <a:ln w="9525">
            <a:solidFill>
              <a:srgbClr val="000000"/>
            </a:solidFill>
            <a:round/>
            <a:headEnd/>
            <a:tailEnd/>
          </a:ln>
        </p:spPr>
      </p:cxnSp>
      <p:sp>
        <p:nvSpPr>
          <p:cNvPr id="1038" name="AutoShape 14"/>
          <p:cNvSpPr>
            <a:spLocks noChangeArrowheads="1"/>
          </p:cNvSpPr>
          <p:nvPr/>
        </p:nvSpPr>
        <p:spPr bwMode="auto">
          <a:xfrm>
            <a:off x="3732213" y="3517901"/>
            <a:ext cx="2479675" cy="61753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cs typeface="Arial" pitchFamily="34" charset="0"/>
              </a:rPr>
              <a:t>Software class; not part of domain model</a:t>
            </a:r>
          </a:p>
        </p:txBody>
      </p:sp>
      <p:sp>
        <p:nvSpPr>
          <p:cNvPr id="1039" name="AutoShape 15"/>
          <p:cNvSpPr>
            <a:spLocks noChangeArrowheads="1"/>
          </p:cNvSpPr>
          <p:nvPr/>
        </p:nvSpPr>
        <p:spPr bwMode="auto">
          <a:xfrm>
            <a:off x="2627313" y="3836988"/>
            <a:ext cx="90487" cy="90488"/>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40" name="AutoShape 16"/>
          <p:cNvCxnSpPr>
            <a:cxnSpLocks noChangeShapeType="1"/>
          </p:cNvCxnSpPr>
          <p:nvPr/>
        </p:nvCxnSpPr>
        <p:spPr bwMode="auto">
          <a:xfrm flipH="1">
            <a:off x="2733675" y="3741738"/>
            <a:ext cx="998538" cy="138113"/>
          </a:xfrm>
          <a:prstGeom prst="straightConnector1">
            <a:avLst/>
          </a:prstGeom>
          <a:noFill/>
          <a:ln w="9525">
            <a:solidFill>
              <a:srgbClr val="000000"/>
            </a:solidFill>
            <a:round/>
            <a:headEnd/>
            <a:tailEnd/>
          </a:ln>
        </p:spPr>
      </p:cxnSp>
      <p:cxnSp>
        <p:nvCxnSpPr>
          <p:cNvPr id="1041" name="AutoShape 17"/>
          <p:cNvCxnSpPr>
            <a:cxnSpLocks noChangeShapeType="1"/>
          </p:cNvCxnSpPr>
          <p:nvPr/>
        </p:nvCxnSpPr>
        <p:spPr bwMode="auto">
          <a:xfrm>
            <a:off x="1158875" y="4391026"/>
            <a:ext cx="1339850" cy="0"/>
          </a:xfrm>
          <a:prstGeom prst="straightConnector1">
            <a:avLst/>
          </a:prstGeom>
          <a:noFill/>
          <a:ln w="9525">
            <a:solidFill>
              <a:srgbClr val="000000"/>
            </a:solidFill>
            <a:round/>
            <a:headEnd/>
            <a:tailEnd/>
          </a:ln>
        </p:spPr>
      </p:cxnSp>
      <p:sp>
        <p:nvSpPr>
          <p:cNvPr id="19" name="TextBox 18"/>
          <p:cNvSpPr txBox="1"/>
          <p:nvPr/>
        </p:nvSpPr>
        <p:spPr>
          <a:xfrm>
            <a:off x="0" y="2438400"/>
            <a:ext cx="1066800" cy="381000"/>
          </a:xfrm>
          <a:prstGeom prst="rect">
            <a:avLst/>
          </a:prstGeom>
          <a:noFill/>
        </p:spPr>
        <p:txBody>
          <a:bodyPr wrap="square" rtlCol="0">
            <a:spAutoFit/>
          </a:bodyPr>
          <a:lstStyle/>
          <a:p>
            <a:r>
              <a:rPr lang="en-US" dirty="0" smtClean="0"/>
              <a:t>  avoid</a:t>
            </a:r>
            <a:endParaRPr lang="en-US" dirty="0"/>
          </a:p>
        </p:txBody>
      </p:sp>
      <p:sp>
        <p:nvSpPr>
          <p:cNvPr id="20" name="TextBox 19"/>
          <p:cNvSpPr txBox="1"/>
          <p:nvPr/>
        </p:nvSpPr>
        <p:spPr>
          <a:xfrm>
            <a:off x="0" y="3886200"/>
            <a:ext cx="1066800" cy="381000"/>
          </a:xfrm>
          <a:prstGeom prst="rect">
            <a:avLst/>
          </a:prstGeom>
          <a:noFill/>
        </p:spPr>
        <p:txBody>
          <a:bodyPr wrap="square" rtlCol="0">
            <a:spAutoFit/>
          </a:bodyPr>
          <a:lstStyle/>
          <a:p>
            <a:r>
              <a:rPr lang="en-US" dirty="0" smtClean="0"/>
              <a:t>  avoid</a:t>
            </a:r>
            <a:endParaRPr lang="en-US" dirty="0"/>
          </a:p>
        </p:txBody>
      </p:sp>
      <p:sp>
        <p:nvSpPr>
          <p:cNvPr id="21" name="TextBox 20"/>
          <p:cNvSpPr txBox="1"/>
          <p:nvPr/>
        </p:nvSpPr>
        <p:spPr>
          <a:xfrm>
            <a:off x="0" y="1447800"/>
            <a:ext cx="9144000" cy="646331"/>
          </a:xfrm>
          <a:prstGeom prst="rect">
            <a:avLst/>
          </a:prstGeom>
          <a:noFill/>
        </p:spPr>
        <p:txBody>
          <a:bodyPr wrap="square" rtlCol="0">
            <a:spAutoFit/>
          </a:bodyPr>
          <a:lstStyle/>
          <a:p>
            <a:r>
              <a:rPr lang="en-US" dirty="0" smtClean="0"/>
              <a:t>	Fig. A domain model shows real – situation conceptual classes, not software classes.</a:t>
            </a:r>
          </a:p>
          <a:p>
            <a:endParaRPr lang="en-US" dirty="0"/>
          </a:p>
        </p:txBody>
      </p:sp>
      <p:sp>
        <p:nvSpPr>
          <p:cNvPr id="22" name="TextBox 21"/>
          <p:cNvSpPr txBox="1"/>
          <p:nvPr/>
        </p:nvSpPr>
        <p:spPr>
          <a:xfrm>
            <a:off x="1066800" y="4953000"/>
            <a:ext cx="6553200" cy="646331"/>
          </a:xfrm>
          <a:prstGeom prst="rect">
            <a:avLst/>
          </a:prstGeom>
          <a:noFill/>
        </p:spPr>
        <p:txBody>
          <a:bodyPr wrap="square" rtlCol="0">
            <a:spAutoFit/>
          </a:bodyPr>
          <a:lstStyle/>
          <a:p>
            <a:r>
              <a:rPr lang="en-US" dirty="0" smtClean="0"/>
              <a:t>Fig. A domain model does not show software artifacts or classes.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1000" fill="hold"/>
                                        <p:tgtEl>
                                          <p:spTgt spid="1026"/>
                                        </p:tgtEl>
                                        <p:attrNameLst>
                                          <p:attrName>ppt_x</p:attrName>
                                        </p:attrNameLst>
                                      </p:cBhvr>
                                      <p:tavLst>
                                        <p:tav tm="0">
                                          <p:val>
                                            <p:strVal val="0-#ppt_w/2"/>
                                          </p:val>
                                        </p:tav>
                                        <p:tav tm="100000">
                                          <p:val>
                                            <p:strVal val="#ppt_x"/>
                                          </p:val>
                                        </p:tav>
                                      </p:tavLst>
                                    </p:anim>
                                    <p:anim calcmode="lin" valueType="num">
                                      <p:cBhvr additive="base">
                                        <p:cTn id="8" dur="1000" fill="hold"/>
                                        <p:tgtEl>
                                          <p:spTgt spid="102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anim calcmode="lin" valueType="num">
                                      <p:cBhvr additive="base">
                                        <p:cTn id="11" dur="1000" fill="hold"/>
                                        <p:tgtEl>
                                          <p:spTgt spid="1030"/>
                                        </p:tgtEl>
                                        <p:attrNameLst>
                                          <p:attrName>ppt_x</p:attrName>
                                        </p:attrNameLst>
                                      </p:cBhvr>
                                      <p:tavLst>
                                        <p:tav tm="0">
                                          <p:val>
                                            <p:strVal val="0-#ppt_w/2"/>
                                          </p:val>
                                        </p:tav>
                                        <p:tav tm="100000">
                                          <p:val>
                                            <p:strVal val="#ppt_x"/>
                                          </p:val>
                                        </p:tav>
                                      </p:tavLst>
                                    </p:anim>
                                    <p:anim calcmode="lin" valueType="num">
                                      <p:cBhvr additive="base">
                                        <p:cTn id="12" dur="1000" fill="hold"/>
                                        <p:tgtEl>
                                          <p:spTgt spid="10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9"/>
                                        </p:tgtEl>
                                        <p:attrNameLst>
                                          <p:attrName>style.visibility</p:attrName>
                                        </p:attrNameLst>
                                      </p:cBhvr>
                                      <p:to>
                                        <p:strVal val="visible"/>
                                      </p:to>
                                    </p:set>
                                    <p:anim calcmode="lin" valueType="num">
                                      <p:cBhvr additive="base">
                                        <p:cTn id="15" dur="1000" fill="hold"/>
                                        <p:tgtEl>
                                          <p:spTgt spid="1029"/>
                                        </p:tgtEl>
                                        <p:attrNameLst>
                                          <p:attrName>ppt_x</p:attrName>
                                        </p:attrNameLst>
                                      </p:cBhvr>
                                      <p:tavLst>
                                        <p:tav tm="0">
                                          <p:val>
                                            <p:strVal val="0-#ppt_w/2"/>
                                          </p:val>
                                        </p:tav>
                                        <p:tav tm="100000">
                                          <p:val>
                                            <p:strVal val="#ppt_x"/>
                                          </p:val>
                                        </p:tav>
                                      </p:tavLst>
                                    </p:anim>
                                    <p:anim calcmode="lin" valueType="num">
                                      <p:cBhvr additive="base">
                                        <p:cTn id="16" dur="1000" fill="hold"/>
                                        <p:tgtEl>
                                          <p:spTgt spid="10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8"/>
                                        </p:tgtEl>
                                        <p:attrNameLst>
                                          <p:attrName>style.visibility</p:attrName>
                                        </p:attrNameLst>
                                      </p:cBhvr>
                                      <p:to>
                                        <p:strVal val="visible"/>
                                      </p:to>
                                    </p:set>
                                    <p:anim calcmode="lin" valueType="num">
                                      <p:cBhvr additive="base">
                                        <p:cTn id="19" dur="1000" fill="hold"/>
                                        <p:tgtEl>
                                          <p:spTgt spid="1028"/>
                                        </p:tgtEl>
                                        <p:attrNameLst>
                                          <p:attrName>ppt_x</p:attrName>
                                        </p:attrNameLst>
                                      </p:cBhvr>
                                      <p:tavLst>
                                        <p:tav tm="0">
                                          <p:val>
                                            <p:strVal val="0-#ppt_w/2"/>
                                          </p:val>
                                        </p:tav>
                                        <p:tav tm="100000">
                                          <p:val>
                                            <p:strVal val="#ppt_x"/>
                                          </p:val>
                                        </p:tav>
                                      </p:tavLst>
                                    </p:anim>
                                    <p:anim calcmode="lin" valueType="num">
                                      <p:cBhvr additive="base">
                                        <p:cTn id="20" dur="1000" fill="hold"/>
                                        <p:tgtEl>
                                          <p:spTgt spid="10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035"/>
                                        </p:tgtEl>
                                        <p:attrNameLst>
                                          <p:attrName>style.visibility</p:attrName>
                                        </p:attrNameLst>
                                      </p:cBhvr>
                                      <p:to>
                                        <p:strVal val="visible"/>
                                      </p:to>
                                    </p:set>
                                    <p:anim calcmode="lin" valueType="num">
                                      <p:cBhvr additive="base">
                                        <p:cTn id="29" dur="1000" fill="hold"/>
                                        <p:tgtEl>
                                          <p:spTgt spid="1035"/>
                                        </p:tgtEl>
                                        <p:attrNameLst>
                                          <p:attrName>ppt_x</p:attrName>
                                        </p:attrNameLst>
                                      </p:cBhvr>
                                      <p:tavLst>
                                        <p:tav tm="0">
                                          <p:val>
                                            <p:strVal val="0-#ppt_w/2"/>
                                          </p:val>
                                        </p:tav>
                                        <p:tav tm="100000">
                                          <p:val>
                                            <p:strVal val="#ppt_x"/>
                                          </p:val>
                                        </p:tav>
                                      </p:tavLst>
                                    </p:anim>
                                    <p:anim calcmode="lin" valueType="num">
                                      <p:cBhvr additive="base">
                                        <p:cTn id="30" dur="1000" fill="hold"/>
                                        <p:tgtEl>
                                          <p:spTgt spid="103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31"/>
                                        </p:tgtEl>
                                        <p:attrNameLst>
                                          <p:attrName>style.visibility</p:attrName>
                                        </p:attrNameLst>
                                      </p:cBhvr>
                                      <p:to>
                                        <p:strVal val="visible"/>
                                      </p:to>
                                    </p:set>
                                    <p:anim calcmode="lin" valueType="num">
                                      <p:cBhvr additive="base">
                                        <p:cTn id="33" dur="1000" fill="hold"/>
                                        <p:tgtEl>
                                          <p:spTgt spid="1031"/>
                                        </p:tgtEl>
                                        <p:attrNameLst>
                                          <p:attrName>ppt_x</p:attrName>
                                        </p:attrNameLst>
                                      </p:cBhvr>
                                      <p:tavLst>
                                        <p:tav tm="0">
                                          <p:val>
                                            <p:strVal val="0-#ppt_w/2"/>
                                          </p:val>
                                        </p:tav>
                                        <p:tav tm="100000">
                                          <p:val>
                                            <p:strVal val="#ppt_x"/>
                                          </p:val>
                                        </p:tav>
                                      </p:tavLst>
                                    </p:anim>
                                    <p:anim calcmode="lin" valueType="num">
                                      <p:cBhvr additive="base">
                                        <p:cTn id="34" dur="1000" fill="hold"/>
                                        <p:tgtEl>
                                          <p:spTgt spid="103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032"/>
                                        </p:tgtEl>
                                        <p:attrNameLst>
                                          <p:attrName>style.visibility</p:attrName>
                                        </p:attrNameLst>
                                      </p:cBhvr>
                                      <p:to>
                                        <p:strVal val="visible"/>
                                      </p:to>
                                    </p:set>
                                    <p:anim calcmode="lin" valueType="num">
                                      <p:cBhvr additive="base">
                                        <p:cTn id="37" dur="1000" fill="hold"/>
                                        <p:tgtEl>
                                          <p:spTgt spid="1032"/>
                                        </p:tgtEl>
                                        <p:attrNameLst>
                                          <p:attrName>ppt_x</p:attrName>
                                        </p:attrNameLst>
                                      </p:cBhvr>
                                      <p:tavLst>
                                        <p:tav tm="0">
                                          <p:val>
                                            <p:strVal val="0-#ppt_w/2"/>
                                          </p:val>
                                        </p:tav>
                                        <p:tav tm="100000">
                                          <p:val>
                                            <p:strVal val="#ppt_x"/>
                                          </p:val>
                                        </p:tav>
                                      </p:tavLst>
                                    </p:anim>
                                    <p:anim calcmode="lin" valueType="num">
                                      <p:cBhvr additive="base">
                                        <p:cTn id="38" dur="1000" fill="hold"/>
                                        <p:tgtEl>
                                          <p:spTgt spid="103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33"/>
                                        </p:tgtEl>
                                        <p:attrNameLst>
                                          <p:attrName>style.visibility</p:attrName>
                                        </p:attrNameLst>
                                      </p:cBhvr>
                                      <p:to>
                                        <p:strVal val="visible"/>
                                      </p:to>
                                    </p:set>
                                    <p:anim calcmode="lin" valueType="num">
                                      <p:cBhvr additive="base">
                                        <p:cTn id="41" dur="1000" fill="hold"/>
                                        <p:tgtEl>
                                          <p:spTgt spid="1033"/>
                                        </p:tgtEl>
                                        <p:attrNameLst>
                                          <p:attrName>ppt_x</p:attrName>
                                        </p:attrNameLst>
                                      </p:cBhvr>
                                      <p:tavLst>
                                        <p:tav tm="0">
                                          <p:val>
                                            <p:strVal val="0-#ppt_w/2"/>
                                          </p:val>
                                        </p:tav>
                                        <p:tav tm="100000">
                                          <p:val>
                                            <p:strVal val="#ppt_x"/>
                                          </p:val>
                                        </p:tav>
                                      </p:tavLst>
                                    </p:anim>
                                    <p:anim calcmode="lin" valueType="num">
                                      <p:cBhvr additive="base">
                                        <p:cTn id="42" dur="1000" fill="hold"/>
                                        <p:tgtEl>
                                          <p:spTgt spid="103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034"/>
                                        </p:tgtEl>
                                        <p:attrNameLst>
                                          <p:attrName>style.visibility</p:attrName>
                                        </p:attrNameLst>
                                      </p:cBhvr>
                                      <p:to>
                                        <p:strVal val="visible"/>
                                      </p:to>
                                    </p:set>
                                    <p:anim calcmode="lin" valueType="num">
                                      <p:cBhvr additive="base">
                                        <p:cTn id="45" dur="1000" fill="hold"/>
                                        <p:tgtEl>
                                          <p:spTgt spid="1034"/>
                                        </p:tgtEl>
                                        <p:attrNameLst>
                                          <p:attrName>ppt_x</p:attrName>
                                        </p:attrNameLst>
                                      </p:cBhvr>
                                      <p:tavLst>
                                        <p:tav tm="0">
                                          <p:val>
                                            <p:strVal val="0-#ppt_w/2"/>
                                          </p:val>
                                        </p:tav>
                                        <p:tav tm="100000">
                                          <p:val>
                                            <p:strVal val="#ppt_x"/>
                                          </p:val>
                                        </p:tav>
                                      </p:tavLst>
                                    </p:anim>
                                    <p:anim calcmode="lin" valueType="num">
                                      <p:cBhvr additive="base">
                                        <p:cTn id="46" dur="1000" fill="hold"/>
                                        <p:tgtEl>
                                          <p:spTgt spid="103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1000" fill="hold"/>
                                        <p:tgtEl>
                                          <p:spTgt spid="19"/>
                                        </p:tgtEl>
                                        <p:attrNameLst>
                                          <p:attrName>ppt_x</p:attrName>
                                        </p:attrNameLst>
                                      </p:cBhvr>
                                      <p:tavLst>
                                        <p:tav tm="0">
                                          <p:val>
                                            <p:strVal val="0-#ppt_w/2"/>
                                          </p:val>
                                        </p:tav>
                                        <p:tav tm="100000">
                                          <p:val>
                                            <p:strVal val="#ppt_x"/>
                                          </p:val>
                                        </p:tav>
                                      </p:tavLst>
                                    </p:anim>
                                    <p:anim calcmode="lin" valueType="num">
                                      <p:cBhvr additive="base">
                                        <p:cTn id="50"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36"/>
                                        </p:tgtEl>
                                        <p:attrNameLst>
                                          <p:attrName>style.visibility</p:attrName>
                                        </p:attrNameLst>
                                      </p:cBhvr>
                                      <p:to>
                                        <p:strVal val="visible"/>
                                      </p:to>
                                    </p:set>
                                    <p:anim calcmode="lin" valueType="num">
                                      <p:cBhvr additive="base">
                                        <p:cTn id="55" dur="1000" fill="hold"/>
                                        <p:tgtEl>
                                          <p:spTgt spid="1036"/>
                                        </p:tgtEl>
                                        <p:attrNameLst>
                                          <p:attrName>ppt_x</p:attrName>
                                        </p:attrNameLst>
                                      </p:cBhvr>
                                      <p:tavLst>
                                        <p:tav tm="0">
                                          <p:val>
                                            <p:strVal val="0-#ppt_w/2"/>
                                          </p:val>
                                        </p:tav>
                                        <p:tav tm="100000">
                                          <p:val>
                                            <p:strVal val="#ppt_x"/>
                                          </p:val>
                                        </p:tav>
                                      </p:tavLst>
                                    </p:anim>
                                    <p:anim calcmode="lin" valueType="num">
                                      <p:cBhvr additive="base">
                                        <p:cTn id="56" dur="1000" fill="hold"/>
                                        <p:tgtEl>
                                          <p:spTgt spid="1036"/>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1037"/>
                                        </p:tgtEl>
                                        <p:attrNameLst>
                                          <p:attrName>style.visibility</p:attrName>
                                        </p:attrNameLst>
                                      </p:cBhvr>
                                      <p:to>
                                        <p:strVal val="visible"/>
                                      </p:to>
                                    </p:set>
                                    <p:anim calcmode="lin" valueType="num">
                                      <p:cBhvr additive="base">
                                        <p:cTn id="59" dur="1000" fill="hold"/>
                                        <p:tgtEl>
                                          <p:spTgt spid="1037"/>
                                        </p:tgtEl>
                                        <p:attrNameLst>
                                          <p:attrName>ppt_x</p:attrName>
                                        </p:attrNameLst>
                                      </p:cBhvr>
                                      <p:tavLst>
                                        <p:tav tm="0">
                                          <p:val>
                                            <p:strVal val="0-#ppt_w/2"/>
                                          </p:val>
                                        </p:tav>
                                        <p:tav tm="100000">
                                          <p:val>
                                            <p:strVal val="#ppt_x"/>
                                          </p:val>
                                        </p:tav>
                                      </p:tavLst>
                                    </p:anim>
                                    <p:anim calcmode="lin" valueType="num">
                                      <p:cBhvr additive="base">
                                        <p:cTn id="60" dur="1000" fill="hold"/>
                                        <p:tgtEl>
                                          <p:spTgt spid="1037"/>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1041"/>
                                        </p:tgtEl>
                                        <p:attrNameLst>
                                          <p:attrName>style.visibility</p:attrName>
                                        </p:attrNameLst>
                                      </p:cBhvr>
                                      <p:to>
                                        <p:strVal val="visible"/>
                                      </p:to>
                                    </p:set>
                                    <p:anim calcmode="lin" valueType="num">
                                      <p:cBhvr additive="base">
                                        <p:cTn id="63" dur="1000" fill="hold"/>
                                        <p:tgtEl>
                                          <p:spTgt spid="1041"/>
                                        </p:tgtEl>
                                        <p:attrNameLst>
                                          <p:attrName>ppt_x</p:attrName>
                                        </p:attrNameLst>
                                      </p:cBhvr>
                                      <p:tavLst>
                                        <p:tav tm="0">
                                          <p:val>
                                            <p:strVal val="0-#ppt_w/2"/>
                                          </p:val>
                                        </p:tav>
                                        <p:tav tm="100000">
                                          <p:val>
                                            <p:strVal val="#ppt_x"/>
                                          </p:val>
                                        </p:tav>
                                      </p:tavLst>
                                    </p:anim>
                                    <p:anim calcmode="lin" valueType="num">
                                      <p:cBhvr additive="base">
                                        <p:cTn id="64" dur="1000" fill="hold"/>
                                        <p:tgtEl>
                                          <p:spTgt spid="1041"/>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1000" fill="hold"/>
                                        <p:tgtEl>
                                          <p:spTgt spid="20"/>
                                        </p:tgtEl>
                                        <p:attrNameLst>
                                          <p:attrName>ppt_x</p:attrName>
                                        </p:attrNameLst>
                                      </p:cBhvr>
                                      <p:tavLst>
                                        <p:tav tm="0">
                                          <p:val>
                                            <p:strVal val="0-#ppt_w/2"/>
                                          </p:val>
                                        </p:tav>
                                        <p:tav tm="100000">
                                          <p:val>
                                            <p:strVal val="#ppt_x"/>
                                          </p:val>
                                        </p:tav>
                                      </p:tavLst>
                                    </p:anim>
                                    <p:anim calcmode="lin" valueType="num">
                                      <p:cBhvr additive="base">
                                        <p:cTn id="68" dur="1000" fill="hold"/>
                                        <p:tgtEl>
                                          <p:spTgt spid="2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39"/>
                                        </p:tgtEl>
                                        <p:attrNameLst>
                                          <p:attrName>style.visibility</p:attrName>
                                        </p:attrNameLst>
                                      </p:cBhvr>
                                      <p:to>
                                        <p:strVal val="visible"/>
                                      </p:to>
                                    </p:set>
                                    <p:anim calcmode="lin" valueType="num">
                                      <p:cBhvr additive="base">
                                        <p:cTn id="71" dur="1000" fill="hold"/>
                                        <p:tgtEl>
                                          <p:spTgt spid="1039"/>
                                        </p:tgtEl>
                                        <p:attrNameLst>
                                          <p:attrName>ppt_x</p:attrName>
                                        </p:attrNameLst>
                                      </p:cBhvr>
                                      <p:tavLst>
                                        <p:tav tm="0">
                                          <p:val>
                                            <p:strVal val="0-#ppt_w/2"/>
                                          </p:val>
                                        </p:tav>
                                        <p:tav tm="100000">
                                          <p:val>
                                            <p:strVal val="#ppt_x"/>
                                          </p:val>
                                        </p:tav>
                                      </p:tavLst>
                                    </p:anim>
                                    <p:anim calcmode="lin" valueType="num">
                                      <p:cBhvr additive="base">
                                        <p:cTn id="72" dur="1000" fill="hold"/>
                                        <p:tgtEl>
                                          <p:spTgt spid="1039"/>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1040"/>
                                        </p:tgtEl>
                                        <p:attrNameLst>
                                          <p:attrName>style.visibility</p:attrName>
                                        </p:attrNameLst>
                                      </p:cBhvr>
                                      <p:to>
                                        <p:strVal val="visible"/>
                                      </p:to>
                                    </p:set>
                                    <p:anim calcmode="lin" valueType="num">
                                      <p:cBhvr additive="base">
                                        <p:cTn id="75" dur="1000" fill="hold"/>
                                        <p:tgtEl>
                                          <p:spTgt spid="1040"/>
                                        </p:tgtEl>
                                        <p:attrNameLst>
                                          <p:attrName>ppt_x</p:attrName>
                                        </p:attrNameLst>
                                      </p:cBhvr>
                                      <p:tavLst>
                                        <p:tav tm="0">
                                          <p:val>
                                            <p:strVal val="0-#ppt_w/2"/>
                                          </p:val>
                                        </p:tav>
                                        <p:tav tm="100000">
                                          <p:val>
                                            <p:strVal val="#ppt_x"/>
                                          </p:val>
                                        </p:tav>
                                      </p:tavLst>
                                    </p:anim>
                                    <p:anim calcmode="lin" valueType="num">
                                      <p:cBhvr additive="base">
                                        <p:cTn id="76" dur="1000" fill="hold"/>
                                        <p:tgtEl>
                                          <p:spTgt spid="104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38"/>
                                        </p:tgtEl>
                                        <p:attrNameLst>
                                          <p:attrName>style.visibility</p:attrName>
                                        </p:attrNameLst>
                                      </p:cBhvr>
                                      <p:to>
                                        <p:strVal val="visible"/>
                                      </p:to>
                                    </p:set>
                                    <p:anim calcmode="lin" valueType="num">
                                      <p:cBhvr additive="base">
                                        <p:cTn id="79" dur="1000" fill="hold"/>
                                        <p:tgtEl>
                                          <p:spTgt spid="1038"/>
                                        </p:tgtEl>
                                        <p:attrNameLst>
                                          <p:attrName>ppt_x</p:attrName>
                                        </p:attrNameLst>
                                      </p:cBhvr>
                                      <p:tavLst>
                                        <p:tav tm="0">
                                          <p:val>
                                            <p:strVal val="0-#ppt_w/2"/>
                                          </p:val>
                                        </p:tav>
                                        <p:tav tm="100000">
                                          <p:val>
                                            <p:strVal val="#ppt_x"/>
                                          </p:val>
                                        </p:tav>
                                      </p:tavLst>
                                    </p:anim>
                                    <p:anim calcmode="lin" valueType="num">
                                      <p:cBhvr additive="base">
                                        <p:cTn id="80" dur="1000" fill="hold"/>
                                        <p:tgtEl>
                                          <p:spTgt spid="103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1000" fill="hold"/>
                                        <p:tgtEl>
                                          <p:spTgt spid="22"/>
                                        </p:tgtEl>
                                        <p:attrNameLst>
                                          <p:attrName>ppt_x</p:attrName>
                                        </p:attrNameLst>
                                      </p:cBhvr>
                                      <p:tavLst>
                                        <p:tav tm="0">
                                          <p:val>
                                            <p:strVal val="0-#ppt_w/2"/>
                                          </p:val>
                                        </p:tav>
                                        <p:tav tm="100000">
                                          <p:val>
                                            <p:strVal val="#ppt_x"/>
                                          </p:val>
                                        </p:tav>
                                      </p:tavLst>
                                    </p:anim>
                                    <p:anim calcmode="lin" valueType="num">
                                      <p:cBhvr additive="base">
                                        <p:cTn id="84"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nimBg="1"/>
      <p:bldP spid="1028" grpId="0" animBg="1"/>
      <p:bldP spid="1029" grpId="0" animBg="1"/>
      <p:bldP spid="1031" grpId="0" animBg="1"/>
      <p:bldP spid="1033" grpId="0" animBg="1"/>
      <p:bldP spid="1034" grpId="0" animBg="1"/>
      <p:bldP spid="1036" grpId="0" animBg="1"/>
      <p:bldP spid="1038" grpId="0" animBg="1"/>
      <p:bldP spid="1039" grpId="0" animBg="1"/>
      <p:bldP spid="19" grpId="0"/>
      <p:bldP spid="20" grpId="0"/>
      <p:bldP spid="21" grpId="0"/>
      <p:bldP spid="2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pPr algn="ctr"/>
            <a:r>
              <a:rPr lang="en-IN" sz="2400" dirty="0" smtClean="0"/>
              <a:t>CONCEPTUAL CLASS</a:t>
            </a:r>
            <a:endParaRPr lang="en-US" sz="24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685800"/>
            <a:ext cx="7543800" cy="502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b="1" u="sng" dirty="0" smtClean="0">
                <a:latin typeface="Times New Roman" pitchFamily="18" charset="0"/>
                <a:cs typeface="Times New Roman" pitchFamily="18" charset="0"/>
              </a:rPr>
              <a:t>Simple cash-only Process Sale scenario:</a:t>
            </a:r>
          </a:p>
          <a:p>
            <a:endParaRPr lang="en-US" sz="2000" b="1" dirty="0" smtClean="0">
              <a:latin typeface="Times New Roman" pitchFamily="18" charset="0"/>
              <a:cs typeface="Times New Roman" pitchFamily="18" charset="0"/>
            </a:endParaRPr>
          </a:p>
          <a:p>
            <a:pPr marL="457200" lvl="0" indent="-457200">
              <a:buFont typeface="+mj-lt"/>
              <a:buAutoNum type="arabicPeriod"/>
            </a:pPr>
            <a:r>
              <a:rPr lang="en-US" sz="2000" dirty="0" smtClean="0">
                <a:latin typeface="Times New Roman" pitchFamily="18" charset="0"/>
                <a:cs typeface="Times New Roman" pitchFamily="18" charset="0"/>
              </a:rPr>
              <a:t>Customer arrives at a POS checkout with goods and/or services to purchase.</a:t>
            </a:r>
          </a:p>
          <a:p>
            <a:pPr marL="457200" lvl="0" indent="-457200">
              <a:buFont typeface="+mj-lt"/>
              <a:buAutoNum type="arabicPeriod"/>
            </a:pPr>
            <a:r>
              <a:rPr lang="en-US" sz="2000" dirty="0" smtClean="0">
                <a:latin typeface="Times New Roman" pitchFamily="18" charset="0"/>
                <a:cs typeface="Times New Roman" pitchFamily="18" charset="0"/>
              </a:rPr>
              <a:t>Cashier starts a new sale.</a:t>
            </a:r>
          </a:p>
          <a:p>
            <a:pPr marL="457200" lvl="0" indent="-457200">
              <a:buFont typeface="+mj-lt"/>
              <a:buAutoNum type="arabicPeriod"/>
            </a:pPr>
            <a:r>
              <a:rPr lang="en-US" sz="2000" dirty="0" smtClean="0">
                <a:latin typeface="Times New Roman" pitchFamily="18" charset="0"/>
                <a:cs typeface="Times New Roman" pitchFamily="18" charset="0"/>
              </a:rPr>
              <a:t>Cashier enters item identifier.</a:t>
            </a:r>
          </a:p>
          <a:p>
            <a:pPr marL="457200" lvl="0" indent="-457200">
              <a:buFont typeface="+mj-lt"/>
              <a:buAutoNum type="arabicPeriod"/>
            </a:pPr>
            <a:r>
              <a:rPr lang="en-US" sz="2000" dirty="0" smtClean="0">
                <a:latin typeface="Times New Roman" pitchFamily="18" charset="0"/>
                <a:cs typeface="Times New Roman" pitchFamily="18" charset="0"/>
              </a:rPr>
              <a:t>System records sale line item and presents item description, price, and running total.</a:t>
            </a:r>
          </a:p>
          <a:p>
            <a:pPr marL="457200" indent="-457200"/>
            <a:r>
              <a:rPr lang="en-US" sz="2000" dirty="0" smtClean="0">
                <a:latin typeface="Times New Roman" pitchFamily="18" charset="0"/>
                <a:cs typeface="Times New Roman" pitchFamily="18" charset="0"/>
              </a:rPr>
              <a:t>       Cashier repeats steps 3-4 until indicates done.</a:t>
            </a:r>
          </a:p>
          <a:p>
            <a:pPr marL="457200" lvl="0" indent="-457200">
              <a:buFont typeface="+mj-lt"/>
              <a:buAutoNum type="arabicPeriod" startAt="5"/>
            </a:pPr>
            <a:r>
              <a:rPr lang="en-US" sz="2000" dirty="0" smtClean="0">
                <a:latin typeface="Times New Roman" pitchFamily="18" charset="0"/>
                <a:cs typeface="Times New Roman" pitchFamily="18" charset="0"/>
              </a:rPr>
              <a:t>System presents total with taxes calculated.</a:t>
            </a:r>
          </a:p>
          <a:p>
            <a:pPr marL="457200" lvl="0" indent="-457200">
              <a:buFont typeface="+mj-lt"/>
              <a:buAutoNum type="arabicPeriod" startAt="5"/>
            </a:pPr>
            <a:r>
              <a:rPr lang="en-US" sz="2000" dirty="0" smtClean="0">
                <a:latin typeface="Times New Roman" pitchFamily="18" charset="0"/>
                <a:cs typeface="Times New Roman" pitchFamily="18" charset="0"/>
              </a:rPr>
              <a:t>Cashier tells Customer the total, and asks for payment.</a:t>
            </a:r>
          </a:p>
          <a:p>
            <a:pPr marL="457200" lvl="0" indent="-457200">
              <a:buFont typeface="+mj-lt"/>
              <a:buAutoNum type="arabicPeriod" startAt="5"/>
            </a:pPr>
            <a:r>
              <a:rPr lang="en-US" sz="2000" dirty="0" smtClean="0">
                <a:latin typeface="Times New Roman" pitchFamily="18" charset="0"/>
                <a:cs typeface="Times New Roman" pitchFamily="18" charset="0"/>
              </a:rPr>
              <a:t>Customer pays and System handles payment.</a:t>
            </a:r>
          </a:p>
          <a:p>
            <a:r>
              <a:rPr lang="en-US" sz="2000" dirty="0" smtClean="0">
                <a:latin typeface="Times New Roman" pitchFamily="18" charset="0"/>
                <a:cs typeface="Times New Roman" pitchFamily="18" charset="0"/>
              </a:rPr>
              <a:t>. . . </a:t>
            </a:r>
          </a:p>
          <a:p>
            <a:pPr algn="ct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 </a:t>
            </a:r>
            <a:r>
              <a:rPr lang="en-US" b="1" u="sng" dirty="0" smtClean="0"/>
              <a:t>Conceptual Classes</a:t>
            </a:r>
            <a:r>
              <a:rPr lang="en-US" b="1" dirty="0" smtClean="0"/>
              <a:t>:</a:t>
            </a:r>
          </a:p>
          <a:p>
            <a:r>
              <a:rPr lang="en-US" b="1" dirty="0" smtClean="0"/>
              <a:t>What is a  conceptual class? </a:t>
            </a:r>
            <a:endParaRPr lang="en-US" dirty="0" smtClean="0"/>
          </a:p>
          <a:p>
            <a:pPr marL="457200" indent="-457200">
              <a:buFont typeface="+mj-lt"/>
              <a:buAutoNum type="arabicPeriod"/>
            </a:pPr>
            <a:r>
              <a:rPr lang="en-US" dirty="0" smtClean="0"/>
              <a:t> The domain model illustrates conceptual classes or vocabulary in the domain.</a:t>
            </a:r>
          </a:p>
          <a:p>
            <a:pPr marL="457200" indent="-457200">
              <a:buFont typeface="+mj-lt"/>
              <a:buAutoNum type="arabicPeriod"/>
            </a:pPr>
            <a:r>
              <a:rPr lang="en-US" dirty="0" smtClean="0"/>
              <a:t>Conceptual class is an idea or thing or object. </a:t>
            </a:r>
          </a:p>
          <a:p>
            <a:r>
              <a:rPr lang="en-US" dirty="0" smtClean="0"/>
              <a:t>Conceptual class may be considered in terms of its symbols, intensions and extensions. </a:t>
            </a:r>
          </a:p>
          <a:p>
            <a:pPr lvl="1">
              <a:buFont typeface="Arial" pitchFamily="34" charset="0"/>
              <a:buChar char="•"/>
            </a:pPr>
            <a:r>
              <a:rPr lang="en-US" b="1" dirty="0" smtClean="0"/>
              <a:t>Symbol</a:t>
            </a:r>
            <a:r>
              <a:rPr lang="en-US" dirty="0" smtClean="0"/>
              <a:t>- words or images representing a conceptual class. </a:t>
            </a:r>
          </a:p>
          <a:p>
            <a:pPr lvl="1">
              <a:buFont typeface="Arial" pitchFamily="34" charset="0"/>
              <a:buChar char="•"/>
            </a:pPr>
            <a:r>
              <a:rPr lang="en-US" b="1" dirty="0" smtClean="0"/>
              <a:t>Intensions</a:t>
            </a:r>
            <a:r>
              <a:rPr lang="en-US" dirty="0" smtClean="0"/>
              <a:t>- the definition of a conceptual class. </a:t>
            </a:r>
          </a:p>
          <a:p>
            <a:pPr lvl="1">
              <a:buFont typeface="Arial" pitchFamily="34" charset="0"/>
              <a:buChar char="•"/>
            </a:pPr>
            <a:r>
              <a:rPr lang="en-US" b="1" dirty="0" smtClean="0"/>
              <a:t>Extensions</a:t>
            </a:r>
            <a:r>
              <a:rPr lang="en-US" dirty="0" smtClean="0"/>
              <a:t>- the set of examples to which the conceptual class applies. </a:t>
            </a:r>
          </a:p>
          <a:p>
            <a:r>
              <a:rPr lang="en-US" b="1" dirty="0" smtClean="0"/>
              <a:t>Why we create domain model? </a:t>
            </a:r>
            <a:endParaRPr lang="en-US" dirty="0" smtClean="0"/>
          </a:p>
          <a:p>
            <a:pPr marL="457200" lvl="0" indent="-457200">
              <a:buFont typeface="+mj-lt"/>
              <a:buAutoNum type="arabicPeriod"/>
            </a:pPr>
            <a:r>
              <a:rPr lang="en-US" dirty="0" smtClean="0"/>
              <a:t>To understand the key concepts and vocabulary of system under developing. </a:t>
            </a:r>
          </a:p>
          <a:p>
            <a:pPr marL="457200" lvl="0" indent="-457200">
              <a:buFont typeface="+mj-lt"/>
              <a:buAutoNum type="arabicPeriod"/>
            </a:pPr>
            <a:r>
              <a:rPr lang="en-US" dirty="0" smtClean="0"/>
              <a:t>The domain model reduces the gap between software representation and our mental model of the domain. </a:t>
            </a:r>
          </a:p>
          <a:p>
            <a:r>
              <a:rPr lang="en-US" b="1" dirty="0" smtClean="0"/>
              <a:t>How to create a Domain Model? </a:t>
            </a:r>
            <a:endParaRPr lang="en-US" dirty="0" smtClean="0"/>
          </a:p>
          <a:p>
            <a:r>
              <a:rPr lang="en-US" dirty="0" smtClean="0"/>
              <a:t>	Bounded by the current iteration requirements under design:</a:t>
            </a:r>
          </a:p>
          <a:p>
            <a:r>
              <a:rPr lang="en-US" dirty="0" smtClean="0"/>
              <a:t>1. Find the conceptual classes. </a:t>
            </a:r>
          </a:p>
          <a:p>
            <a:r>
              <a:rPr lang="en-US" dirty="0" smtClean="0"/>
              <a:t>2. Draw them as classes in a UML class diagram. </a:t>
            </a:r>
          </a:p>
          <a:p>
            <a:r>
              <a:rPr lang="en-US" dirty="0" smtClean="0"/>
              <a:t>3. Add associations and attributes. </a:t>
            </a:r>
          </a:p>
          <a:p>
            <a:endParaRPr lang="en-US" dirty="0"/>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993900" y="534988"/>
            <a:ext cx="866775" cy="8842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Sale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date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time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27" name="AutoShape 3"/>
          <p:cNvCxnSpPr>
            <a:cxnSpLocks noChangeShapeType="1"/>
          </p:cNvCxnSpPr>
          <p:nvPr/>
        </p:nvCxnSpPr>
        <p:spPr bwMode="auto">
          <a:xfrm>
            <a:off x="1993900" y="817563"/>
            <a:ext cx="866775" cy="0"/>
          </a:xfrm>
          <a:prstGeom prst="straightConnector1">
            <a:avLst/>
          </a:prstGeom>
          <a:noFill/>
          <a:ln w="9525">
            <a:solidFill>
              <a:srgbClr val="000000"/>
            </a:solidFill>
            <a:round/>
            <a:headEnd/>
            <a:tailEnd/>
          </a:ln>
        </p:spPr>
      </p:cxnSp>
      <p:sp>
        <p:nvSpPr>
          <p:cNvPr id="1028" name="AutoShape 4"/>
          <p:cNvSpPr>
            <a:spLocks noChangeArrowheads="1"/>
          </p:cNvSpPr>
          <p:nvPr/>
        </p:nvSpPr>
        <p:spPr bwMode="auto">
          <a:xfrm>
            <a:off x="2671763" y="612775"/>
            <a:ext cx="90487" cy="12541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29" name="AutoShape 5"/>
          <p:cNvCxnSpPr>
            <a:cxnSpLocks noChangeShapeType="1"/>
          </p:cNvCxnSpPr>
          <p:nvPr/>
        </p:nvCxnSpPr>
        <p:spPr bwMode="auto">
          <a:xfrm flipH="1">
            <a:off x="2762250" y="661988"/>
            <a:ext cx="914400" cy="0"/>
          </a:xfrm>
          <a:prstGeom prst="straightConnector1">
            <a:avLst/>
          </a:prstGeom>
          <a:noFill/>
          <a:ln w="12700" cap="rnd">
            <a:solidFill>
              <a:srgbClr val="000000"/>
            </a:solidFill>
            <a:prstDash val="sysDot"/>
            <a:round/>
            <a:headEnd/>
            <a:tailEnd/>
          </a:ln>
          <a:effectLst/>
        </p:spPr>
      </p:cxnSp>
      <p:sp>
        <p:nvSpPr>
          <p:cNvPr id="1030" name="AutoShape 6"/>
          <p:cNvSpPr>
            <a:spLocks noChangeArrowheads="1"/>
          </p:cNvSpPr>
          <p:nvPr/>
        </p:nvSpPr>
        <p:spPr bwMode="auto">
          <a:xfrm>
            <a:off x="3676650" y="457200"/>
            <a:ext cx="1371600" cy="360363"/>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concept’s symbol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Rectangle 12"/>
          <p:cNvSpPr>
            <a:spLocks noChangeArrowheads="1"/>
          </p:cNvSpPr>
          <p:nvPr/>
        </p:nvSpPr>
        <p:spPr bwMode="auto">
          <a:xfrm>
            <a:off x="1371600" y="1730375"/>
            <a:ext cx="1916113" cy="635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“A sale represents the event of a purchase transaction. It has a date and time.”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7" name="AutoShape 13"/>
          <p:cNvSpPr>
            <a:spLocks noChangeArrowheads="1"/>
          </p:cNvSpPr>
          <p:nvPr/>
        </p:nvSpPr>
        <p:spPr bwMode="auto">
          <a:xfrm>
            <a:off x="3371850" y="2008188"/>
            <a:ext cx="92075" cy="125412"/>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38" name="AutoShape 14"/>
          <p:cNvCxnSpPr>
            <a:cxnSpLocks noChangeShapeType="1"/>
          </p:cNvCxnSpPr>
          <p:nvPr/>
        </p:nvCxnSpPr>
        <p:spPr bwMode="auto">
          <a:xfrm flipH="1">
            <a:off x="3463925" y="2071687"/>
            <a:ext cx="747713" cy="0"/>
          </a:xfrm>
          <a:prstGeom prst="straightConnector1">
            <a:avLst/>
          </a:prstGeom>
          <a:noFill/>
          <a:ln w="12700" cap="rnd">
            <a:solidFill>
              <a:srgbClr val="000000"/>
            </a:solidFill>
            <a:prstDash val="sysDot"/>
            <a:round/>
            <a:headEnd/>
            <a:tailEnd/>
          </a:ln>
          <a:effectLst/>
        </p:spPr>
      </p:cxnSp>
      <p:sp>
        <p:nvSpPr>
          <p:cNvPr id="1039" name="AutoShape 15"/>
          <p:cNvSpPr>
            <a:spLocks noChangeArrowheads="1"/>
          </p:cNvSpPr>
          <p:nvPr/>
        </p:nvSpPr>
        <p:spPr bwMode="auto">
          <a:xfrm>
            <a:off x="4211638" y="1830387"/>
            <a:ext cx="1401762" cy="441325"/>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concept’s intention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0" name="AutoShape 16"/>
          <p:cNvSpPr>
            <a:spLocks noChangeArrowheads="1"/>
          </p:cNvSpPr>
          <p:nvPr/>
        </p:nvSpPr>
        <p:spPr bwMode="auto">
          <a:xfrm>
            <a:off x="3371850" y="3195637"/>
            <a:ext cx="92075" cy="127000"/>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41" name="AutoShape 17"/>
          <p:cNvCxnSpPr>
            <a:cxnSpLocks noChangeShapeType="1"/>
          </p:cNvCxnSpPr>
          <p:nvPr/>
        </p:nvCxnSpPr>
        <p:spPr bwMode="auto">
          <a:xfrm flipH="1">
            <a:off x="3463925" y="3254375"/>
            <a:ext cx="747713" cy="0"/>
          </a:xfrm>
          <a:prstGeom prst="straightConnector1">
            <a:avLst/>
          </a:prstGeom>
          <a:noFill/>
          <a:ln w="12700" cap="rnd">
            <a:solidFill>
              <a:srgbClr val="000000"/>
            </a:solidFill>
            <a:prstDash val="sysDot"/>
            <a:round/>
            <a:headEnd/>
            <a:tailEnd/>
          </a:ln>
          <a:effectLst/>
        </p:spPr>
      </p:cxnSp>
      <p:sp>
        <p:nvSpPr>
          <p:cNvPr id="1042" name="AutoShape 18"/>
          <p:cNvSpPr>
            <a:spLocks noChangeArrowheads="1"/>
          </p:cNvSpPr>
          <p:nvPr/>
        </p:nvSpPr>
        <p:spPr bwMode="auto">
          <a:xfrm>
            <a:off x="4211638" y="3008312"/>
            <a:ext cx="1401762" cy="441325"/>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concept’s extension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3" name="AutoShape 19"/>
          <p:cNvSpPr>
            <a:spLocks noChangeArrowheads="1"/>
          </p:cNvSpPr>
          <p:nvPr/>
        </p:nvSpPr>
        <p:spPr bwMode="auto">
          <a:xfrm>
            <a:off x="1208088" y="2444750"/>
            <a:ext cx="2373312" cy="2584450"/>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sale-1</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sale-2</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sale-3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sale-4</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 name="Rectangle 20"/>
          <p:cNvSpPr>
            <a:spLocks noGrp="1" noChangeArrowheads="1"/>
          </p:cNvSpPr>
          <p:nvPr>
            <p:ph idx="1"/>
          </p:nvPr>
        </p:nvSpPr>
        <p:spPr bwMode="auto">
          <a:xfrm>
            <a:off x="762000" y="5105400"/>
            <a:ext cx="604537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latin typeface="Times New Roman" pitchFamily="18" charset="0"/>
                <a:cs typeface="Times New Roman" pitchFamily="18" charset="0"/>
              </a:rPr>
              <a:t>Fig.</a:t>
            </a:r>
            <a:r>
              <a:rPr kumimoji="0" lang="en-US" sz="1800" i="0" u="none" strike="noStrike" cap="none" normalizeH="0" dirty="0" smtClean="0">
                <a:ln>
                  <a:noFill/>
                </a:ln>
                <a:solidFill>
                  <a:schemeClr val="tx1"/>
                </a:solidFill>
                <a:effectLst/>
                <a:latin typeface="Times New Roman" pitchFamily="18" charset="0"/>
                <a:cs typeface="Times New Roman" pitchFamily="18" charset="0"/>
              </a:rPr>
              <a:t>  </a:t>
            </a:r>
            <a:r>
              <a:rPr kumimoji="0" lang="en-US" sz="1800" i="0" u="none" strike="noStrike" cap="none" normalizeH="0" baseline="0" dirty="0" smtClean="0">
                <a:ln>
                  <a:noFill/>
                </a:ln>
                <a:solidFill>
                  <a:schemeClr val="tx1"/>
                </a:solidFill>
                <a:effectLst/>
                <a:latin typeface="Times New Roman" pitchFamily="18" charset="0"/>
                <a:cs typeface="Times New Roman" pitchFamily="18" charset="0"/>
              </a:rPr>
              <a:t> A conceptual class has a symbol, intension, and extension.</a:t>
            </a: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1. Find the conceptual classes.</a:t>
            </a:r>
            <a:endParaRPr lang="en-US" dirty="0" smtClean="0"/>
          </a:p>
          <a:p>
            <a:r>
              <a:rPr lang="en-US" b="1" dirty="0" smtClean="0"/>
              <a:t>		</a:t>
            </a:r>
            <a:r>
              <a:rPr lang="en-US" dirty="0" smtClean="0"/>
              <a:t>Since a domain model shows conceptual classes, a central question is: How to find the conceptual classes</a:t>
            </a:r>
          </a:p>
          <a:p>
            <a:r>
              <a:rPr lang="en-US" dirty="0" smtClean="0"/>
              <a:t>	The three strategies to find conceptual classes are</a:t>
            </a:r>
          </a:p>
          <a:p>
            <a:r>
              <a:rPr lang="en-US" dirty="0" smtClean="0"/>
              <a:t>			</a:t>
            </a:r>
            <a:r>
              <a:rPr lang="en-US" dirty="0" err="1" smtClean="0"/>
              <a:t>i</a:t>
            </a:r>
            <a:r>
              <a:rPr lang="en-US" dirty="0" smtClean="0"/>
              <a:t>. Reuse or modify existing models  </a:t>
            </a:r>
          </a:p>
          <a:p>
            <a:r>
              <a:rPr lang="en-US" dirty="0" smtClean="0"/>
              <a:t>			ii. Use a category list. </a:t>
            </a:r>
          </a:p>
          <a:p>
            <a:r>
              <a:rPr lang="en-US" dirty="0" smtClean="0"/>
              <a:t>			iii. Identify noun phrases. </a:t>
            </a:r>
          </a:p>
          <a:p>
            <a:r>
              <a:rPr lang="en-US" dirty="0" smtClean="0"/>
              <a:t> </a:t>
            </a:r>
          </a:p>
          <a:p>
            <a:r>
              <a:rPr lang="en-US" b="1" dirty="0" err="1" smtClean="0"/>
              <a:t>i</a:t>
            </a:r>
            <a:r>
              <a:rPr lang="en-US" b="1" dirty="0" smtClean="0"/>
              <a:t>. Reuse or modify existing models </a:t>
            </a:r>
            <a:endParaRPr lang="en-US" dirty="0" smtClean="0"/>
          </a:p>
          <a:p>
            <a:pPr marL="457200" lvl="0" indent="-457200">
              <a:buFont typeface="+mj-lt"/>
              <a:buAutoNum type="arabicPeriod"/>
            </a:pPr>
            <a:r>
              <a:rPr lang="en-US" dirty="0" smtClean="0"/>
              <a:t>There are published, well- crafted domain models and data models ( which can be modified into domain models) for many common domains, such as inventory, finance, health, and so forth.</a:t>
            </a:r>
          </a:p>
          <a:p>
            <a:pPr marL="457200" lvl="0" indent="-457200">
              <a:buFont typeface="+mj-lt"/>
              <a:buAutoNum type="arabicPeriod"/>
            </a:pPr>
            <a:r>
              <a:rPr lang="en-US" dirty="0" smtClean="0"/>
              <a:t>Using that existing model we can identify the noteworthy conceptual classes. </a:t>
            </a:r>
          </a:p>
          <a:p>
            <a:r>
              <a:rPr lang="en-US" dirty="0" smtClean="0"/>
              <a:t> </a:t>
            </a:r>
          </a:p>
          <a:p>
            <a:r>
              <a:rPr lang="en-US" b="1" dirty="0" smtClean="0"/>
              <a:t>ii. Use a category list: </a:t>
            </a:r>
            <a:endParaRPr lang="en-US" dirty="0" smtClean="0"/>
          </a:p>
          <a:p>
            <a:pPr marL="457200" indent="-457200">
              <a:buFont typeface="+mj-lt"/>
              <a:buAutoNum type="arabicPeriod"/>
            </a:pPr>
            <a:r>
              <a:rPr lang="en-US" dirty="0" smtClean="0"/>
              <a:t>We can start the creation of a domain model by making a list of Candidate conceptual classes.</a:t>
            </a:r>
          </a:p>
          <a:p>
            <a:pPr marL="457200" lvl="0" indent="-457200">
              <a:buFont typeface="+mj-lt"/>
              <a:buAutoNum type="arabicPeriod"/>
            </a:pPr>
            <a:r>
              <a:rPr lang="en-US" dirty="0" smtClean="0"/>
              <a:t>These candidate conceptual class emphasis business information system needs.</a:t>
            </a:r>
          </a:p>
          <a:p>
            <a:endParaRPr lang="en-US" dirty="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utoShape 3"/>
          <p:cNvSpPr>
            <a:spLocks noChangeAspect="1" noChangeArrowheads="1" noTextEdit="1"/>
          </p:cNvSpPr>
          <p:nvPr/>
        </p:nvSpPr>
        <p:spPr bwMode="auto">
          <a:xfrm>
            <a:off x="304800" y="304800"/>
            <a:ext cx="8686799" cy="609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3" name="Rectangle 5"/>
          <p:cNvSpPr>
            <a:spLocks noChangeArrowheads="1"/>
          </p:cNvSpPr>
          <p:nvPr/>
        </p:nvSpPr>
        <p:spPr bwMode="auto">
          <a:xfrm>
            <a:off x="4648200" y="407686"/>
            <a:ext cx="9808" cy="589987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Rectangle 6"/>
          <p:cNvSpPr>
            <a:spLocks noChangeArrowheads="1"/>
          </p:cNvSpPr>
          <p:nvPr/>
        </p:nvSpPr>
        <p:spPr bwMode="auto">
          <a:xfrm>
            <a:off x="409421" y="896395"/>
            <a:ext cx="8487366" cy="80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Rectangle 7"/>
          <p:cNvSpPr>
            <a:spLocks noChangeArrowheads="1"/>
          </p:cNvSpPr>
          <p:nvPr/>
        </p:nvSpPr>
        <p:spPr bwMode="auto">
          <a:xfrm>
            <a:off x="409421" y="1844876"/>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Rectangle 8"/>
          <p:cNvSpPr>
            <a:spLocks noChangeArrowheads="1"/>
          </p:cNvSpPr>
          <p:nvPr/>
        </p:nvSpPr>
        <p:spPr bwMode="auto">
          <a:xfrm>
            <a:off x="409421" y="2794965"/>
            <a:ext cx="8487366" cy="80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Rectangle 9"/>
          <p:cNvSpPr>
            <a:spLocks noChangeArrowheads="1"/>
          </p:cNvSpPr>
          <p:nvPr/>
        </p:nvSpPr>
        <p:spPr bwMode="auto">
          <a:xfrm>
            <a:off x="409421" y="3436395"/>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Rectangle 10"/>
          <p:cNvSpPr>
            <a:spLocks noChangeArrowheads="1"/>
          </p:cNvSpPr>
          <p:nvPr/>
        </p:nvSpPr>
        <p:spPr bwMode="auto">
          <a:xfrm>
            <a:off x="409421" y="4069787"/>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Rectangle 11"/>
          <p:cNvSpPr>
            <a:spLocks noChangeArrowheads="1"/>
          </p:cNvSpPr>
          <p:nvPr/>
        </p:nvSpPr>
        <p:spPr bwMode="auto">
          <a:xfrm>
            <a:off x="409421" y="4701573"/>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Rectangle 12"/>
          <p:cNvSpPr>
            <a:spLocks noChangeArrowheads="1"/>
          </p:cNvSpPr>
          <p:nvPr/>
        </p:nvSpPr>
        <p:spPr bwMode="auto">
          <a:xfrm>
            <a:off x="409421" y="5344611"/>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Rectangle 13"/>
          <p:cNvSpPr>
            <a:spLocks noChangeArrowheads="1"/>
          </p:cNvSpPr>
          <p:nvPr/>
        </p:nvSpPr>
        <p:spPr bwMode="auto">
          <a:xfrm>
            <a:off x="409421" y="5661306"/>
            <a:ext cx="8487366" cy="80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Rectangle 14"/>
          <p:cNvSpPr>
            <a:spLocks noChangeArrowheads="1"/>
          </p:cNvSpPr>
          <p:nvPr/>
        </p:nvSpPr>
        <p:spPr bwMode="auto">
          <a:xfrm>
            <a:off x="412690" y="407686"/>
            <a:ext cx="9808" cy="589987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Rectangle 15"/>
          <p:cNvSpPr>
            <a:spLocks noChangeArrowheads="1"/>
          </p:cNvSpPr>
          <p:nvPr/>
        </p:nvSpPr>
        <p:spPr bwMode="auto">
          <a:xfrm>
            <a:off x="8883709" y="407686"/>
            <a:ext cx="8174" cy="5899873"/>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Rectangle 16"/>
          <p:cNvSpPr>
            <a:spLocks noChangeArrowheads="1"/>
          </p:cNvSpPr>
          <p:nvPr/>
        </p:nvSpPr>
        <p:spPr bwMode="auto">
          <a:xfrm>
            <a:off x="409421" y="412509"/>
            <a:ext cx="8487366" cy="80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5" name="Rectangle 17"/>
          <p:cNvSpPr>
            <a:spLocks noChangeArrowheads="1"/>
          </p:cNvSpPr>
          <p:nvPr/>
        </p:nvSpPr>
        <p:spPr bwMode="auto">
          <a:xfrm>
            <a:off x="409421" y="6293092"/>
            <a:ext cx="8487366" cy="9646"/>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6" name="Rectangle 18"/>
          <p:cNvSpPr>
            <a:spLocks noChangeArrowheads="1"/>
          </p:cNvSpPr>
          <p:nvPr/>
        </p:nvSpPr>
        <p:spPr bwMode="auto">
          <a:xfrm>
            <a:off x="486252" y="446268"/>
            <a:ext cx="2551768" cy="278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Times New Roman" pitchFamily="18" charset="0"/>
                <a:cs typeface="Arial" pitchFamily="34" charset="0"/>
              </a:rPr>
              <a:t>Conceptual Class Category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7" name="Rectangle 19"/>
          <p:cNvSpPr>
            <a:spLocks noChangeArrowheads="1"/>
          </p:cNvSpPr>
          <p:nvPr/>
        </p:nvSpPr>
        <p:spPr bwMode="auto">
          <a:xfrm>
            <a:off x="4720127" y="446268"/>
            <a:ext cx="1002072" cy="278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Times New Roman" pitchFamily="18" charset="0"/>
                <a:cs typeface="Arial" pitchFamily="34" charset="0"/>
              </a:rPr>
              <a:t>Examples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8" name="Rectangle 20"/>
          <p:cNvSpPr>
            <a:spLocks noChangeArrowheads="1"/>
          </p:cNvSpPr>
          <p:nvPr/>
        </p:nvSpPr>
        <p:spPr bwMode="auto">
          <a:xfrm>
            <a:off x="420864" y="915686"/>
            <a:ext cx="1749130"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business transactions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9" name="Rectangle 21"/>
          <p:cNvSpPr>
            <a:spLocks noChangeArrowheads="1"/>
          </p:cNvSpPr>
          <p:nvPr/>
        </p:nvSpPr>
        <p:spPr bwMode="auto">
          <a:xfrm>
            <a:off x="420864" y="1155218"/>
            <a:ext cx="4366286" cy="2523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Guideline: These are critical (they involve money), so start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0" name="Rectangle 22"/>
          <p:cNvSpPr>
            <a:spLocks noChangeArrowheads="1"/>
          </p:cNvSpPr>
          <p:nvPr/>
        </p:nvSpPr>
        <p:spPr bwMode="auto">
          <a:xfrm>
            <a:off x="420864" y="1399573"/>
            <a:ext cx="1399304"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with transactions.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1" name="Rectangle 23"/>
          <p:cNvSpPr>
            <a:spLocks noChangeArrowheads="1"/>
          </p:cNvSpPr>
          <p:nvPr/>
        </p:nvSpPr>
        <p:spPr bwMode="auto">
          <a:xfrm>
            <a:off x="4654739" y="915686"/>
            <a:ext cx="1144290"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Arial" pitchFamily="34" charset="0"/>
              </a:rPr>
              <a:t>Sale, Payment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2" name="Rectangle 24"/>
          <p:cNvSpPr>
            <a:spLocks noChangeArrowheads="1"/>
          </p:cNvSpPr>
          <p:nvPr/>
        </p:nvSpPr>
        <p:spPr bwMode="auto">
          <a:xfrm>
            <a:off x="4654739" y="1155218"/>
            <a:ext cx="982456" cy="2523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Reservation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3" name="Rectangle 25"/>
          <p:cNvSpPr>
            <a:spLocks noChangeArrowheads="1"/>
          </p:cNvSpPr>
          <p:nvPr/>
        </p:nvSpPr>
        <p:spPr bwMode="auto">
          <a:xfrm>
            <a:off x="420864" y="1868990"/>
            <a:ext cx="1776920"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Times New Roman" pitchFamily="18" charset="0"/>
                <a:cs typeface="Arial" pitchFamily="34" charset="0"/>
              </a:rPr>
              <a:t>transaction line items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4" name="Rectangle 26"/>
          <p:cNvSpPr>
            <a:spLocks noChangeArrowheads="1"/>
          </p:cNvSpPr>
          <p:nvPr/>
        </p:nvSpPr>
        <p:spPr bwMode="auto">
          <a:xfrm>
            <a:off x="420864" y="2108522"/>
            <a:ext cx="4395710" cy="2523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Guideline: Transactions often come with related line items,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5" name="Rectangle 27"/>
          <p:cNvSpPr>
            <a:spLocks noChangeArrowheads="1"/>
          </p:cNvSpPr>
          <p:nvPr/>
        </p:nvSpPr>
        <p:spPr bwMode="auto">
          <a:xfrm>
            <a:off x="420864" y="2352876"/>
            <a:ext cx="1757304"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so consider these next.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6" name="Rectangle 28"/>
          <p:cNvSpPr>
            <a:spLocks noChangeArrowheads="1"/>
          </p:cNvSpPr>
          <p:nvPr/>
        </p:nvSpPr>
        <p:spPr bwMode="auto">
          <a:xfrm>
            <a:off x="4654739" y="1868990"/>
            <a:ext cx="1162273"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Arial" pitchFamily="34" charset="0"/>
              </a:rPr>
              <a:t>SalesLineItem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7" name="Rectangle 29"/>
          <p:cNvSpPr>
            <a:spLocks noChangeArrowheads="1"/>
          </p:cNvSpPr>
          <p:nvPr/>
        </p:nvSpPr>
        <p:spPr bwMode="auto">
          <a:xfrm>
            <a:off x="420864" y="2822294"/>
            <a:ext cx="3573456"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Times New Roman" pitchFamily="18" charset="0"/>
                <a:cs typeface="Arial" pitchFamily="34" charset="0"/>
              </a:rPr>
              <a:t>product or service related to a transaction or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8" name="Rectangle 30"/>
          <p:cNvSpPr>
            <a:spLocks noChangeArrowheads="1"/>
          </p:cNvSpPr>
          <p:nvPr/>
        </p:nvSpPr>
        <p:spPr bwMode="auto">
          <a:xfrm>
            <a:off x="420864" y="3061826"/>
            <a:ext cx="1701724"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transaction line item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79" name="Rectangle 31"/>
          <p:cNvSpPr>
            <a:spLocks noChangeArrowheads="1"/>
          </p:cNvSpPr>
          <p:nvPr/>
        </p:nvSpPr>
        <p:spPr bwMode="auto">
          <a:xfrm>
            <a:off x="4654739" y="2822294"/>
            <a:ext cx="1881541"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Arial" pitchFamily="34" charset="0"/>
              </a:rPr>
              <a:t>Item , Flight, Seat, Meal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80" name="Rectangle 32"/>
          <p:cNvSpPr>
            <a:spLocks noChangeArrowheads="1"/>
          </p:cNvSpPr>
          <p:nvPr/>
        </p:nvSpPr>
        <p:spPr bwMode="auto">
          <a:xfrm>
            <a:off x="420864" y="3455686"/>
            <a:ext cx="2836206"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Where is the transaction recorded?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1" name="Rectangle 33"/>
          <p:cNvSpPr>
            <a:spLocks noChangeArrowheads="1"/>
          </p:cNvSpPr>
          <p:nvPr/>
        </p:nvSpPr>
        <p:spPr bwMode="auto">
          <a:xfrm>
            <a:off x="420864" y="3700041"/>
            <a:ext cx="1682107"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Guideline: Important.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2" name="Rectangle 34"/>
          <p:cNvSpPr>
            <a:spLocks noChangeArrowheads="1"/>
          </p:cNvSpPr>
          <p:nvPr/>
        </p:nvSpPr>
        <p:spPr bwMode="auto">
          <a:xfrm>
            <a:off x="4654739" y="3455686"/>
            <a:ext cx="1324107" cy="2523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Register, Ledger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3" name="Rectangle 35"/>
          <p:cNvSpPr>
            <a:spLocks noChangeArrowheads="1"/>
          </p:cNvSpPr>
          <p:nvPr/>
        </p:nvSpPr>
        <p:spPr bwMode="auto">
          <a:xfrm>
            <a:off x="4654739" y="3700041"/>
            <a:ext cx="1191697"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00"/>
                </a:solidFill>
                <a:effectLst/>
                <a:latin typeface="Times New Roman" pitchFamily="18" charset="0"/>
                <a:cs typeface="Arial" pitchFamily="34" charset="0"/>
              </a:rPr>
              <a:t>FlightManifest</a:t>
            </a: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4" name="Rectangle 36"/>
          <p:cNvSpPr>
            <a:spLocks noChangeArrowheads="1"/>
          </p:cNvSpPr>
          <p:nvPr/>
        </p:nvSpPr>
        <p:spPr bwMode="auto">
          <a:xfrm>
            <a:off x="420864" y="4093902"/>
            <a:ext cx="2911402" cy="2314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place of transaction; place of service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5" name="Rectangle 37"/>
          <p:cNvSpPr>
            <a:spLocks noChangeArrowheads="1"/>
          </p:cNvSpPr>
          <p:nvPr/>
        </p:nvSpPr>
        <p:spPr bwMode="auto">
          <a:xfrm>
            <a:off x="4654739" y="4093902"/>
            <a:ext cx="501854"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Store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6" name="Rectangle 38"/>
          <p:cNvSpPr>
            <a:spLocks noChangeArrowheads="1"/>
          </p:cNvSpPr>
          <p:nvPr/>
        </p:nvSpPr>
        <p:spPr bwMode="auto">
          <a:xfrm>
            <a:off x="4654739" y="4335041"/>
            <a:ext cx="1549696"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Airport, Plane, Seat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7" name="Rectangle 39"/>
          <p:cNvSpPr>
            <a:spLocks noChangeArrowheads="1"/>
          </p:cNvSpPr>
          <p:nvPr/>
        </p:nvSpPr>
        <p:spPr bwMode="auto">
          <a:xfrm>
            <a:off x="420864" y="4728901"/>
            <a:ext cx="4443116"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noteworthy events, often with a time or place we need to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8" name="Rectangle 40"/>
          <p:cNvSpPr>
            <a:spLocks noChangeArrowheads="1"/>
          </p:cNvSpPr>
          <p:nvPr/>
        </p:nvSpPr>
        <p:spPr bwMode="auto">
          <a:xfrm>
            <a:off x="420864" y="4968433"/>
            <a:ext cx="917068"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remember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9" name="Rectangle 41"/>
          <p:cNvSpPr>
            <a:spLocks noChangeArrowheads="1"/>
          </p:cNvSpPr>
          <p:nvPr/>
        </p:nvSpPr>
        <p:spPr bwMode="auto">
          <a:xfrm>
            <a:off x="4654739" y="4728901"/>
            <a:ext cx="2858155"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Sale, Payment ,</a:t>
            </a:r>
            <a:r>
              <a:rPr kumimoji="0" lang="en-US" sz="1400" b="0" i="0" u="none" strike="noStrike" cap="none" normalizeH="0" baseline="0" dirty="0" err="1" smtClean="0">
                <a:ln>
                  <a:noFill/>
                </a:ln>
                <a:solidFill>
                  <a:srgbClr val="000000"/>
                </a:solidFill>
                <a:effectLst/>
                <a:latin typeface="Times New Roman" pitchFamily="18" charset="0"/>
                <a:cs typeface="Arial" pitchFamily="34" charset="0"/>
              </a:rPr>
              <a:t>MonopolyGame</a:t>
            </a: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 ,Flight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0" name="Rectangle 42"/>
          <p:cNvSpPr>
            <a:spLocks noChangeArrowheads="1"/>
          </p:cNvSpPr>
          <p:nvPr/>
        </p:nvSpPr>
        <p:spPr bwMode="auto">
          <a:xfrm>
            <a:off x="420864" y="5362294"/>
            <a:ext cx="1342090"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physical objects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1" name="Rectangle 43"/>
          <p:cNvSpPr>
            <a:spLocks noChangeArrowheads="1"/>
          </p:cNvSpPr>
          <p:nvPr/>
        </p:nvSpPr>
        <p:spPr bwMode="auto">
          <a:xfrm>
            <a:off x="4654739" y="5362294"/>
            <a:ext cx="3211392"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Item, Register,  Board, Piece, Die , Airplane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2" name="Rectangle 44"/>
          <p:cNvSpPr>
            <a:spLocks noChangeArrowheads="1"/>
          </p:cNvSpPr>
          <p:nvPr/>
        </p:nvSpPr>
        <p:spPr bwMode="auto">
          <a:xfrm>
            <a:off x="420864" y="5682206"/>
            <a:ext cx="1767112" cy="23310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imes New Roman" pitchFamily="18" charset="0"/>
                <a:cs typeface="Arial" pitchFamily="34" charset="0"/>
              </a:rPr>
              <a:t>descriptions of things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3" name="Rectangle 45"/>
          <p:cNvSpPr>
            <a:spLocks noChangeArrowheads="1"/>
          </p:cNvSpPr>
          <p:nvPr/>
        </p:nvSpPr>
        <p:spPr bwMode="auto">
          <a:xfrm>
            <a:off x="4654739" y="5682206"/>
            <a:ext cx="1474500" cy="25078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00"/>
                </a:solidFill>
                <a:effectLst/>
                <a:latin typeface="Times New Roman" pitchFamily="18" charset="0"/>
                <a:cs typeface="Arial" pitchFamily="34" charset="0"/>
              </a:rPr>
              <a:t>ProductDescription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4" name="Rectangle 46"/>
          <p:cNvSpPr>
            <a:spLocks noChangeArrowheads="1"/>
          </p:cNvSpPr>
          <p:nvPr/>
        </p:nvSpPr>
        <p:spPr bwMode="auto">
          <a:xfrm>
            <a:off x="4654739" y="5921737"/>
            <a:ext cx="1351898" cy="2523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Arial" pitchFamily="34" charset="0"/>
              </a:rPr>
              <a:t>FlightDescription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66"/>
                                        </p:tgtEl>
                                        <p:attrNameLst>
                                          <p:attrName>style.visibility</p:attrName>
                                        </p:attrNameLst>
                                      </p:cBhvr>
                                      <p:to>
                                        <p:strVal val="visible"/>
                                      </p:to>
                                    </p:set>
                                    <p:anim calcmode="lin" valueType="num">
                                      <p:cBhvr additive="base">
                                        <p:cTn id="7" dur="1000" fill="hold"/>
                                        <p:tgtEl>
                                          <p:spTgt spid="2066"/>
                                        </p:tgtEl>
                                        <p:attrNameLst>
                                          <p:attrName>ppt_x</p:attrName>
                                        </p:attrNameLst>
                                      </p:cBhvr>
                                      <p:tavLst>
                                        <p:tav tm="0">
                                          <p:val>
                                            <p:strVal val="0-#ppt_w/2"/>
                                          </p:val>
                                        </p:tav>
                                        <p:tav tm="100000">
                                          <p:val>
                                            <p:strVal val="#ppt_x"/>
                                          </p:val>
                                        </p:tav>
                                      </p:tavLst>
                                    </p:anim>
                                    <p:anim calcmode="lin" valueType="num">
                                      <p:cBhvr additive="base">
                                        <p:cTn id="8" dur="1000" fill="hold"/>
                                        <p:tgtEl>
                                          <p:spTgt spid="2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67"/>
                                        </p:tgtEl>
                                        <p:attrNameLst>
                                          <p:attrName>style.visibility</p:attrName>
                                        </p:attrNameLst>
                                      </p:cBhvr>
                                      <p:to>
                                        <p:strVal val="visible"/>
                                      </p:to>
                                    </p:set>
                                    <p:anim calcmode="lin" valueType="num">
                                      <p:cBhvr additive="base">
                                        <p:cTn id="13" dur="500" fill="hold"/>
                                        <p:tgtEl>
                                          <p:spTgt spid="2067"/>
                                        </p:tgtEl>
                                        <p:attrNameLst>
                                          <p:attrName>ppt_x</p:attrName>
                                        </p:attrNameLst>
                                      </p:cBhvr>
                                      <p:tavLst>
                                        <p:tav tm="0">
                                          <p:val>
                                            <p:strVal val="0-#ppt_w/2"/>
                                          </p:val>
                                        </p:tav>
                                        <p:tav tm="100000">
                                          <p:val>
                                            <p:strVal val="#ppt_x"/>
                                          </p:val>
                                        </p:tav>
                                      </p:tavLst>
                                    </p:anim>
                                    <p:anim calcmode="lin" valueType="num">
                                      <p:cBhvr additive="base">
                                        <p:cTn id="14" dur="500" fill="hold"/>
                                        <p:tgtEl>
                                          <p:spTgt spid="206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71"/>
                                        </p:tgtEl>
                                        <p:attrNameLst>
                                          <p:attrName>style.visibility</p:attrName>
                                        </p:attrNameLst>
                                      </p:cBhvr>
                                      <p:to>
                                        <p:strVal val="visible"/>
                                      </p:to>
                                    </p:set>
                                    <p:anim calcmode="lin" valueType="num">
                                      <p:cBhvr additive="base">
                                        <p:cTn id="19" dur="1000" fill="hold"/>
                                        <p:tgtEl>
                                          <p:spTgt spid="2071"/>
                                        </p:tgtEl>
                                        <p:attrNameLst>
                                          <p:attrName>ppt_x</p:attrName>
                                        </p:attrNameLst>
                                      </p:cBhvr>
                                      <p:tavLst>
                                        <p:tav tm="0">
                                          <p:val>
                                            <p:strVal val="0-#ppt_w/2"/>
                                          </p:val>
                                        </p:tav>
                                        <p:tav tm="100000">
                                          <p:val>
                                            <p:strVal val="#ppt_x"/>
                                          </p:val>
                                        </p:tav>
                                      </p:tavLst>
                                    </p:anim>
                                    <p:anim calcmode="lin" valueType="num">
                                      <p:cBhvr additive="base">
                                        <p:cTn id="20" dur="1000" fill="hold"/>
                                        <p:tgtEl>
                                          <p:spTgt spid="207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72"/>
                                        </p:tgtEl>
                                        <p:attrNameLst>
                                          <p:attrName>style.visibility</p:attrName>
                                        </p:attrNameLst>
                                      </p:cBhvr>
                                      <p:to>
                                        <p:strVal val="visible"/>
                                      </p:to>
                                    </p:set>
                                    <p:anim calcmode="lin" valueType="num">
                                      <p:cBhvr additive="base">
                                        <p:cTn id="23" dur="1000" fill="hold"/>
                                        <p:tgtEl>
                                          <p:spTgt spid="2072"/>
                                        </p:tgtEl>
                                        <p:attrNameLst>
                                          <p:attrName>ppt_x</p:attrName>
                                        </p:attrNameLst>
                                      </p:cBhvr>
                                      <p:tavLst>
                                        <p:tav tm="0">
                                          <p:val>
                                            <p:strVal val="0-#ppt_w/2"/>
                                          </p:val>
                                        </p:tav>
                                        <p:tav tm="100000">
                                          <p:val>
                                            <p:strVal val="#ppt_x"/>
                                          </p:val>
                                        </p:tav>
                                      </p:tavLst>
                                    </p:anim>
                                    <p:anim calcmode="lin" valueType="num">
                                      <p:cBhvr additive="base">
                                        <p:cTn id="24" dur="1000" fill="hold"/>
                                        <p:tgtEl>
                                          <p:spTgt spid="207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69"/>
                                        </p:tgtEl>
                                        <p:attrNameLst>
                                          <p:attrName>style.visibility</p:attrName>
                                        </p:attrNameLst>
                                      </p:cBhvr>
                                      <p:to>
                                        <p:strVal val="visible"/>
                                      </p:to>
                                    </p:set>
                                    <p:anim calcmode="lin" valueType="num">
                                      <p:cBhvr additive="base">
                                        <p:cTn id="27" dur="1000" fill="hold"/>
                                        <p:tgtEl>
                                          <p:spTgt spid="2069"/>
                                        </p:tgtEl>
                                        <p:attrNameLst>
                                          <p:attrName>ppt_x</p:attrName>
                                        </p:attrNameLst>
                                      </p:cBhvr>
                                      <p:tavLst>
                                        <p:tav tm="0">
                                          <p:val>
                                            <p:strVal val="0-#ppt_w/2"/>
                                          </p:val>
                                        </p:tav>
                                        <p:tav tm="100000">
                                          <p:val>
                                            <p:strVal val="#ppt_x"/>
                                          </p:val>
                                        </p:tav>
                                      </p:tavLst>
                                    </p:anim>
                                    <p:anim calcmode="lin" valueType="num">
                                      <p:cBhvr additive="base">
                                        <p:cTn id="28" dur="1000" fill="hold"/>
                                        <p:tgtEl>
                                          <p:spTgt spid="206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68"/>
                                        </p:tgtEl>
                                        <p:attrNameLst>
                                          <p:attrName>style.visibility</p:attrName>
                                        </p:attrNameLst>
                                      </p:cBhvr>
                                      <p:to>
                                        <p:strVal val="visible"/>
                                      </p:to>
                                    </p:set>
                                    <p:anim calcmode="lin" valueType="num">
                                      <p:cBhvr additive="base">
                                        <p:cTn id="31" dur="1000" fill="hold"/>
                                        <p:tgtEl>
                                          <p:spTgt spid="2068"/>
                                        </p:tgtEl>
                                        <p:attrNameLst>
                                          <p:attrName>ppt_x</p:attrName>
                                        </p:attrNameLst>
                                      </p:cBhvr>
                                      <p:tavLst>
                                        <p:tav tm="0">
                                          <p:val>
                                            <p:strVal val="0-#ppt_w/2"/>
                                          </p:val>
                                        </p:tav>
                                        <p:tav tm="100000">
                                          <p:val>
                                            <p:strVal val="#ppt_x"/>
                                          </p:val>
                                        </p:tav>
                                      </p:tavLst>
                                    </p:anim>
                                    <p:anim calcmode="lin" valueType="num">
                                      <p:cBhvr additive="base">
                                        <p:cTn id="32" dur="1000" fill="hold"/>
                                        <p:tgtEl>
                                          <p:spTgt spid="206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70"/>
                                        </p:tgtEl>
                                        <p:attrNameLst>
                                          <p:attrName>style.visibility</p:attrName>
                                        </p:attrNameLst>
                                      </p:cBhvr>
                                      <p:to>
                                        <p:strVal val="visible"/>
                                      </p:to>
                                    </p:set>
                                    <p:anim calcmode="lin" valueType="num">
                                      <p:cBhvr additive="base">
                                        <p:cTn id="35" dur="1000" fill="hold"/>
                                        <p:tgtEl>
                                          <p:spTgt spid="2070"/>
                                        </p:tgtEl>
                                        <p:attrNameLst>
                                          <p:attrName>ppt_x</p:attrName>
                                        </p:attrNameLst>
                                      </p:cBhvr>
                                      <p:tavLst>
                                        <p:tav tm="0">
                                          <p:val>
                                            <p:strVal val="0-#ppt_w/2"/>
                                          </p:val>
                                        </p:tav>
                                        <p:tav tm="100000">
                                          <p:val>
                                            <p:strVal val="#ppt_x"/>
                                          </p:val>
                                        </p:tav>
                                      </p:tavLst>
                                    </p:anim>
                                    <p:anim calcmode="lin" valueType="num">
                                      <p:cBhvr additive="base">
                                        <p:cTn id="36" dur="1000" fill="hold"/>
                                        <p:tgtEl>
                                          <p:spTgt spid="207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073"/>
                                        </p:tgtEl>
                                        <p:attrNameLst>
                                          <p:attrName>style.visibility</p:attrName>
                                        </p:attrNameLst>
                                      </p:cBhvr>
                                      <p:to>
                                        <p:strVal val="visible"/>
                                      </p:to>
                                    </p:set>
                                    <p:anim calcmode="lin" valueType="num">
                                      <p:cBhvr additive="base">
                                        <p:cTn id="41" dur="1000" fill="hold"/>
                                        <p:tgtEl>
                                          <p:spTgt spid="2073"/>
                                        </p:tgtEl>
                                        <p:attrNameLst>
                                          <p:attrName>ppt_x</p:attrName>
                                        </p:attrNameLst>
                                      </p:cBhvr>
                                      <p:tavLst>
                                        <p:tav tm="0">
                                          <p:val>
                                            <p:strVal val="0-#ppt_w/2"/>
                                          </p:val>
                                        </p:tav>
                                        <p:tav tm="100000">
                                          <p:val>
                                            <p:strVal val="#ppt_x"/>
                                          </p:val>
                                        </p:tav>
                                      </p:tavLst>
                                    </p:anim>
                                    <p:anim calcmode="lin" valueType="num">
                                      <p:cBhvr additive="base">
                                        <p:cTn id="42" dur="1000" fill="hold"/>
                                        <p:tgtEl>
                                          <p:spTgt spid="207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074"/>
                                        </p:tgtEl>
                                        <p:attrNameLst>
                                          <p:attrName>style.visibility</p:attrName>
                                        </p:attrNameLst>
                                      </p:cBhvr>
                                      <p:to>
                                        <p:strVal val="visible"/>
                                      </p:to>
                                    </p:set>
                                    <p:anim calcmode="lin" valueType="num">
                                      <p:cBhvr additive="base">
                                        <p:cTn id="45" dur="1000" fill="hold"/>
                                        <p:tgtEl>
                                          <p:spTgt spid="2074"/>
                                        </p:tgtEl>
                                        <p:attrNameLst>
                                          <p:attrName>ppt_x</p:attrName>
                                        </p:attrNameLst>
                                      </p:cBhvr>
                                      <p:tavLst>
                                        <p:tav tm="0">
                                          <p:val>
                                            <p:strVal val="0-#ppt_w/2"/>
                                          </p:val>
                                        </p:tav>
                                        <p:tav tm="100000">
                                          <p:val>
                                            <p:strVal val="#ppt_x"/>
                                          </p:val>
                                        </p:tav>
                                      </p:tavLst>
                                    </p:anim>
                                    <p:anim calcmode="lin" valueType="num">
                                      <p:cBhvr additive="base">
                                        <p:cTn id="46" dur="1000" fill="hold"/>
                                        <p:tgtEl>
                                          <p:spTgt spid="207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075"/>
                                        </p:tgtEl>
                                        <p:attrNameLst>
                                          <p:attrName>style.visibility</p:attrName>
                                        </p:attrNameLst>
                                      </p:cBhvr>
                                      <p:to>
                                        <p:strVal val="visible"/>
                                      </p:to>
                                    </p:set>
                                    <p:anim calcmode="lin" valueType="num">
                                      <p:cBhvr additive="base">
                                        <p:cTn id="49" dur="1000" fill="hold"/>
                                        <p:tgtEl>
                                          <p:spTgt spid="2075"/>
                                        </p:tgtEl>
                                        <p:attrNameLst>
                                          <p:attrName>ppt_x</p:attrName>
                                        </p:attrNameLst>
                                      </p:cBhvr>
                                      <p:tavLst>
                                        <p:tav tm="0">
                                          <p:val>
                                            <p:strVal val="0-#ppt_w/2"/>
                                          </p:val>
                                        </p:tav>
                                        <p:tav tm="100000">
                                          <p:val>
                                            <p:strVal val="#ppt_x"/>
                                          </p:val>
                                        </p:tav>
                                      </p:tavLst>
                                    </p:anim>
                                    <p:anim calcmode="lin" valueType="num">
                                      <p:cBhvr additive="base">
                                        <p:cTn id="50" dur="1000" fill="hold"/>
                                        <p:tgtEl>
                                          <p:spTgt spid="207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076"/>
                                        </p:tgtEl>
                                        <p:attrNameLst>
                                          <p:attrName>style.visibility</p:attrName>
                                        </p:attrNameLst>
                                      </p:cBhvr>
                                      <p:to>
                                        <p:strVal val="visible"/>
                                      </p:to>
                                    </p:set>
                                    <p:anim calcmode="lin" valueType="num">
                                      <p:cBhvr additive="base">
                                        <p:cTn id="53" dur="1000" fill="hold"/>
                                        <p:tgtEl>
                                          <p:spTgt spid="2076"/>
                                        </p:tgtEl>
                                        <p:attrNameLst>
                                          <p:attrName>ppt_x</p:attrName>
                                        </p:attrNameLst>
                                      </p:cBhvr>
                                      <p:tavLst>
                                        <p:tav tm="0">
                                          <p:val>
                                            <p:strVal val="0-#ppt_w/2"/>
                                          </p:val>
                                        </p:tav>
                                        <p:tav tm="100000">
                                          <p:val>
                                            <p:strVal val="#ppt_x"/>
                                          </p:val>
                                        </p:tav>
                                      </p:tavLst>
                                    </p:anim>
                                    <p:anim calcmode="lin" valueType="num">
                                      <p:cBhvr additive="base">
                                        <p:cTn id="54" dur="1000" fill="hold"/>
                                        <p:tgtEl>
                                          <p:spTgt spid="2076"/>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nodePh="1">
                                  <p:stCondLst>
                                    <p:cond delay="0"/>
                                  </p:stCondLst>
                                  <p:endCondLst>
                                    <p:cond evt="begin" delay="0">
                                      <p:tn val="57"/>
                                    </p:cond>
                                  </p:endCondLst>
                                  <p:childTnLst>
                                    <p:set>
                                      <p:cBhvr>
                                        <p:cTn id="58" dur="1" fill="hold">
                                          <p:stCondLst>
                                            <p:cond delay="0"/>
                                          </p:stCondLst>
                                        </p:cTn>
                                        <p:tgtEl>
                                          <p:spTgt spid="2051"/>
                                        </p:tgtEl>
                                        <p:attrNameLst>
                                          <p:attrName>style.visibility</p:attrName>
                                        </p:attrNameLst>
                                      </p:cBhvr>
                                      <p:to>
                                        <p:strVal val="visible"/>
                                      </p:to>
                                    </p:set>
                                    <p:anim calcmode="lin" valueType="num">
                                      <p:cBhvr additive="base">
                                        <p:cTn id="59" dur="1000" fill="hold"/>
                                        <p:tgtEl>
                                          <p:spTgt spid="2051"/>
                                        </p:tgtEl>
                                        <p:attrNameLst>
                                          <p:attrName>ppt_x</p:attrName>
                                        </p:attrNameLst>
                                      </p:cBhvr>
                                      <p:tavLst>
                                        <p:tav tm="0">
                                          <p:val>
                                            <p:strVal val="0-#ppt_w/2"/>
                                          </p:val>
                                        </p:tav>
                                        <p:tav tm="100000">
                                          <p:val>
                                            <p:strVal val="#ppt_x"/>
                                          </p:val>
                                        </p:tav>
                                      </p:tavLst>
                                    </p:anim>
                                    <p:anim calcmode="lin" valueType="num">
                                      <p:cBhvr additive="base">
                                        <p:cTn id="60" dur="1000" fill="hold"/>
                                        <p:tgtEl>
                                          <p:spTgt spid="205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078"/>
                                        </p:tgtEl>
                                        <p:attrNameLst>
                                          <p:attrName>style.visibility</p:attrName>
                                        </p:attrNameLst>
                                      </p:cBhvr>
                                      <p:to>
                                        <p:strVal val="visible"/>
                                      </p:to>
                                    </p:set>
                                    <p:anim calcmode="lin" valueType="num">
                                      <p:cBhvr additive="base">
                                        <p:cTn id="63" dur="1000" fill="hold"/>
                                        <p:tgtEl>
                                          <p:spTgt spid="2078"/>
                                        </p:tgtEl>
                                        <p:attrNameLst>
                                          <p:attrName>ppt_x</p:attrName>
                                        </p:attrNameLst>
                                      </p:cBhvr>
                                      <p:tavLst>
                                        <p:tav tm="0">
                                          <p:val>
                                            <p:strVal val="0-#ppt_w/2"/>
                                          </p:val>
                                        </p:tav>
                                        <p:tav tm="100000">
                                          <p:val>
                                            <p:strVal val="#ppt_x"/>
                                          </p:val>
                                        </p:tav>
                                      </p:tavLst>
                                    </p:anim>
                                    <p:anim calcmode="lin" valueType="num">
                                      <p:cBhvr additive="base">
                                        <p:cTn id="64" dur="1000" fill="hold"/>
                                        <p:tgtEl>
                                          <p:spTgt spid="207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077"/>
                                        </p:tgtEl>
                                        <p:attrNameLst>
                                          <p:attrName>style.visibility</p:attrName>
                                        </p:attrNameLst>
                                      </p:cBhvr>
                                      <p:to>
                                        <p:strVal val="visible"/>
                                      </p:to>
                                    </p:set>
                                    <p:anim calcmode="lin" valueType="num">
                                      <p:cBhvr additive="base">
                                        <p:cTn id="67" dur="1000" fill="hold"/>
                                        <p:tgtEl>
                                          <p:spTgt spid="2077"/>
                                        </p:tgtEl>
                                        <p:attrNameLst>
                                          <p:attrName>ppt_x</p:attrName>
                                        </p:attrNameLst>
                                      </p:cBhvr>
                                      <p:tavLst>
                                        <p:tav tm="0">
                                          <p:val>
                                            <p:strVal val="0-#ppt_w/2"/>
                                          </p:val>
                                        </p:tav>
                                        <p:tav tm="100000">
                                          <p:val>
                                            <p:strVal val="#ppt_x"/>
                                          </p:val>
                                        </p:tav>
                                      </p:tavLst>
                                    </p:anim>
                                    <p:anim calcmode="lin" valueType="num">
                                      <p:cBhvr additive="base">
                                        <p:cTn id="68" dur="1000" fill="hold"/>
                                        <p:tgtEl>
                                          <p:spTgt spid="207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079"/>
                                        </p:tgtEl>
                                        <p:attrNameLst>
                                          <p:attrName>style.visibility</p:attrName>
                                        </p:attrNameLst>
                                      </p:cBhvr>
                                      <p:to>
                                        <p:strVal val="visible"/>
                                      </p:to>
                                    </p:set>
                                    <p:anim calcmode="lin" valueType="num">
                                      <p:cBhvr additive="base">
                                        <p:cTn id="71" dur="1000" fill="hold"/>
                                        <p:tgtEl>
                                          <p:spTgt spid="2079"/>
                                        </p:tgtEl>
                                        <p:attrNameLst>
                                          <p:attrName>ppt_x</p:attrName>
                                        </p:attrNameLst>
                                      </p:cBhvr>
                                      <p:tavLst>
                                        <p:tav tm="0">
                                          <p:val>
                                            <p:strVal val="0-#ppt_w/2"/>
                                          </p:val>
                                        </p:tav>
                                        <p:tav tm="100000">
                                          <p:val>
                                            <p:strVal val="#ppt_x"/>
                                          </p:val>
                                        </p:tav>
                                      </p:tavLst>
                                    </p:anim>
                                    <p:anim calcmode="lin" valueType="num">
                                      <p:cBhvr additive="base">
                                        <p:cTn id="72" dur="1000" fill="hold"/>
                                        <p:tgtEl>
                                          <p:spTgt spid="2079"/>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2082"/>
                                        </p:tgtEl>
                                        <p:attrNameLst>
                                          <p:attrName>style.visibility</p:attrName>
                                        </p:attrNameLst>
                                      </p:cBhvr>
                                      <p:to>
                                        <p:strVal val="visible"/>
                                      </p:to>
                                    </p:set>
                                    <p:anim calcmode="lin" valueType="num">
                                      <p:cBhvr additive="base">
                                        <p:cTn id="77" dur="1000" fill="hold"/>
                                        <p:tgtEl>
                                          <p:spTgt spid="2082"/>
                                        </p:tgtEl>
                                        <p:attrNameLst>
                                          <p:attrName>ppt_x</p:attrName>
                                        </p:attrNameLst>
                                      </p:cBhvr>
                                      <p:tavLst>
                                        <p:tav tm="0">
                                          <p:val>
                                            <p:strVal val="0-#ppt_w/2"/>
                                          </p:val>
                                        </p:tav>
                                        <p:tav tm="100000">
                                          <p:val>
                                            <p:strVal val="#ppt_x"/>
                                          </p:val>
                                        </p:tav>
                                      </p:tavLst>
                                    </p:anim>
                                    <p:anim calcmode="lin" valueType="num">
                                      <p:cBhvr additive="base">
                                        <p:cTn id="78" dur="1000" fill="hold"/>
                                        <p:tgtEl>
                                          <p:spTgt spid="2082"/>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2083"/>
                                        </p:tgtEl>
                                        <p:attrNameLst>
                                          <p:attrName>style.visibility</p:attrName>
                                        </p:attrNameLst>
                                      </p:cBhvr>
                                      <p:to>
                                        <p:strVal val="visible"/>
                                      </p:to>
                                    </p:set>
                                    <p:anim calcmode="lin" valueType="num">
                                      <p:cBhvr additive="base">
                                        <p:cTn id="81" dur="1000" fill="hold"/>
                                        <p:tgtEl>
                                          <p:spTgt spid="2083"/>
                                        </p:tgtEl>
                                        <p:attrNameLst>
                                          <p:attrName>ppt_x</p:attrName>
                                        </p:attrNameLst>
                                      </p:cBhvr>
                                      <p:tavLst>
                                        <p:tav tm="0">
                                          <p:val>
                                            <p:strVal val="0-#ppt_w/2"/>
                                          </p:val>
                                        </p:tav>
                                        <p:tav tm="100000">
                                          <p:val>
                                            <p:strVal val="#ppt_x"/>
                                          </p:val>
                                        </p:tav>
                                      </p:tavLst>
                                    </p:anim>
                                    <p:anim calcmode="lin" valueType="num">
                                      <p:cBhvr additive="base">
                                        <p:cTn id="82" dur="1000" fill="hold"/>
                                        <p:tgtEl>
                                          <p:spTgt spid="208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2080"/>
                                        </p:tgtEl>
                                        <p:attrNameLst>
                                          <p:attrName>style.visibility</p:attrName>
                                        </p:attrNameLst>
                                      </p:cBhvr>
                                      <p:to>
                                        <p:strVal val="visible"/>
                                      </p:to>
                                    </p:set>
                                    <p:anim calcmode="lin" valueType="num">
                                      <p:cBhvr additive="base">
                                        <p:cTn id="85" dur="1000" fill="hold"/>
                                        <p:tgtEl>
                                          <p:spTgt spid="2080"/>
                                        </p:tgtEl>
                                        <p:attrNameLst>
                                          <p:attrName>ppt_x</p:attrName>
                                        </p:attrNameLst>
                                      </p:cBhvr>
                                      <p:tavLst>
                                        <p:tav tm="0">
                                          <p:val>
                                            <p:strVal val="0-#ppt_w/2"/>
                                          </p:val>
                                        </p:tav>
                                        <p:tav tm="100000">
                                          <p:val>
                                            <p:strVal val="#ppt_x"/>
                                          </p:val>
                                        </p:tav>
                                      </p:tavLst>
                                    </p:anim>
                                    <p:anim calcmode="lin" valueType="num">
                                      <p:cBhvr additive="base">
                                        <p:cTn id="86" dur="1000" fill="hold"/>
                                        <p:tgtEl>
                                          <p:spTgt spid="2080"/>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2081"/>
                                        </p:tgtEl>
                                        <p:attrNameLst>
                                          <p:attrName>style.visibility</p:attrName>
                                        </p:attrNameLst>
                                      </p:cBhvr>
                                      <p:to>
                                        <p:strVal val="visible"/>
                                      </p:to>
                                    </p:set>
                                    <p:anim calcmode="lin" valueType="num">
                                      <p:cBhvr additive="base">
                                        <p:cTn id="89" dur="1000" fill="hold"/>
                                        <p:tgtEl>
                                          <p:spTgt spid="2081"/>
                                        </p:tgtEl>
                                        <p:attrNameLst>
                                          <p:attrName>ppt_x</p:attrName>
                                        </p:attrNameLst>
                                      </p:cBhvr>
                                      <p:tavLst>
                                        <p:tav tm="0">
                                          <p:val>
                                            <p:strVal val="0-#ppt_w/2"/>
                                          </p:val>
                                        </p:tav>
                                        <p:tav tm="100000">
                                          <p:val>
                                            <p:strVal val="#ppt_x"/>
                                          </p:val>
                                        </p:tav>
                                      </p:tavLst>
                                    </p:anim>
                                    <p:anim calcmode="lin" valueType="num">
                                      <p:cBhvr additive="base">
                                        <p:cTn id="90" dur="1000" fill="hold"/>
                                        <p:tgtEl>
                                          <p:spTgt spid="2081"/>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2085"/>
                                        </p:tgtEl>
                                        <p:attrNameLst>
                                          <p:attrName>style.visibility</p:attrName>
                                        </p:attrNameLst>
                                      </p:cBhvr>
                                      <p:to>
                                        <p:strVal val="visible"/>
                                      </p:to>
                                    </p:set>
                                    <p:anim calcmode="lin" valueType="num">
                                      <p:cBhvr additive="base">
                                        <p:cTn id="95" dur="1000" fill="hold"/>
                                        <p:tgtEl>
                                          <p:spTgt spid="2085"/>
                                        </p:tgtEl>
                                        <p:attrNameLst>
                                          <p:attrName>ppt_x</p:attrName>
                                        </p:attrNameLst>
                                      </p:cBhvr>
                                      <p:tavLst>
                                        <p:tav tm="0">
                                          <p:val>
                                            <p:strVal val="0-#ppt_w/2"/>
                                          </p:val>
                                        </p:tav>
                                        <p:tav tm="100000">
                                          <p:val>
                                            <p:strVal val="#ppt_x"/>
                                          </p:val>
                                        </p:tav>
                                      </p:tavLst>
                                    </p:anim>
                                    <p:anim calcmode="lin" valueType="num">
                                      <p:cBhvr additive="base">
                                        <p:cTn id="96" dur="1000" fill="hold"/>
                                        <p:tgtEl>
                                          <p:spTgt spid="208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2086"/>
                                        </p:tgtEl>
                                        <p:attrNameLst>
                                          <p:attrName>style.visibility</p:attrName>
                                        </p:attrNameLst>
                                      </p:cBhvr>
                                      <p:to>
                                        <p:strVal val="visible"/>
                                      </p:to>
                                    </p:set>
                                    <p:anim calcmode="lin" valueType="num">
                                      <p:cBhvr additive="base">
                                        <p:cTn id="99" dur="1000" fill="hold"/>
                                        <p:tgtEl>
                                          <p:spTgt spid="2086"/>
                                        </p:tgtEl>
                                        <p:attrNameLst>
                                          <p:attrName>ppt_x</p:attrName>
                                        </p:attrNameLst>
                                      </p:cBhvr>
                                      <p:tavLst>
                                        <p:tav tm="0">
                                          <p:val>
                                            <p:strVal val="0-#ppt_w/2"/>
                                          </p:val>
                                        </p:tav>
                                        <p:tav tm="100000">
                                          <p:val>
                                            <p:strVal val="#ppt_x"/>
                                          </p:val>
                                        </p:tav>
                                      </p:tavLst>
                                    </p:anim>
                                    <p:anim calcmode="lin" valueType="num">
                                      <p:cBhvr additive="base">
                                        <p:cTn id="100" dur="1000" fill="hold"/>
                                        <p:tgtEl>
                                          <p:spTgt spid="208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084"/>
                                        </p:tgtEl>
                                        <p:attrNameLst>
                                          <p:attrName>style.visibility</p:attrName>
                                        </p:attrNameLst>
                                      </p:cBhvr>
                                      <p:to>
                                        <p:strVal val="visible"/>
                                      </p:to>
                                    </p:set>
                                    <p:anim calcmode="lin" valueType="num">
                                      <p:cBhvr additive="base">
                                        <p:cTn id="103" dur="1000" fill="hold"/>
                                        <p:tgtEl>
                                          <p:spTgt spid="2084"/>
                                        </p:tgtEl>
                                        <p:attrNameLst>
                                          <p:attrName>ppt_x</p:attrName>
                                        </p:attrNameLst>
                                      </p:cBhvr>
                                      <p:tavLst>
                                        <p:tav tm="0">
                                          <p:val>
                                            <p:strVal val="0-#ppt_w/2"/>
                                          </p:val>
                                        </p:tav>
                                        <p:tav tm="100000">
                                          <p:val>
                                            <p:strVal val="#ppt_x"/>
                                          </p:val>
                                        </p:tav>
                                      </p:tavLst>
                                    </p:anim>
                                    <p:anim calcmode="lin" valueType="num">
                                      <p:cBhvr additive="base">
                                        <p:cTn id="104" dur="1000" fill="hold"/>
                                        <p:tgtEl>
                                          <p:spTgt spid="2084"/>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2087"/>
                                        </p:tgtEl>
                                        <p:attrNameLst>
                                          <p:attrName>style.visibility</p:attrName>
                                        </p:attrNameLst>
                                      </p:cBhvr>
                                      <p:to>
                                        <p:strVal val="visible"/>
                                      </p:to>
                                    </p:set>
                                    <p:anim calcmode="lin" valueType="num">
                                      <p:cBhvr additive="base">
                                        <p:cTn id="109" dur="1000" fill="hold"/>
                                        <p:tgtEl>
                                          <p:spTgt spid="2087"/>
                                        </p:tgtEl>
                                        <p:attrNameLst>
                                          <p:attrName>ppt_x</p:attrName>
                                        </p:attrNameLst>
                                      </p:cBhvr>
                                      <p:tavLst>
                                        <p:tav tm="0">
                                          <p:val>
                                            <p:strVal val="0-#ppt_w/2"/>
                                          </p:val>
                                        </p:tav>
                                        <p:tav tm="100000">
                                          <p:val>
                                            <p:strVal val="#ppt_x"/>
                                          </p:val>
                                        </p:tav>
                                      </p:tavLst>
                                    </p:anim>
                                    <p:anim calcmode="lin" valueType="num">
                                      <p:cBhvr additive="base">
                                        <p:cTn id="110" dur="1000" fill="hold"/>
                                        <p:tgtEl>
                                          <p:spTgt spid="2087"/>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089"/>
                                        </p:tgtEl>
                                        <p:attrNameLst>
                                          <p:attrName>style.visibility</p:attrName>
                                        </p:attrNameLst>
                                      </p:cBhvr>
                                      <p:to>
                                        <p:strVal val="visible"/>
                                      </p:to>
                                    </p:set>
                                    <p:anim calcmode="lin" valueType="num">
                                      <p:cBhvr additive="base">
                                        <p:cTn id="113" dur="1000" fill="hold"/>
                                        <p:tgtEl>
                                          <p:spTgt spid="2089"/>
                                        </p:tgtEl>
                                        <p:attrNameLst>
                                          <p:attrName>ppt_x</p:attrName>
                                        </p:attrNameLst>
                                      </p:cBhvr>
                                      <p:tavLst>
                                        <p:tav tm="0">
                                          <p:val>
                                            <p:strVal val="0-#ppt_w/2"/>
                                          </p:val>
                                        </p:tav>
                                        <p:tav tm="100000">
                                          <p:val>
                                            <p:strVal val="#ppt_x"/>
                                          </p:val>
                                        </p:tav>
                                      </p:tavLst>
                                    </p:anim>
                                    <p:anim calcmode="lin" valueType="num">
                                      <p:cBhvr additive="base">
                                        <p:cTn id="114" dur="1000" fill="hold"/>
                                        <p:tgtEl>
                                          <p:spTgt spid="2089"/>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088"/>
                                        </p:tgtEl>
                                        <p:attrNameLst>
                                          <p:attrName>style.visibility</p:attrName>
                                        </p:attrNameLst>
                                      </p:cBhvr>
                                      <p:to>
                                        <p:strVal val="visible"/>
                                      </p:to>
                                    </p:set>
                                    <p:anim calcmode="lin" valueType="num">
                                      <p:cBhvr additive="base">
                                        <p:cTn id="117" dur="1000" fill="hold"/>
                                        <p:tgtEl>
                                          <p:spTgt spid="2088"/>
                                        </p:tgtEl>
                                        <p:attrNameLst>
                                          <p:attrName>ppt_x</p:attrName>
                                        </p:attrNameLst>
                                      </p:cBhvr>
                                      <p:tavLst>
                                        <p:tav tm="0">
                                          <p:val>
                                            <p:strVal val="0-#ppt_w/2"/>
                                          </p:val>
                                        </p:tav>
                                        <p:tav tm="100000">
                                          <p:val>
                                            <p:strVal val="#ppt_x"/>
                                          </p:val>
                                        </p:tav>
                                      </p:tavLst>
                                    </p:anim>
                                    <p:anim calcmode="lin" valueType="num">
                                      <p:cBhvr additive="base">
                                        <p:cTn id="118" dur="1000" fill="hold"/>
                                        <p:tgtEl>
                                          <p:spTgt spid="2088"/>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8" fill="hold" grpId="0" nodeType="clickEffect">
                                  <p:stCondLst>
                                    <p:cond delay="0"/>
                                  </p:stCondLst>
                                  <p:childTnLst>
                                    <p:set>
                                      <p:cBhvr>
                                        <p:cTn id="122" dur="1" fill="hold">
                                          <p:stCondLst>
                                            <p:cond delay="0"/>
                                          </p:stCondLst>
                                        </p:cTn>
                                        <p:tgtEl>
                                          <p:spTgt spid="2091"/>
                                        </p:tgtEl>
                                        <p:attrNameLst>
                                          <p:attrName>style.visibility</p:attrName>
                                        </p:attrNameLst>
                                      </p:cBhvr>
                                      <p:to>
                                        <p:strVal val="visible"/>
                                      </p:to>
                                    </p:set>
                                    <p:anim calcmode="lin" valueType="num">
                                      <p:cBhvr additive="base">
                                        <p:cTn id="123" dur="1000" fill="hold"/>
                                        <p:tgtEl>
                                          <p:spTgt spid="2091"/>
                                        </p:tgtEl>
                                        <p:attrNameLst>
                                          <p:attrName>ppt_x</p:attrName>
                                        </p:attrNameLst>
                                      </p:cBhvr>
                                      <p:tavLst>
                                        <p:tav tm="0">
                                          <p:val>
                                            <p:strVal val="0-#ppt_w/2"/>
                                          </p:val>
                                        </p:tav>
                                        <p:tav tm="100000">
                                          <p:val>
                                            <p:strVal val="#ppt_x"/>
                                          </p:val>
                                        </p:tav>
                                      </p:tavLst>
                                    </p:anim>
                                    <p:anim calcmode="lin" valueType="num">
                                      <p:cBhvr additive="base">
                                        <p:cTn id="124" dur="1000" fill="hold"/>
                                        <p:tgtEl>
                                          <p:spTgt spid="209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2090"/>
                                        </p:tgtEl>
                                        <p:attrNameLst>
                                          <p:attrName>style.visibility</p:attrName>
                                        </p:attrNameLst>
                                      </p:cBhvr>
                                      <p:to>
                                        <p:strVal val="visible"/>
                                      </p:to>
                                    </p:set>
                                    <p:anim calcmode="lin" valueType="num">
                                      <p:cBhvr additive="base">
                                        <p:cTn id="127" dur="1000" fill="hold"/>
                                        <p:tgtEl>
                                          <p:spTgt spid="2090"/>
                                        </p:tgtEl>
                                        <p:attrNameLst>
                                          <p:attrName>ppt_x</p:attrName>
                                        </p:attrNameLst>
                                      </p:cBhvr>
                                      <p:tavLst>
                                        <p:tav tm="0">
                                          <p:val>
                                            <p:strVal val="0-#ppt_w/2"/>
                                          </p:val>
                                        </p:tav>
                                        <p:tav tm="100000">
                                          <p:val>
                                            <p:strVal val="#ppt_x"/>
                                          </p:val>
                                        </p:tav>
                                      </p:tavLst>
                                    </p:anim>
                                    <p:anim calcmode="lin" valueType="num">
                                      <p:cBhvr additive="base">
                                        <p:cTn id="128" dur="1000" fill="hold"/>
                                        <p:tgtEl>
                                          <p:spTgt spid="2090"/>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2093"/>
                                        </p:tgtEl>
                                        <p:attrNameLst>
                                          <p:attrName>style.visibility</p:attrName>
                                        </p:attrNameLst>
                                      </p:cBhvr>
                                      <p:to>
                                        <p:strVal val="visible"/>
                                      </p:to>
                                    </p:set>
                                    <p:anim calcmode="lin" valueType="num">
                                      <p:cBhvr additive="base">
                                        <p:cTn id="133" dur="1000" fill="hold"/>
                                        <p:tgtEl>
                                          <p:spTgt spid="2093"/>
                                        </p:tgtEl>
                                        <p:attrNameLst>
                                          <p:attrName>ppt_x</p:attrName>
                                        </p:attrNameLst>
                                      </p:cBhvr>
                                      <p:tavLst>
                                        <p:tav tm="0">
                                          <p:val>
                                            <p:strVal val="0-#ppt_w/2"/>
                                          </p:val>
                                        </p:tav>
                                        <p:tav tm="100000">
                                          <p:val>
                                            <p:strVal val="#ppt_x"/>
                                          </p:val>
                                        </p:tav>
                                      </p:tavLst>
                                    </p:anim>
                                    <p:anim calcmode="lin" valueType="num">
                                      <p:cBhvr additive="base">
                                        <p:cTn id="134" dur="1000" fill="hold"/>
                                        <p:tgtEl>
                                          <p:spTgt spid="2093"/>
                                        </p:tgtEl>
                                        <p:attrNameLst>
                                          <p:attrName>ppt_y</p:attrName>
                                        </p:attrNameLst>
                                      </p:cBhvr>
                                      <p:tavLst>
                                        <p:tav tm="0">
                                          <p:val>
                                            <p:strVal val="#ppt_y"/>
                                          </p:val>
                                        </p:tav>
                                        <p:tav tm="100000">
                                          <p:val>
                                            <p:strVal val="#ppt_y"/>
                                          </p:val>
                                        </p:tav>
                                      </p:tavLst>
                                    </p:anim>
                                  </p:childTnLst>
                                </p:cTn>
                              </p:par>
                              <p:par>
                                <p:cTn id="135" presetID="2" presetClass="entr" presetSubtype="8" fill="hold" grpId="0" nodeType="withEffect">
                                  <p:stCondLst>
                                    <p:cond delay="0"/>
                                  </p:stCondLst>
                                  <p:childTnLst>
                                    <p:set>
                                      <p:cBhvr>
                                        <p:cTn id="136" dur="1" fill="hold">
                                          <p:stCondLst>
                                            <p:cond delay="0"/>
                                          </p:stCondLst>
                                        </p:cTn>
                                        <p:tgtEl>
                                          <p:spTgt spid="2094"/>
                                        </p:tgtEl>
                                        <p:attrNameLst>
                                          <p:attrName>style.visibility</p:attrName>
                                        </p:attrNameLst>
                                      </p:cBhvr>
                                      <p:to>
                                        <p:strVal val="visible"/>
                                      </p:to>
                                    </p:set>
                                    <p:anim calcmode="lin" valueType="num">
                                      <p:cBhvr additive="base">
                                        <p:cTn id="137" dur="1000" fill="hold"/>
                                        <p:tgtEl>
                                          <p:spTgt spid="2094"/>
                                        </p:tgtEl>
                                        <p:attrNameLst>
                                          <p:attrName>ppt_x</p:attrName>
                                        </p:attrNameLst>
                                      </p:cBhvr>
                                      <p:tavLst>
                                        <p:tav tm="0">
                                          <p:val>
                                            <p:strVal val="0-#ppt_w/2"/>
                                          </p:val>
                                        </p:tav>
                                        <p:tav tm="100000">
                                          <p:val>
                                            <p:strVal val="#ppt_x"/>
                                          </p:val>
                                        </p:tav>
                                      </p:tavLst>
                                    </p:anim>
                                    <p:anim calcmode="lin" valueType="num">
                                      <p:cBhvr additive="base">
                                        <p:cTn id="138" dur="1000" fill="hold"/>
                                        <p:tgtEl>
                                          <p:spTgt spid="2094"/>
                                        </p:tgtEl>
                                        <p:attrNameLst>
                                          <p:attrName>ppt_y</p:attrName>
                                        </p:attrNameLst>
                                      </p:cBhvr>
                                      <p:tavLst>
                                        <p:tav tm="0">
                                          <p:val>
                                            <p:strVal val="#ppt_y"/>
                                          </p:val>
                                        </p:tav>
                                        <p:tav tm="100000">
                                          <p:val>
                                            <p:strVal val="#ppt_y"/>
                                          </p:val>
                                        </p:tav>
                                      </p:tavLst>
                                    </p:anim>
                                  </p:childTnLst>
                                </p:cTn>
                              </p:par>
                              <p:par>
                                <p:cTn id="139" presetID="2" presetClass="entr" presetSubtype="8" fill="hold" grpId="0" nodeType="withEffect">
                                  <p:stCondLst>
                                    <p:cond delay="0"/>
                                  </p:stCondLst>
                                  <p:childTnLst>
                                    <p:set>
                                      <p:cBhvr>
                                        <p:cTn id="140" dur="1" fill="hold">
                                          <p:stCondLst>
                                            <p:cond delay="0"/>
                                          </p:stCondLst>
                                        </p:cTn>
                                        <p:tgtEl>
                                          <p:spTgt spid="2092"/>
                                        </p:tgtEl>
                                        <p:attrNameLst>
                                          <p:attrName>style.visibility</p:attrName>
                                        </p:attrNameLst>
                                      </p:cBhvr>
                                      <p:to>
                                        <p:strVal val="visible"/>
                                      </p:to>
                                    </p:set>
                                    <p:anim calcmode="lin" valueType="num">
                                      <p:cBhvr additive="base">
                                        <p:cTn id="141" dur="1000" fill="hold"/>
                                        <p:tgtEl>
                                          <p:spTgt spid="2092"/>
                                        </p:tgtEl>
                                        <p:attrNameLst>
                                          <p:attrName>ppt_x</p:attrName>
                                        </p:attrNameLst>
                                      </p:cBhvr>
                                      <p:tavLst>
                                        <p:tav tm="0">
                                          <p:val>
                                            <p:strVal val="0-#ppt_w/2"/>
                                          </p:val>
                                        </p:tav>
                                        <p:tav tm="100000">
                                          <p:val>
                                            <p:strVal val="#ppt_x"/>
                                          </p:val>
                                        </p:tav>
                                      </p:tavLst>
                                    </p:anim>
                                    <p:anim calcmode="lin" valueType="num">
                                      <p:cBhvr additive="base">
                                        <p:cTn id="142" dur="1000" fill="hold"/>
                                        <p:tgtEl>
                                          <p:spTgt spid="20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p:bldP spid="2066" grpId="0"/>
      <p:bldP spid="2067" grpId="0"/>
      <p:bldP spid="2068" grpId="0"/>
      <p:bldP spid="2069" grpId="0"/>
      <p:bldP spid="2070" grpId="0"/>
      <p:bldP spid="2071" grpId="0"/>
      <p:bldP spid="2072" grpId="0"/>
      <p:bldP spid="2073" grpId="0"/>
      <p:bldP spid="2074" grpId="0"/>
      <p:bldP spid="2075" grpId="0"/>
      <p:bldP spid="2076" grpId="0"/>
      <p:bldP spid="2077" grpId="0"/>
      <p:bldP spid="2078" grpId="0"/>
      <p:bldP spid="2079" grpId="0"/>
      <p:bldP spid="2080" grpId="0"/>
      <p:bldP spid="2081" grpId="0"/>
      <p:bldP spid="2082" grpId="0"/>
      <p:bldP spid="2083" grpId="0"/>
      <p:bldP spid="2084" grpId="0"/>
      <p:bldP spid="2085" grpId="0"/>
      <p:bldP spid="2086" grpId="0"/>
      <p:bldP spid="2087" grpId="0"/>
      <p:bldP spid="2088" grpId="0"/>
      <p:bldP spid="2089" grpId="0"/>
      <p:bldP spid="2090" grpId="0"/>
      <p:bldP spid="2091" grpId="0"/>
      <p:bldP spid="2092" grpId="0"/>
      <p:bldP spid="2093" grpId="0"/>
      <p:bldP spid="209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iii. Finding conceptual class with noun phrase Identification</a:t>
            </a:r>
            <a:r>
              <a:rPr lang="en-US" dirty="0" smtClean="0"/>
              <a:t>: </a:t>
            </a:r>
          </a:p>
          <a:p>
            <a:r>
              <a:rPr lang="en-US" dirty="0" smtClean="0"/>
              <a:t> </a:t>
            </a:r>
          </a:p>
          <a:p>
            <a:pPr marL="457200" lvl="0" indent="-457200">
              <a:buFont typeface="+mj-lt"/>
              <a:buAutoNum type="arabicPeriod"/>
            </a:pPr>
            <a:r>
              <a:rPr lang="en-US" dirty="0" smtClean="0"/>
              <a:t>Another useful technique (because of its simplicity) is </a:t>
            </a:r>
            <a:r>
              <a:rPr lang="en-US" b="1" dirty="0" smtClean="0"/>
              <a:t>Linguistic analysis</a:t>
            </a:r>
            <a:r>
              <a:rPr lang="en-US" dirty="0" smtClean="0"/>
              <a:t>. </a:t>
            </a:r>
          </a:p>
          <a:p>
            <a:pPr marL="457200" lvl="0" indent="-457200">
              <a:buFont typeface="+mj-lt"/>
              <a:buAutoNum type="arabicPeriod"/>
            </a:pPr>
            <a:r>
              <a:rPr lang="en-US" dirty="0" smtClean="0"/>
              <a:t>Identify the nouns and noun phrases in textual descriptions of a domain, and consider them as candidate conceptual classes or attributes. </a:t>
            </a:r>
          </a:p>
          <a:p>
            <a:pPr marL="457200" lvl="0" indent="-457200">
              <a:buFont typeface="+mj-lt"/>
              <a:buAutoNum type="arabicPeriod"/>
            </a:pPr>
            <a:r>
              <a:rPr lang="en-US" dirty="0" smtClean="0"/>
              <a:t>Guideline: a mechanical noun-to-class mapping isn’t possible, and Words in natural language are ambiguous. Different phrases may represent the same concepts. </a:t>
            </a:r>
          </a:p>
          <a:p>
            <a:pPr marL="457200" lvl="0" indent="-457200">
              <a:buFont typeface="+mj-lt"/>
              <a:buAutoNum type="arabicPeriod"/>
            </a:pPr>
            <a:r>
              <a:rPr lang="en-US" dirty="0" smtClean="0"/>
              <a:t>Some of these noun phrases are candidate conceptual classes, some may refer to conceptual classes and some may be simply attributes of conceptual classes. </a:t>
            </a:r>
          </a:p>
          <a:p>
            <a:pPr marL="457200" lvl="0" indent="-457200">
              <a:buFont typeface="+mj-lt"/>
              <a:buAutoNum type="arabicPeriod"/>
            </a:pPr>
            <a:r>
              <a:rPr lang="en-US" dirty="0" smtClean="0"/>
              <a:t>A weakness of this approach is the imprecision of natural language; different noun phrases may represent the same conceptual class or attribute, among other ambiguities.</a:t>
            </a:r>
          </a:p>
          <a:p>
            <a:pPr marL="457200" lvl="0" indent="-457200"/>
            <a:r>
              <a:rPr lang="en-US" b="1" u="sng" dirty="0" smtClean="0"/>
              <a:t>Example:</a:t>
            </a:r>
          </a:p>
          <a:p>
            <a:r>
              <a:rPr lang="en-US" b="1" dirty="0" smtClean="0"/>
              <a:t>Main Success Scenario (or Basic Flow): </a:t>
            </a:r>
          </a:p>
          <a:p>
            <a:r>
              <a:rPr lang="en-US" dirty="0" smtClean="0"/>
              <a:t>1. </a:t>
            </a:r>
            <a:r>
              <a:rPr lang="en-US" b="1" dirty="0" smtClean="0"/>
              <a:t>Customer</a:t>
            </a:r>
            <a:r>
              <a:rPr lang="en-US" dirty="0" smtClean="0"/>
              <a:t> arrives at a </a:t>
            </a:r>
            <a:r>
              <a:rPr lang="en-US" b="1" dirty="0" smtClean="0"/>
              <a:t>POS checkout </a:t>
            </a:r>
            <a:r>
              <a:rPr lang="en-US" dirty="0" smtClean="0"/>
              <a:t>with </a:t>
            </a:r>
            <a:r>
              <a:rPr lang="en-US" b="1" dirty="0" smtClean="0"/>
              <a:t>goods </a:t>
            </a:r>
            <a:r>
              <a:rPr lang="en-US" dirty="0" smtClean="0"/>
              <a:t>and/or </a:t>
            </a:r>
            <a:r>
              <a:rPr lang="en-US" b="1" dirty="0" smtClean="0"/>
              <a:t>services</a:t>
            </a:r>
            <a:r>
              <a:rPr lang="en-US" dirty="0" smtClean="0"/>
              <a:t> to purchase. </a:t>
            </a:r>
          </a:p>
          <a:p>
            <a:r>
              <a:rPr lang="en-US" dirty="0" smtClean="0"/>
              <a:t>2. </a:t>
            </a:r>
            <a:r>
              <a:rPr lang="en-US" b="1" dirty="0" smtClean="0"/>
              <a:t>Cashier </a:t>
            </a:r>
            <a:r>
              <a:rPr lang="en-US" dirty="0" smtClean="0"/>
              <a:t>starts a new </a:t>
            </a:r>
            <a:r>
              <a:rPr lang="en-US" b="1" dirty="0" smtClean="0"/>
              <a:t>sale</a:t>
            </a:r>
            <a:r>
              <a:rPr lang="en-US" dirty="0" smtClean="0"/>
              <a:t>. </a:t>
            </a:r>
          </a:p>
          <a:p>
            <a:r>
              <a:rPr lang="en-US" dirty="0" smtClean="0"/>
              <a:t>3. </a:t>
            </a:r>
            <a:r>
              <a:rPr lang="en-US" b="1" dirty="0" smtClean="0"/>
              <a:t>Cashier </a:t>
            </a:r>
            <a:r>
              <a:rPr lang="en-US" dirty="0" smtClean="0"/>
              <a:t>enters </a:t>
            </a:r>
            <a:r>
              <a:rPr lang="en-US" b="1" dirty="0" smtClean="0"/>
              <a:t>item identifier</a:t>
            </a:r>
            <a:r>
              <a:rPr lang="en-US" dirty="0" smtClean="0"/>
              <a:t>. </a:t>
            </a:r>
          </a:p>
          <a:p>
            <a:r>
              <a:rPr lang="en-US" dirty="0" smtClean="0"/>
              <a:t>4. System records </a:t>
            </a:r>
            <a:r>
              <a:rPr lang="en-US" b="1" dirty="0" smtClean="0"/>
              <a:t>sale line item </a:t>
            </a:r>
            <a:r>
              <a:rPr lang="en-US" dirty="0" smtClean="0"/>
              <a:t>and presents </a:t>
            </a:r>
            <a:r>
              <a:rPr lang="en-US" b="1" dirty="0" smtClean="0"/>
              <a:t>item description</a:t>
            </a:r>
            <a:r>
              <a:rPr lang="en-US" dirty="0" smtClean="0"/>
              <a:t>,</a:t>
            </a:r>
            <a:r>
              <a:rPr lang="en-US" b="1" dirty="0" smtClean="0"/>
              <a:t> price</a:t>
            </a:r>
            <a:r>
              <a:rPr lang="en-US" dirty="0" smtClean="0"/>
              <a:t>, and running </a:t>
            </a:r>
            <a:r>
              <a:rPr lang="en-US" b="1" dirty="0" smtClean="0"/>
              <a:t>total</a:t>
            </a:r>
            <a:r>
              <a:rPr lang="en-US" dirty="0" smtClean="0"/>
              <a:t>. Price calculated from a set of price rules. </a:t>
            </a:r>
          </a:p>
          <a:p>
            <a:endParaRPr lang="en-US"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Example: Find and Draw Conceptual Classes</a:t>
            </a:r>
            <a:r>
              <a:rPr lang="en-US" dirty="0" smtClean="0"/>
              <a:t> </a:t>
            </a:r>
          </a:p>
          <a:p>
            <a:r>
              <a:rPr lang="en-US" dirty="0" smtClean="0"/>
              <a:t>Case Study: POS Domain</a:t>
            </a:r>
          </a:p>
          <a:p>
            <a:pPr lvl="0">
              <a:buFont typeface="Arial" pitchFamily="34" charset="0"/>
              <a:buChar char="•"/>
            </a:pPr>
            <a:r>
              <a:rPr lang="en-US" dirty="0" smtClean="0"/>
              <a:t>From the category list and noun phrase analysis, a list of candidate conceptual classes for the domain is generated as follows:</a:t>
            </a:r>
          </a:p>
          <a:p>
            <a:r>
              <a:rPr lang="en-US" i="1" dirty="0" smtClean="0"/>
              <a:t>			Sale				cashier</a:t>
            </a:r>
            <a:endParaRPr lang="en-US" dirty="0" smtClean="0"/>
          </a:p>
          <a:p>
            <a:r>
              <a:rPr lang="en-US" i="1" dirty="0" smtClean="0"/>
              <a:t>			</a:t>
            </a:r>
            <a:r>
              <a:rPr lang="en-US" i="1" dirty="0" err="1" smtClean="0"/>
              <a:t>CashPayment</a:t>
            </a:r>
            <a:r>
              <a:rPr lang="en-US" i="1" dirty="0" smtClean="0"/>
              <a:t>			Customer</a:t>
            </a:r>
            <a:endParaRPr lang="en-US" dirty="0" smtClean="0"/>
          </a:p>
          <a:p>
            <a:r>
              <a:rPr lang="en-US" i="1" dirty="0" smtClean="0"/>
              <a:t>			</a:t>
            </a:r>
            <a:r>
              <a:rPr lang="en-US" i="1" dirty="0" err="1" smtClean="0"/>
              <a:t>SalesLineItem</a:t>
            </a:r>
            <a:r>
              <a:rPr lang="en-US" i="1" dirty="0" smtClean="0"/>
              <a:t>			Store</a:t>
            </a:r>
            <a:endParaRPr lang="en-US" dirty="0" smtClean="0"/>
          </a:p>
          <a:p>
            <a:r>
              <a:rPr lang="en-US" i="1" dirty="0" smtClean="0"/>
              <a:t>			Item				</a:t>
            </a:r>
            <a:r>
              <a:rPr lang="en-US" i="1" dirty="0" err="1" smtClean="0"/>
              <a:t>ProductDescription</a:t>
            </a:r>
            <a:endParaRPr lang="en-US" dirty="0" smtClean="0"/>
          </a:p>
          <a:p>
            <a:r>
              <a:rPr lang="en-US" i="1" dirty="0" smtClean="0"/>
              <a:t>			Register				</a:t>
            </a:r>
            <a:r>
              <a:rPr lang="en-US" i="1" dirty="0" err="1" smtClean="0"/>
              <a:t>ProductCatalog</a:t>
            </a:r>
            <a:endParaRPr lang="en-US" dirty="0" smtClean="0"/>
          </a:p>
          <a:p>
            <a:r>
              <a:rPr lang="en-US" i="1" dirty="0" smtClean="0"/>
              <a:t>			Ledger</a:t>
            </a:r>
            <a:endParaRPr lang="en-US" dirty="0" smtClean="0"/>
          </a:p>
          <a:p>
            <a:r>
              <a:rPr lang="en-US" dirty="0" smtClean="0"/>
              <a:t> </a:t>
            </a:r>
          </a:p>
          <a:p>
            <a:pPr lvl="0">
              <a:buFont typeface="Arial" pitchFamily="34" charset="0"/>
              <a:buChar char="•"/>
            </a:pPr>
            <a:r>
              <a:rPr lang="en-US" dirty="0" smtClean="0"/>
              <a:t>There is no such thing as a "correct" list. It is a somewhat arbitrary collection of abstractions and domain vocabulary that the modelers consider noteworthy. </a:t>
            </a:r>
          </a:p>
          <a:p>
            <a:pPr lvl="0">
              <a:buFont typeface="Arial" pitchFamily="34" charset="0"/>
              <a:buChar char="•"/>
            </a:pPr>
            <a:r>
              <a:rPr lang="en-US" dirty="0" smtClean="0"/>
              <a:t>UML class diagram of the conceptual classes listed below. </a:t>
            </a:r>
          </a:p>
          <a:p>
            <a:endParaRPr lang="en-US"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3429000"/>
            <a:ext cx="9144000" cy="3429000"/>
          </a:xfrm>
        </p:spPr>
        <p:txBody>
          <a:bodyPr>
            <a:noAutofit/>
          </a:bodyPr>
          <a:lstStyle/>
          <a:p>
            <a:r>
              <a:rPr lang="en-US" b="1" u="sng" dirty="0" smtClean="0"/>
              <a:t>Description class</a:t>
            </a:r>
            <a:r>
              <a:rPr lang="en-US" b="1" dirty="0" smtClean="0"/>
              <a:t>: </a:t>
            </a:r>
            <a:endParaRPr lang="en-US" dirty="0" smtClean="0"/>
          </a:p>
          <a:p>
            <a:r>
              <a:rPr lang="en-US" b="1" dirty="0" smtClean="0"/>
              <a:t>Definition: </a:t>
            </a:r>
            <a:endParaRPr lang="en-US" dirty="0" smtClean="0"/>
          </a:p>
          <a:p>
            <a:r>
              <a:rPr lang="en-US" dirty="0" smtClean="0"/>
              <a:t>		A </a:t>
            </a:r>
            <a:r>
              <a:rPr lang="en-US" b="1" dirty="0" smtClean="0"/>
              <a:t>description class</a:t>
            </a:r>
            <a:r>
              <a:rPr lang="en-US" dirty="0" smtClean="0"/>
              <a:t> contains information that describes something else. For example, a </a:t>
            </a:r>
            <a:r>
              <a:rPr lang="en-US" dirty="0" err="1" smtClean="0"/>
              <a:t>ProductDescription</a:t>
            </a:r>
            <a:r>
              <a:rPr lang="en-US" dirty="0" smtClean="0"/>
              <a:t> class that records the price, picture, and text description of an Item. </a:t>
            </a:r>
          </a:p>
          <a:p>
            <a:r>
              <a:rPr lang="en-US" b="1" dirty="0" smtClean="0"/>
              <a:t>When are Description Classes useful ? </a:t>
            </a:r>
            <a:endParaRPr lang="en-US" dirty="0" smtClean="0"/>
          </a:p>
          <a:p>
            <a:pPr marL="457200" indent="-457200"/>
            <a:r>
              <a:rPr lang="en-US" dirty="0" smtClean="0"/>
              <a:t>Add a description class ( for example, </a:t>
            </a:r>
            <a:r>
              <a:rPr lang="en-US" dirty="0" err="1" smtClean="0"/>
              <a:t>ProductDescription</a:t>
            </a:r>
            <a:r>
              <a:rPr lang="en-US" dirty="0" smtClean="0"/>
              <a:t>) when:</a:t>
            </a:r>
          </a:p>
          <a:p>
            <a:pPr marL="457200" lvl="0" indent="-457200">
              <a:buFont typeface="+mj-lt"/>
              <a:buAutoNum type="arabicPeriod"/>
            </a:pPr>
            <a:r>
              <a:rPr lang="en-US" dirty="0" smtClean="0"/>
              <a:t>There needs to be a description about an item or service, independent of the current existence of any examples of those items or service.</a:t>
            </a:r>
          </a:p>
          <a:p>
            <a:endParaRPr lang="en-US" dirty="0" smtClean="0"/>
          </a:p>
          <a:p>
            <a:r>
              <a:rPr lang="en-US" dirty="0" smtClean="0"/>
              <a:t> </a:t>
            </a:r>
          </a:p>
          <a:p>
            <a:endParaRPr lang="en-US" dirty="0"/>
          </a:p>
        </p:txBody>
      </p:sp>
      <p:sp>
        <p:nvSpPr>
          <p:cNvPr id="27650" name="Rectangle 2"/>
          <p:cNvSpPr>
            <a:spLocks noChangeArrowheads="1"/>
          </p:cNvSpPr>
          <p:nvPr/>
        </p:nvSpPr>
        <p:spPr bwMode="auto">
          <a:xfrm>
            <a:off x="1219200" y="685800"/>
            <a:ext cx="1295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Register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1" name="Rectangle 3"/>
          <p:cNvSpPr>
            <a:spLocks noChangeArrowheads="1"/>
          </p:cNvSpPr>
          <p:nvPr/>
        </p:nvSpPr>
        <p:spPr bwMode="auto">
          <a:xfrm>
            <a:off x="2819400" y="685800"/>
            <a:ext cx="11430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Item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4191000" y="685800"/>
            <a:ext cx="1295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Store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3" name="Rectangle 5"/>
          <p:cNvSpPr>
            <a:spLocks noChangeArrowheads="1"/>
          </p:cNvSpPr>
          <p:nvPr/>
        </p:nvSpPr>
        <p:spPr bwMode="auto">
          <a:xfrm>
            <a:off x="5715000" y="685800"/>
            <a:ext cx="1295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Sale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4" name="Rectangle 6"/>
          <p:cNvSpPr>
            <a:spLocks noChangeArrowheads="1"/>
          </p:cNvSpPr>
          <p:nvPr/>
        </p:nvSpPr>
        <p:spPr bwMode="auto">
          <a:xfrm>
            <a:off x="1219200" y="1295400"/>
            <a:ext cx="1371600" cy="3508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cs typeface="Arial" pitchFamily="34" charset="0"/>
              </a:rPr>
              <a:t>SalesLineItem</a:t>
            </a:r>
            <a:r>
              <a:rPr kumimoji="0" lang="en-US" sz="1600" b="0" i="0" u="none" strike="noStrike" cap="none" normalizeH="0" baseline="0" dirty="0" smtClean="0">
                <a:ln>
                  <a:noFill/>
                </a:ln>
                <a:solidFill>
                  <a:schemeClr val="tx1"/>
                </a:solidFill>
                <a:effectLst/>
                <a:latin typeface="Calibri" pitchFamily="34" charset="0"/>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5" name="Rectangle 7"/>
          <p:cNvSpPr>
            <a:spLocks noChangeArrowheads="1"/>
          </p:cNvSpPr>
          <p:nvPr/>
        </p:nvSpPr>
        <p:spPr bwMode="auto">
          <a:xfrm>
            <a:off x="2895600" y="1295400"/>
            <a:ext cx="1066800" cy="3508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cashier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6" name="Rectangle 8"/>
          <p:cNvSpPr>
            <a:spLocks noChangeArrowheads="1"/>
          </p:cNvSpPr>
          <p:nvPr/>
        </p:nvSpPr>
        <p:spPr bwMode="auto">
          <a:xfrm>
            <a:off x="1219200" y="1905000"/>
            <a:ext cx="13716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cs typeface="Arial" pitchFamily="34" charset="0"/>
              </a:rPr>
              <a:t>CashPayment</a:t>
            </a:r>
            <a:endParaRPr kumimoji="0" lang="en-US" sz="16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7" name="Rectangle 9"/>
          <p:cNvSpPr>
            <a:spLocks noChangeArrowheads="1"/>
          </p:cNvSpPr>
          <p:nvPr/>
        </p:nvSpPr>
        <p:spPr bwMode="auto">
          <a:xfrm>
            <a:off x="2819400" y="1905000"/>
            <a:ext cx="1447800" cy="4333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cs typeface="Arial" pitchFamily="34" charset="0"/>
              </a:rPr>
              <a:t>ProductCatalog</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8" name="Rectangle 10"/>
          <p:cNvSpPr>
            <a:spLocks noChangeArrowheads="1"/>
          </p:cNvSpPr>
          <p:nvPr/>
        </p:nvSpPr>
        <p:spPr bwMode="auto">
          <a:xfrm>
            <a:off x="4572000" y="1905000"/>
            <a:ext cx="1828800" cy="533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cs typeface="Arial" pitchFamily="34" charset="0"/>
              </a:rPr>
              <a:t>ProductDescription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9" name="Rectangle 11"/>
          <p:cNvSpPr>
            <a:spLocks noChangeArrowheads="1"/>
          </p:cNvSpPr>
          <p:nvPr/>
        </p:nvSpPr>
        <p:spPr bwMode="auto">
          <a:xfrm>
            <a:off x="4267201" y="1295400"/>
            <a:ext cx="1219199" cy="3508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Customer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60" name="Rectangle 12"/>
          <p:cNvSpPr>
            <a:spLocks noChangeArrowheads="1"/>
          </p:cNvSpPr>
          <p:nvPr/>
        </p:nvSpPr>
        <p:spPr bwMode="auto">
          <a:xfrm>
            <a:off x="5715000" y="1219200"/>
            <a:ext cx="1295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Ledger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2514600" y="2590800"/>
            <a:ext cx="4343400" cy="646331"/>
          </a:xfrm>
          <a:prstGeom prst="rect">
            <a:avLst/>
          </a:prstGeom>
          <a:noFill/>
        </p:spPr>
        <p:txBody>
          <a:bodyPr wrap="square" rtlCol="0">
            <a:spAutoFit/>
          </a:bodyPr>
          <a:lstStyle/>
          <a:p>
            <a:r>
              <a:rPr lang="en-US" dirty="0" smtClean="0"/>
              <a:t>Fig. Initial POS domain model.</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1000" fill="hold"/>
                                        <p:tgtEl>
                                          <p:spTgt spid="27650"/>
                                        </p:tgtEl>
                                        <p:attrNameLst>
                                          <p:attrName>ppt_x</p:attrName>
                                        </p:attrNameLst>
                                      </p:cBhvr>
                                      <p:tavLst>
                                        <p:tav tm="0">
                                          <p:val>
                                            <p:strVal val="0-#ppt_w/2"/>
                                          </p:val>
                                        </p:tav>
                                        <p:tav tm="100000">
                                          <p:val>
                                            <p:strVal val="#ppt_x"/>
                                          </p:val>
                                        </p:tav>
                                      </p:tavLst>
                                    </p:anim>
                                    <p:anim calcmode="lin" valueType="num">
                                      <p:cBhvr additive="base">
                                        <p:cTn id="8" dur="1000" fill="hold"/>
                                        <p:tgtEl>
                                          <p:spTgt spid="2765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7651"/>
                                        </p:tgtEl>
                                        <p:attrNameLst>
                                          <p:attrName>style.visibility</p:attrName>
                                        </p:attrNameLst>
                                      </p:cBhvr>
                                      <p:to>
                                        <p:strVal val="visible"/>
                                      </p:to>
                                    </p:set>
                                    <p:anim calcmode="lin" valueType="num">
                                      <p:cBhvr additive="base">
                                        <p:cTn id="11" dur="1000" fill="hold"/>
                                        <p:tgtEl>
                                          <p:spTgt spid="27651"/>
                                        </p:tgtEl>
                                        <p:attrNameLst>
                                          <p:attrName>ppt_x</p:attrName>
                                        </p:attrNameLst>
                                      </p:cBhvr>
                                      <p:tavLst>
                                        <p:tav tm="0">
                                          <p:val>
                                            <p:strVal val="0-#ppt_w/2"/>
                                          </p:val>
                                        </p:tav>
                                        <p:tav tm="100000">
                                          <p:val>
                                            <p:strVal val="#ppt_x"/>
                                          </p:val>
                                        </p:tav>
                                      </p:tavLst>
                                    </p:anim>
                                    <p:anim calcmode="lin" valueType="num">
                                      <p:cBhvr additive="base">
                                        <p:cTn id="12" dur="1000" fill="hold"/>
                                        <p:tgtEl>
                                          <p:spTgt spid="2765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652"/>
                                        </p:tgtEl>
                                        <p:attrNameLst>
                                          <p:attrName>style.visibility</p:attrName>
                                        </p:attrNameLst>
                                      </p:cBhvr>
                                      <p:to>
                                        <p:strVal val="visible"/>
                                      </p:to>
                                    </p:set>
                                    <p:anim calcmode="lin" valueType="num">
                                      <p:cBhvr additive="base">
                                        <p:cTn id="15" dur="1000" fill="hold"/>
                                        <p:tgtEl>
                                          <p:spTgt spid="27652"/>
                                        </p:tgtEl>
                                        <p:attrNameLst>
                                          <p:attrName>ppt_x</p:attrName>
                                        </p:attrNameLst>
                                      </p:cBhvr>
                                      <p:tavLst>
                                        <p:tav tm="0">
                                          <p:val>
                                            <p:strVal val="0-#ppt_w/2"/>
                                          </p:val>
                                        </p:tav>
                                        <p:tav tm="100000">
                                          <p:val>
                                            <p:strVal val="#ppt_x"/>
                                          </p:val>
                                        </p:tav>
                                      </p:tavLst>
                                    </p:anim>
                                    <p:anim calcmode="lin" valueType="num">
                                      <p:cBhvr additive="base">
                                        <p:cTn id="16" dur="1000" fill="hold"/>
                                        <p:tgtEl>
                                          <p:spTgt spid="2765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653"/>
                                        </p:tgtEl>
                                        <p:attrNameLst>
                                          <p:attrName>style.visibility</p:attrName>
                                        </p:attrNameLst>
                                      </p:cBhvr>
                                      <p:to>
                                        <p:strVal val="visible"/>
                                      </p:to>
                                    </p:set>
                                    <p:anim calcmode="lin" valueType="num">
                                      <p:cBhvr additive="base">
                                        <p:cTn id="19" dur="1000" fill="hold"/>
                                        <p:tgtEl>
                                          <p:spTgt spid="27653"/>
                                        </p:tgtEl>
                                        <p:attrNameLst>
                                          <p:attrName>ppt_x</p:attrName>
                                        </p:attrNameLst>
                                      </p:cBhvr>
                                      <p:tavLst>
                                        <p:tav tm="0">
                                          <p:val>
                                            <p:strVal val="0-#ppt_w/2"/>
                                          </p:val>
                                        </p:tav>
                                        <p:tav tm="100000">
                                          <p:val>
                                            <p:strVal val="#ppt_x"/>
                                          </p:val>
                                        </p:tav>
                                      </p:tavLst>
                                    </p:anim>
                                    <p:anim calcmode="lin" valueType="num">
                                      <p:cBhvr additive="base">
                                        <p:cTn id="20" dur="1000" fill="hold"/>
                                        <p:tgtEl>
                                          <p:spTgt spid="2765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654"/>
                                        </p:tgtEl>
                                        <p:attrNameLst>
                                          <p:attrName>style.visibility</p:attrName>
                                        </p:attrNameLst>
                                      </p:cBhvr>
                                      <p:to>
                                        <p:strVal val="visible"/>
                                      </p:to>
                                    </p:set>
                                    <p:anim calcmode="lin" valueType="num">
                                      <p:cBhvr additive="base">
                                        <p:cTn id="25" dur="1000" fill="hold"/>
                                        <p:tgtEl>
                                          <p:spTgt spid="27654"/>
                                        </p:tgtEl>
                                        <p:attrNameLst>
                                          <p:attrName>ppt_x</p:attrName>
                                        </p:attrNameLst>
                                      </p:cBhvr>
                                      <p:tavLst>
                                        <p:tav tm="0">
                                          <p:val>
                                            <p:strVal val="0-#ppt_w/2"/>
                                          </p:val>
                                        </p:tav>
                                        <p:tav tm="100000">
                                          <p:val>
                                            <p:strVal val="#ppt_x"/>
                                          </p:val>
                                        </p:tav>
                                      </p:tavLst>
                                    </p:anim>
                                    <p:anim calcmode="lin" valueType="num">
                                      <p:cBhvr additive="base">
                                        <p:cTn id="26" dur="1000" fill="hold"/>
                                        <p:tgtEl>
                                          <p:spTgt spid="2765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655"/>
                                        </p:tgtEl>
                                        <p:attrNameLst>
                                          <p:attrName>style.visibility</p:attrName>
                                        </p:attrNameLst>
                                      </p:cBhvr>
                                      <p:to>
                                        <p:strVal val="visible"/>
                                      </p:to>
                                    </p:set>
                                    <p:anim calcmode="lin" valueType="num">
                                      <p:cBhvr additive="base">
                                        <p:cTn id="29" dur="1000" fill="hold"/>
                                        <p:tgtEl>
                                          <p:spTgt spid="27655"/>
                                        </p:tgtEl>
                                        <p:attrNameLst>
                                          <p:attrName>ppt_x</p:attrName>
                                        </p:attrNameLst>
                                      </p:cBhvr>
                                      <p:tavLst>
                                        <p:tav tm="0">
                                          <p:val>
                                            <p:strVal val="0-#ppt_w/2"/>
                                          </p:val>
                                        </p:tav>
                                        <p:tav tm="100000">
                                          <p:val>
                                            <p:strVal val="#ppt_x"/>
                                          </p:val>
                                        </p:tav>
                                      </p:tavLst>
                                    </p:anim>
                                    <p:anim calcmode="lin" valueType="num">
                                      <p:cBhvr additive="base">
                                        <p:cTn id="30" dur="1000" fill="hold"/>
                                        <p:tgtEl>
                                          <p:spTgt spid="2765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659"/>
                                        </p:tgtEl>
                                        <p:attrNameLst>
                                          <p:attrName>style.visibility</p:attrName>
                                        </p:attrNameLst>
                                      </p:cBhvr>
                                      <p:to>
                                        <p:strVal val="visible"/>
                                      </p:to>
                                    </p:set>
                                    <p:anim calcmode="lin" valueType="num">
                                      <p:cBhvr additive="base">
                                        <p:cTn id="33" dur="1000" fill="hold"/>
                                        <p:tgtEl>
                                          <p:spTgt spid="27659"/>
                                        </p:tgtEl>
                                        <p:attrNameLst>
                                          <p:attrName>ppt_x</p:attrName>
                                        </p:attrNameLst>
                                      </p:cBhvr>
                                      <p:tavLst>
                                        <p:tav tm="0">
                                          <p:val>
                                            <p:strVal val="0-#ppt_w/2"/>
                                          </p:val>
                                        </p:tav>
                                        <p:tav tm="100000">
                                          <p:val>
                                            <p:strVal val="#ppt_x"/>
                                          </p:val>
                                        </p:tav>
                                      </p:tavLst>
                                    </p:anim>
                                    <p:anim calcmode="lin" valueType="num">
                                      <p:cBhvr additive="base">
                                        <p:cTn id="34" dur="1000" fill="hold"/>
                                        <p:tgtEl>
                                          <p:spTgt spid="2765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660"/>
                                        </p:tgtEl>
                                        <p:attrNameLst>
                                          <p:attrName>style.visibility</p:attrName>
                                        </p:attrNameLst>
                                      </p:cBhvr>
                                      <p:to>
                                        <p:strVal val="visible"/>
                                      </p:to>
                                    </p:set>
                                    <p:anim calcmode="lin" valueType="num">
                                      <p:cBhvr additive="base">
                                        <p:cTn id="37" dur="1000" fill="hold"/>
                                        <p:tgtEl>
                                          <p:spTgt spid="27660"/>
                                        </p:tgtEl>
                                        <p:attrNameLst>
                                          <p:attrName>ppt_x</p:attrName>
                                        </p:attrNameLst>
                                      </p:cBhvr>
                                      <p:tavLst>
                                        <p:tav tm="0">
                                          <p:val>
                                            <p:strVal val="0-#ppt_w/2"/>
                                          </p:val>
                                        </p:tav>
                                        <p:tav tm="100000">
                                          <p:val>
                                            <p:strVal val="#ppt_x"/>
                                          </p:val>
                                        </p:tav>
                                      </p:tavLst>
                                    </p:anim>
                                    <p:anim calcmode="lin" valueType="num">
                                      <p:cBhvr additive="base">
                                        <p:cTn id="38" dur="1000" fill="hold"/>
                                        <p:tgtEl>
                                          <p:spTgt spid="2766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7656"/>
                                        </p:tgtEl>
                                        <p:attrNameLst>
                                          <p:attrName>style.visibility</p:attrName>
                                        </p:attrNameLst>
                                      </p:cBhvr>
                                      <p:to>
                                        <p:strVal val="visible"/>
                                      </p:to>
                                    </p:set>
                                    <p:anim calcmode="lin" valueType="num">
                                      <p:cBhvr additive="base">
                                        <p:cTn id="43" dur="1000" fill="hold"/>
                                        <p:tgtEl>
                                          <p:spTgt spid="27656"/>
                                        </p:tgtEl>
                                        <p:attrNameLst>
                                          <p:attrName>ppt_x</p:attrName>
                                        </p:attrNameLst>
                                      </p:cBhvr>
                                      <p:tavLst>
                                        <p:tav tm="0">
                                          <p:val>
                                            <p:strVal val="0-#ppt_w/2"/>
                                          </p:val>
                                        </p:tav>
                                        <p:tav tm="100000">
                                          <p:val>
                                            <p:strVal val="#ppt_x"/>
                                          </p:val>
                                        </p:tav>
                                      </p:tavLst>
                                    </p:anim>
                                    <p:anim calcmode="lin" valueType="num">
                                      <p:cBhvr additive="base">
                                        <p:cTn id="44" dur="1000" fill="hold"/>
                                        <p:tgtEl>
                                          <p:spTgt spid="2765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7657"/>
                                        </p:tgtEl>
                                        <p:attrNameLst>
                                          <p:attrName>style.visibility</p:attrName>
                                        </p:attrNameLst>
                                      </p:cBhvr>
                                      <p:to>
                                        <p:strVal val="visible"/>
                                      </p:to>
                                    </p:set>
                                    <p:anim calcmode="lin" valueType="num">
                                      <p:cBhvr additive="base">
                                        <p:cTn id="47" dur="1000" fill="hold"/>
                                        <p:tgtEl>
                                          <p:spTgt spid="27657"/>
                                        </p:tgtEl>
                                        <p:attrNameLst>
                                          <p:attrName>ppt_x</p:attrName>
                                        </p:attrNameLst>
                                      </p:cBhvr>
                                      <p:tavLst>
                                        <p:tav tm="0">
                                          <p:val>
                                            <p:strVal val="0-#ppt_w/2"/>
                                          </p:val>
                                        </p:tav>
                                        <p:tav tm="100000">
                                          <p:val>
                                            <p:strVal val="#ppt_x"/>
                                          </p:val>
                                        </p:tav>
                                      </p:tavLst>
                                    </p:anim>
                                    <p:anim calcmode="lin" valueType="num">
                                      <p:cBhvr additive="base">
                                        <p:cTn id="48" dur="1000" fill="hold"/>
                                        <p:tgtEl>
                                          <p:spTgt spid="2765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7658"/>
                                        </p:tgtEl>
                                        <p:attrNameLst>
                                          <p:attrName>style.visibility</p:attrName>
                                        </p:attrNameLst>
                                      </p:cBhvr>
                                      <p:to>
                                        <p:strVal val="visible"/>
                                      </p:to>
                                    </p:set>
                                    <p:anim calcmode="lin" valueType="num">
                                      <p:cBhvr additive="base">
                                        <p:cTn id="51" dur="1000" fill="hold"/>
                                        <p:tgtEl>
                                          <p:spTgt spid="27658"/>
                                        </p:tgtEl>
                                        <p:attrNameLst>
                                          <p:attrName>ppt_x</p:attrName>
                                        </p:attrNameLst>
                                      </p:cBhvr>
                                      <p:tavLst>
                                        <p:tav tm="0">
                                          <p:val>
                                            <p:strVal val="0-#ppt_w/2"/>
                                          </p:val>
                                        </p:tav>
                                        <p:tav tm="100000">
                                          <p:val>
                                            <p:strVal val="#ppt_x"/>
                                          </p:val>
                                        </p:tav>
                                      </p:tavLst>
                                    </p:anim>
                                    <p:anim calcmode="lin" valueType="num">
                                      <p:cBhvr additive="base">
                                        <p:cTn id="52" dur="1000" fill="hold"/>
                                        <p:tgtEl>
                                          <p:spTgt spid="27658"/>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1000" fill="hold"/>
                                        <p:tgtEl>
                                          <p:spTgt spid="14"/>
                                        </p:tgtEl>
                                        <p:attrNameLst>
                                          <p:attrName>ppt_x</p:attrName>
                                        </p:attrNameLst>
                                      </p:cBhvr>
                                      <p:tavLst>
                                        <p:tav tm="0">
                                          <p:val>
                                            <p:strVal val="0-#ppt_w/2"/>
                                          </p:val>
                                        </p:tav>
                                        <p:tav tm="100000">
                                          <p:val>
                                            <p:strVal val="#ppt_x"/>
                                          </p:val>
                                        </p:tav>
                                      </p:tavLst>
                                    </p:anim>
                                    <p:anim calcmode="lin" valueType="num">
                                      <p:cBhvr additive="base">
                                        <p:cTn id="5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1" grpId="0" animBg="1"/>
      <p:bldP spid="27652" grpId="0" animBg="1"/>
      <p:bldP spid="27653" grpId="0" animBg="1"/>
      <p:bldP spid="27654" grpId="0" animBg="1"/>
      <p:bldP spid="27655" grpId="0" animBg="1"/>
      <p:bldP spid="27656" grpId="0" animBg="1"/>
      <p:bldP spid="27657" grpId="0" animBg="1"/>
      <p:bldP spid="27658" grpId="0" animBg="1"/>
      <p:bldP spid="27659" grpId="0" animBg="1"/>
      <p:bldP spid="27660" grpId="0" animBg="1"/>
      <p:bldP spid="1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2438400"/>
          </a:xfrm>
        </p:spPr>
        <p:txBody>
          <a:bodyPr/>
          <a:lstStyle/>
          <a:p>
            <a:r>
              <a:rPr lang="en-US" b="1" dirty="0" smtClean="0"/>
              <a:t>Solution for above scenario1: </a:t>
            </a:r>
            <a:endParaRPr lang="en-US" dirty="0" smtClean="0"/>
          </a:p>
          <a:p>
            <a:pPr marL="457200" lvl="0" indent="-457200">
              <a:buFont typeface="+mj-lt"/>
              <a:buAutoNum type="arabicPeriod"/>
            </a:pPr>
            <a:r>
              <a:rPr lang="en-US" dirty="0" smtClean="0"/>
              <a:t>Problem illustrates the need for objects that are </a:t>
            </a:r>
            <a:r>
              <a:rPr lang="en-US" i="1" dirty="0" smtClean="0"/>
              <a:t>descriptions </a:t>
            </a:r>
            <a:r>
              <a:rPr lang="en-US" dirty="0" smtClean="0"/>
              <a:t>(sometimes called </a:t>
            </a:r>
            <a:r>
              <a:rPr lang="en-US" i="1" dirty="0" smtClean="0"/>
              <a:t>specifications</a:t>
            </a:r>
            <a:r>
              <a:rPr lang="en-US" dirty="0" smtClean="0"/>
              <a:t>) of other things. </a:t>
            </a:r>
          </a:p>
          <a:p>
            <a:pPr marL="457200" lvl="0" indent="-457200">
              <a:buFont typeface="+mj-lt"/>
              <a:buAutoNum type="arabicPeriod"/>
            </a:pPr>
            <a:r>
              <a:rPr lang="en-US" dirty="0" smtClean="0"/>
              <a:t>To solve the </a:t>
            </a:r>
            <a:r>
              <a:rPr lang="en-US" i="1" dirty="0" smtClean="0"/>
              <a:t>Item </a:t>
            </a:r>
            <a:r>
              <a:rPr lang="en-US" dirty="0" smtClean="0"/>
              <a:t>problem, what is needed is a</a:t>
            </a:r>
            <a:r>
              <a:rPr lang="en-US" i="1" dirty="0" smtClean="0"/>
              <a:t> </a:t>
            </a:r>
            <a:r>
              <a:rPr lang="en-US" i="1" dirty="0" err="1" smtClean="0"/>
              <a:t>ProductDescription</a:t>
            </a:r>
            <a:r>
              <a:rPr lang="en-US" dirty="0" smtClean="0"/>
              <a:t> class that records information about items. </a:t>
            </a:r>
          </a:p>
          <a:p>
            <a:pPr marL="457200" lvl="0" indent="-457200">
              <a:buFont typeface="+mj-lt"/>
              <a:buAutoNum type="arabicPeriod"/>
            </a:pPr>
            <a:r>
              <a:rPr lang="en-US" dirty="0" smtClean="0"/>
              <a:t>A</a:t>
            </a:r>
            <a:r>
              <a:rPr lang="en-US" i="1" dirty="0" smtClean="0"/>
              <a:t> </a:t>
            </a:r>
            <a:r>
              <a:rPr lang="en-US" i="1" dirty="0" err="1" smtClean="0"/>
              <a:t>ProductDescription</a:t>
            </a:r>
            <a:r>
              <a:rPr lang="en-US" dirty="0" smtClean="0"/>
              <a:t> does not represent an Item, it represents a description of information about items. </a:t>
            </a:r>
          </a:p>
          <a:p>
            <a:endParaRPr lang="en-US" dirty="0"/>
          </a:p>
        </p:txBody>
      </p:sp>
      <p:sp>
        <p:nvSpPr>
          <p:cNvPr id="28674" name="Rectangle 2"/>
          <p:cNvSpPr>
            <a:spLocks noChangeArrowheads="1"/>
          </p:cNvSpPr>
          <p:nvPr/>
        </p:nvSpPr>
        <p:spPr bwMode="auto">
          <a:xfrm>
            <a:off x="989013" y="3159125"/>
            <a:ext cx="1808162" cy="1254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Item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Description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Price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Serial number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ItemID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8675" name="AutoShape 3"/>
          <p:cNvCxnSpPr>
            <a:cxnSpLocks noChangeShapeType="1"/>
          </p:cNvCxnSpPr>
          <p:nvPr/>
        </p:nvCxnSpPr>
        <p:spPr bwMode="auto">
          <a:xfrm flipV="1">
            <a:off x="989013" y="3489325"/>
            <a:ext cx="1808162" cy="20638"/>
          </a:xfrm>
          <a:prstGeom prst="straightConnector1">
            <a:avLst/>
          </a:prstGeom>
          <a:noFill/>
          <a:ln w="9525">
            <a:solidFill>
              <a:srgbClr val="000000"/>
            </a:solidFill>
            <a:round/>
            <a:headEnd/>
            <a:tailEnd/>
          </a:ln>
        </p:spPr>
      </p:cxnSp>
      <p:sp>
        <p:nvSpPr>
          <p:cNvPr id="28676" name="Rectangle 4"/>
          <p:cNvSpPr>
            <a:spLocks noChangeArrowheads="1"/>
          </p:cNvSpPr>
          <p:nvPr/>
        </p:nvSpPr>
        <p:spPr bwMode="auto">
          <a:xfrm>
            <a:off x="989013" y="5130800"/>
            <a:ext cx="2093912" cy="1063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ProductDescription</a:t>
            </a:r>
            <a:endParaRPr kumimoji="0" lang="en-US" sz="1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Description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Price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ItemID</a:t>
            </a:r>
            <a:endParaRPr kumimoji="0" lang="en-US" sz="1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8677" name="AutoShape 5"/>
          <p:cNvCxnSpPr>
            <a:cxnSpLocks noChangeShapeType="1"/>
          </p:cNvCxnSpPr>
          <p:nvPr/>
        </p:nvCxnSpPr>
        <p:spPr bwMode="auto">
          <a:xfrm>
            <a:off x="989013" y="5514975"/>
            <a:ext cx="2093912" cy="0"/>
          </a:xfrm>
          <a:prstGeom prst="straightConnector1">
            <a:avLst/>
          </a:prstGeom>
          <a:noFill/>
          <a:ln w="9525">
            <a:solidFill>
              <a:srgbClr val="000000"/>
            </a:solidFill>
            <a:round/>
            <a:headEnd/>
            <a:tailEnd/>
          </a:ln>
        </p:spPr>
      </p:cxnSp>
      <p:sp>
        <p:nvSpPr>
          <p:cNvPr id="28678" name="Rectangle 6"/>
          <p:cNvSpPr>
            <a:spLocks noChangeArrowheads="1"/>
          </p:cNvSpPr>
          <p:nvPr/>
        </p:nvSpPr>
        <p:spPr bwMode="auto">
          <a:xfrm>
            <a:off x="4125913" y="5184775"/>
            <a:ext cx="1871662" cy="7762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Item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Serial number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8679" name="AutoShape 7"/>
          <p:cNvCxnSpPr>
            <a:cxnSpLocks noChangeShapeType="1"/>
          </p:cNvCxnSpPr>
          <p:nvPr/>
        </p:nvCxnSpPr>
        <p:spPr bwMode="auto">
          <a:xfrm>
            <a:off x="4125913" y="5514975"/>
            <a:ext cx="1871662" cy="0"/>
          </a:xfrm>
          <a:prstGeom prst="straightConnector1">
            <a:avLst/>
          </a:prstGeom>
          <a:noFill/>
          <a:ln w="9525">
            <a:solidFill>
              <a:srgbClr val="000000"/>
            </a:solidFill>
            <a:round/>
            <a:headEnd/>
            <a:tailEnd/>
          </a:ln>
        </p:spPr>
      </p:cxnSp>
      <p:cxnSp>
        <p:nvCxnSpPr>
          <p:cNvPr id="28680" name="AutoShape 8"/>
          <p:cNvCxnSpPr>
            <a:cxnSpLocks noChangeShapeType="1"/>
          </p:cNvCxnSpPr>
          <p:nvPr/>
        </p:nvCxnSpPr>
        <p:spPr bwMode="auto">
          <a:xfrm>
            <a:off x="3082925" y="5514975"/>
            <a:ext cx="1106488" cy="0"/>
          </a:xfrm>
          <a:prstGeom prst="straightConnector1">
            <a:avLst/>
          </a:prstGeom>
          <a:noFill/>
          <a:ln w="9525">
            <a:solidFill>
              <a:srgbClr val="000000"/>
            </a:solidFill>
            <a:round/>
            <a:headEnd/>
            <a:tailEnd/>
          </a:ln>
        </p:spPr>
      </p:cxnSp>
      <p:sp>
        <p:nvSpPr>
          <p:cNvPr id="10" name="TextBox 9"/>
          <p:cNvSpPr txBox="1"/>
          <p:nvPr/>
        </p:nvSpPr>
        <p:spPr>
          <a:xfrm>
            <a:off x="6096000" y="2971800"/>
            <a:ext cx="1676400" cy="369332"/>
          </a:xfrm>
          <a:prstGeom prst="rect">
            <a:avLst/>
          </a:prstGeom>
          <a:noFill/>
        </p:spPr>
        <p:txBody>
          <a:bodyPr wrap="square" rtlCol="0">
            <a:spAutoFit/>
          </a:bodyPr>
          <a:lstStyle/>
          <a:p>
            <a:r>
              <a:rPr lang="en-US" dirty="0" smtClean="0"/>
              <a:t>Worse</a:t>
            </a:r>
            <a:endParaRPr lang="en-US" dirty="0"/>
          </a:p>
        </p:txBody>
      </p:sp>
      <p:sp>
        <p:nvSpPr>
          <p:cNvPr id="11" name="TextBox 10"/>
          <p:cNvSpPr txBox="1"/>
          <p:nvPr/>
        </p:nvSpPr>
        <p:spPr>
          <a:xfrm>
            <a:off x="6324600" y="5257800"/>
            <a:ext cx="1676400" cy="369332"/>
          </a:xfrm>
          <a:prstGeom prst="rect">
            <a:avLst/>
          </a:prstGeom>
          <a:noFill/>
        </p:spPr>
        <p:txBody>
          <a:bodyPr wrap="square" rtlCol="0">
            <a:spAutoFit/>
          </a:bodyPr>
          <a:lstStyle/>
          <a:p>
            <a:r>
              <a:rPr lang="en-US" dirty="0" smtClean="0"/>
              <a:t>Better</a:t>
            </a:r>
            <a:endParaRPr lang="en-US" dirty="0"/>
          </a:p>
        </p:txBody>
      </p:sp>
      <p:sp>
        <p:nvSpPr>
          <p:cNvPr id="12" name="TextBox 11"/>
          <p:cNvSpPr txBox="1"/>
          <p:nvPr/>
        </p:nvSpPr>
        <p:spPr>
          <a:xfrm>
            <a:off x="3048000" y="5181600"/>
            <a:ext cx="1447800" cy="307777"/>
          </a:xfrm>
          <a:prstGeom prst="rect">
            <a:avLst/>
          </a:prstGeom>
          <a:noFill/>
        </p:spPr>
        <p:txBody>
          <a:bodyPr wrap="square" rtlCol="0">
            <a:spAutoFit/>
          </a:bodyPr>
          <a:lstStyle/>
          <a:p>
            <a:r>
              <a:rPr lang="en-US" sz="1400" dirty="0" smtClean="0"/>
              <a:t>Describes</a:t>
            </a:r>
            <a:endParaRPr lang="en-US" sz="1400" dirty="0"/>
          </a:p>
        </p:txBody>
      </p:sp>
      <p:sp>
        <p:nvSpPr>
          <p:cNvPr id="13" name="TextBox 12"/>
          <p:cNvSpPr txBox="1"/>
          <p:nvPr/>
        </p:nvSpPr>
        <p:spPr>
          <a:xfrm>
            <a:off x="3048000" y="5562600"/>
            <a:ext cx="1143000" cy="369332"/>
          </a:xfrm>
          <a:prstGeom prst="rect">
            <a:avLst/>
          </a:prstGeom>
          <a:noFill/>
        </p:spPr>
        <p:txBody>
          <a:bodyPr wrap="square" rtlCol="0">
            <a:spAutoFit/>
          </a:bodyPr>
          <a:lstStyle/>
          <a:p>
            <a:r>
              <a:rPr lang="en-US" dirty="0" smtClean="0"/>
              <a:t>1             *              </a:t>
            </a:r>
            <a:endParaRPr lang="en-US" dirty="0"/>
          </a:p>
        </p:txBody>
      </p:sp>
      <p:sp>
        <p:nvSpPr>
          <p:cNvPr id="14" name="TextBox 13"/>
          <p:cNvSpPr txBox="1"/>
          <p:nvPr/>
        </p:nvSpPr>
        <p:spPr>
          <a:xfrm>
            <a:off x="762000" y="6172200"/>
            <a:ext cx="8382000" cy="923330"/>
          </a:xfrm>
          <a:prstGeom prst="rect">
            <a:avLst/>
          </a:prstGeom>
          <a:noFill/>
        </p:spPr>
        <p:txBody>
          <a:bodyPr wrap="square" rtlCol="0">
            <a:spAutoFit/>
          </a:bodyPr>
          <a:lstStyle/>
          <a:p>
            <a:r>
              <a:rPr lang="en-US" dirty="0" smtClean="0"/>
              <a:t>Fig. Descriptions about other things. The * means a multiplicity of “many”. It indicates that one </a:t>
            </a:r>
            <a:r>
              <a:rPr lang="en-US" dirty="0" err="1" smtClean="0"/>
              <a:t>ProductDescription</a:t>
            </a:r>
            <a:r>
              <a:rPr lang="en-US" dirty="0" smtClean="0"/>
              <a:t> may describe many (*) items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1000" fill="hold"/>
                                        <p:tgtEl>
                                          <p:spTgt spid="28674"/>
                                        </p:tgtEl>
                                        <p:attrNameLst>
                                          <p:attrName>ppt_x</p:attrName>
                                        </p:attrNameLst>
                                      </p:cBhvr>
                                      <p:tavLst>
                                        <p:tav tm="0">
                                          <p:val>
                                            <p:strVal val="0-#ppt_w/2"/>
                                          </p:val>
                                        </p:tav>
                                        <p:tav tm="100000">
                                          <p:val>
                                            <p:strVal val="#ppt_x"/>
                                          </p:val>
                                        </p:tav>
                                      </p:tavLst>
                                    </p:anim>
                                    <p:anim calcmode="lin" valueType="num">
                                      <p:cBhvr additive="base">
                                        <p:cTn id="8" dur="1000" fill="hold"/>
                                        <p:tgtEl>
                                          <p:spTgt spid="2867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8675"/>
                                        </p:tgtEl>
                                        <p:attrNameLst>
                                          <p:attrName>style.visibility</p:attrName>
                                        </p:attrNameLst>
                                      </p:cBhvr>
                                      <p:to>
                                        <p:strVal val="visible"/>
                                      </p:to>
                                    </p:set>
                                    <p:anim calcmode="lin" valueType="num">
                                      <p:cBhvr additive="base">
                                        <p:cTn id="11" dur="1000" fill="hold"/>
                                        <p:tgtEl>
                                          <p:spTgt spid="28675"/>
                                        </p:tgtEl>
                                        <p:attrNameLst>
                                          <p:attrName>ppt_x</p:attrName>
                                        </p:attrNameLst>
                                      </p:cBhvr>
                                      <p:tavLst>
                                        <p:tav tm="0">
                                          <p:val>
                                            <p:strVal val="0-#ppt_w/2"/>
                                          </p:val>
                                        </p:tav>
                                        <p:tav tm="100000">
                                          <p:val>
                                            <p:strVal val="#ppt_x"/>
                                          </p:val>
                                        </p:tav>
                                      </p:tavLst>
                                    </p:anim>
                                    <p:anim calcmode="lin" valueType="num">
                                      <p:cBhvr additive="base">
                                        <p:cTn id="12" dur="1000" fill="hold"/>
                                        <p:tgtEl>
                                          <p:spTgt spid="2867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8676"/>
                                        </p:tgtEl>
                                        <p:attrNameLst>
                                          <p:attrName>style.visibility</p:attrName>
                                        </p:attrNameLst>
                                      </p:cBhvr>
                                      <p:to>
                                        <p:strVal val="visible"/>
                                      </p:to>
                                    </p:set>
                                    <p:anim calcmode="lin" valueType="num">
                                      <p:cBhvr additive="base">
                                        <p:cTn id="21" dur="1000" fill="hold"/>
                                        <p:tgtEl>
                                          <p:spTgt spid="28676"/>
                                        </p:tgtEl>
                                        <p:attrNameLst>
                                          <p:attrName>ppt_x</p:attrName>
                                        </p:attrNameLst>
                                      </p:cBhvr>
                                      <p:tavLst>
                                        <p:tav tm="0">
                                          <p:val>
                                            <p:strVal val="0-#ppt_w/2"/>
                                          </p:val>
                                        </p:tav>
                                        <p:tav tm="100000">
                                          <p:val>
                                            <p:strVal val="#ppt_x"/>
                                          </p:val>
                                        </p:tav>
                                      </p:tavLst>
                                    </p:anim>
                                    <p:anim calcmode="lin" valueType="num">
                                      <p:cBhvr additive="base">
                                        <p:cTn id="22" dur="1000" fill="hold"/>
                                        <p:tgtEl>
                                          <p:spTgt spid="2867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8677"/>
                                        </p:tgtEl>
                                        <p:attrNameLst>
                                          <p:attrName>style.visibility</p:attrName>
                                        </p:attrNameLst>
                                      </p:cBhvr>
                                      <p:to>
                                        <p:strVal val="visible"/>
                                      </p:to>
                                    </p:set>
                                    <p:anim calcmode="lin" valueType="num">
                                      <p:cBhvr additive="base">
                                        <p:cTn id="25" dur="1000" fill="hold"/>
                                        <p:tgtEl>
                                          <p:spTgt spid="28677"/>
                                        </p:tgtEl>
                                        <p:attrNameLst>
                                          <p:attrName>ppt_x</p:attrName>
                                        </p:attrNameLst>
                                      </p:cBhvr>
                                      <p:tavLst>
                                        <p:tav tm="0">
                                          <p:val>
                                            <p:strVal val="0-#ppt_w/2"/>
                                          </p:val>
                                        </p:tav>
                                        <p:tav tm="100000">
                                          <p:val>
                                            <p:strVal val="#ppt_x"/>
                                          </p:val>
                                        </p:tav>
                                      </p:tavLst>
                                    </p:anim>
                                    <p:anim calcmode="lin" valueType="num">
                                      <p:cBhvr additive="base">
                                        <p:cTn id="26" dur="1000" fill="hold"/>
                                        <p:tgtEl>
                                          <p:spTgt spid="2867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1000" fill="hold"/>
                                        <p:tgtEl>
                                          <p:spTgt spid="13"/>
                                        </p:tgtEl>
                                        <p:attrNameLst>
                                          <p:attrName>ppt_x</p:attrName>
                                        </p:attrNameLst>
                                      </p:cBhvr>
                                      <p:tavLst>
                                        <p:tav tm="0">
                                          <p:val>
                                            <p:strVal val="0-#ppt_w/2"/>
                                          </p:val>
                                        </p:tav>
                                        <p:tav tm="100000">
                                          <p:val>
                                            <p:strVal val="#ppt_x"/>
                                          </p:val>
                                        </p:tav>
                                      </p:tavLst>
                                    </p:anim>
                                    <p:anim calcmode="lin" valueType="num">
                                      <p:cBhvr additive="base">
                                        <p:cTn id="30" dur="1000" fill="hold"/>
                                        <p:tgtEl>
                                          <p:spTgt spid="1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1000" fill="hold"/>
                                        <p:tgtEl>
                                          <p:spTgt spid="12"/>
                                        </p:tgtEl>
                                        <p:attrNameLst>
                                          <p:attrName>ppt_x</p:attrName>
                                        </p:attrNameLst>
                                      </p:cBhvr>
                                      <p:tavLst>
                                        <p:tav tm="0">
                                          <p:val>
                                            <p:strVal val="0-#ppt_w/2"/>
                                          </p:val>
                                        </p:tav>
                                        <p:tav tm="100000">
                                          <p:val>
                                            <p:strVal val="#ppt_x"/>
                                          </p:val>
                                        </p:tav>
                                      </p:tavLst>
                                    </p:anim>
                                    <p:anim calcmode="lin" valueType="num">
                                      <p:cBhvr additive="base">
                                        <p:cTn id="34" dur="10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8678"/>
                                        </p:tgtEl>
                                        <p:attrNameLst>
                                          <p:attrName>style.visibility</p:attrName>
                                        </p:attrNameLst>
                                      </p:cBhvr>
                                      <p:to>
                                        <p:strVal val="visible"/>
                                      </p:to>
                                    </p:set>
                                    <p:anim calcmode="lin" valueType="num">
                                      <p:cBhvr additive="base">
                                        <p:cTn id="37" dur="1000" fill="hold"/>
                                        <p:tgtEl>
                                          <p:spTgt spid="28678"/>
                                        </p:tgtEl>
                                        <p:attrNameLst>
                                          <p:attrName>ppt_x</p:attrName>
                                        </p:attrNameLst>
                                      </p:cBhvr>
                                      <p:tavLst>
                                        <p:tav tm="0">
                                          <p:val>
                                            <p:strVal val="0-#ppt_w/2"/>
                                          </p:val>
                                        </p:tav>
                                        <p:tav tm="100000">
                                          <p:val>
                                            <p:strVal val="#ppt_x"/>
                                          </p:val>
                                        </p:tav>
                                      </p:tavLst>
                                    </p:anim>
                                    <p:anim calcmode="lin" valueType="num">
                                      <p:cBhvr additive="base">
                                        <p:cTn id="38" dur="1000" fill="hold"/>
                                        <p:tgtEl>
                                          <p:spTgt spid="28678"/>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8679"/>
                                        </p:tgtEl>
                                        <p:attrNameLst>
                                          <p:attrName>style.visibility</p:attrName>
                                        </p:attrNameLst>
                                      </p:cBhvr>
                                      <p:to>
                                        <p:strVal val="visible"/>
                                      </p:to>
                                    </p:set>
                                    <p:anim calcmode="lin" valueType="num">
                                      <p:cBhvr additive="base">
                                        <p:cTn id="41" dur="1000" fill="hold"/>
                                        <p:tgtEl>
                                          <p:spTgt spid="28679"/>
                                        </p:tgtEl>
                                        <p:attrNameLst>
                                          <p:attrName>ppt_x</p:attrName>
                                        </p:attrNameLst>
                                      </p:cBhvr>
                                      <p:tavLst>
                                        <p:tav tm="0">
                                          <p:val>
                                            <p:strVal val="0-#ppt_w/2"/>
                                          </p:val>
                                        </p:tav>
                                        <p:tav tm="100000">
                                          <p:val>
                                            <p:strVal val="#ppt_x"/>
                                          </p:val>
                                        </p:tav>
                                      </p:tavLst>
                                    </p:anim>
                                    <p:anim calcmode="lin" valueType="num">
                                      <p:cBhvr additive="base">
                                        <p:cTn id="42" dur="1000" fill="hold"/>
                                        <p:tgtEl>
                                          <p:spTgt spid="2867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000" fill="hold"/>
                                        <p:tgtEl>
                                          <p:spTgt spid="11"/>
                                        </p:tgtEl>
                                        <p:attrNameLst>
                                          <p:attrName>ppt_x</p:attrName>
                                        </p:attrNameLst>
                                      </p:cBhvr>
                                      <p:tavLst>
                                        <p:tav tm="0">
                                          <p:val>
                                            <p:strVal val="0-#ppt_w/2"/>
                                          </p:val>
                                        </p:tav>
                                        <p:tav tm="100000">
                                          <p:val>
                                            <p:strVal val="#ppt_x"/>
                                          </p:val>
                                        </p:tav>
                                      </p:tavLst>
                                    </p:anim>
                                    <p:anim calcmode="lin" valueType="num">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28676" grpId="0" animBg="1"/>
      <p:bldP spid="28678" grpId="0" animBg="1"/>
      <p:bldP spid="10" grpId="0"/>
      <p:bldP spid="11" grpId="0"/>
      <p:bldP spid="12" grpId="0"/>
      <p:bldP spid="13" grpId="0"/>
      <p:bldP spid="1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r>
              <a:rPr lang="en-US" b="1" dirty="0" smtClean="0"/>
              <a:t> Associations:</a:t>
            </a:r>
          </a:p>
          <a:p>
            <a:pPr marL="457200" lvl="0" indent="-457200">
              <a:buFont typeface="+mj-lt"/>
              <a:buAutoNum type="arabicPeriod"/>
            </a:pPr>
            <a:r>
              <a:rPr lang="en-US" dirty="0" smtClean="0"/>
              <a:t>An association is a relationship between classes (more precisely, instances of those classes) that indicates some meaningful and interesting connection.</a:t>
            </a:r>
          </a:p>
          <a:p>
            <a:pPr marL="457200" indent="-457200">
              <a:buFont typeface="+mj-lt"/>
              <a:buAutoNum type="arabicPeriod"/>
            </a:pPr>
            <a:r>
              <a:rPr lang="en-US" dirty="0" smtClean="0"/>
              <a:t>In the UML, associations are defined as “the semantic relationship between two or more classifiers that involve connections among their instances”. </a:t>
            </a:r>
          </a:p>
          <a:p>
            <a:pPr marL="457200" indent="-457200">
              <a:buFont typeface="+mj-lt"/>
              <a:buAutoNum type="arabicPeriod"/>
            </a:pPr>
            <a:endParaRPr lang="en-US" dirty="0" smtClean="0"/>
          </a:p>
          <a:p>
            <a:pPr marL="457200" indent="-457200">
              <a:buFont typeface="+mj-lt"/>
              <a:buAutoNum type="arabicPeriod"/>
            </a:pPr>
            <a:endParaRPr lang="en-US" dirty="0" smtClean="0"/>
          </a:p>
          <a:p>
            <a:pPr marL="457200" indent="-457200"/>
            <a:endParaRPr lang="en-US" dirty="0" smtClean="0"/>
          </a:p>
          <a:p>
            <a:pPr marL="457200" indent="-457200">
              <a:buFont typeface="+mj-lt"/>
              <a:buAutoNum type="arabicPeriod"/>
            </a:pPr>
            <a:endParaRPr lang="en-US" dirty="0" smtClean="0"/>
          </a:p>
          <a:p>
            <a:pPr marL="457200" indent="-457200">
              <a:buFont typeface="+mj-lt"/>
              <a:buAutoNum type="arabicPeriod"/>
            </a:pPr>
            <a:endParaRPr lang="en-US" dirty="0" smtClean="0"/>
          </a:p>
          <a:p>
            <a:pPr marL="457200" indent="-457200">
              <a:buFont typeface="+mj-lt"/>
              <a:buAutoNum type="arabicPeriod"/>
            </a:pPr>
            <a:endParaRPr lang="en-US" dirty="0" smtClean="0"/>
          </a:p>
          <a:p>
            <a:pPr marL="457200" indent="-457200">
              <a:buFont typeface="+mj-lt"/>
              <a:buAutoNum type="arabicPeriod"/>
            </a:pPr>
            <a:endParaRPr lang="en-US" dirty="0" smtClean="0"/>
          </a:p>
          <a:p>
            <a:pPr marL="457200" indent="-457200">
              <a:buFont typeface="+mj-lt"/>
              <a:buAutoNum type="arabicPeriod"/>
            </a:pPr>
            <a:endParaRPr lang="en-US" dirty="0" smtClean="0"/>
          </a:p>
          <a:p>
            <a:r>
              <a:rPr lang="en-US" b="1" dirty="0" smtClean="0"/>
              <a:t>When to Show an Association? </a:t>
            </a:r>
            <a:endParaRPr lang="en-US" dirty="0" smtClean="0"/>
          </a:p>
          <a:p>
            <a:r>
              <a:rPr lang="en-US" dirty="0" smtClean="0"/>
              <a:t>		Associations usually imply knowledge of a relationship that needs to be preserved for some duration - it could be milliseconds or years, depending on context. </a:t>
            </a:r>
          </a:p>
          <a:p>
            <a:r>
              <a:rPr lang="en-US" i="1" dirty="0" smtClean="0"/>
              <a:t>		In other words, between what objects do we need some </a:t>
            </a:r>
            <a:r>
              <a:rPr lang="en-US" b="1" i="1" dirty="0" smtClean="0"/>
              <a:t>memory</a:t>
            </a:r>
            <a:r>
              <a:rPr lang="en-US" i="1" dirty="0" smtClean="0"/>
              <a:t> of a relationship ?</a:t>
            </a:r>
            <a:endParaRPr lang="en-US" dirty="0" smtClean="0"/>
          </a:p>
          <a:p>
            <a:pPr marL="457200" indent="-457200"/>
            <a:endParaRPr lang="en-US" dirty="0"/>
          </a:p>
        </p:txBody>
      </p:sp>
      <p:sp>
        <p:nvSpPr>
          <p:cNvPr id="30722" name="Rectangle 2"/>
          <p:cNvSpPr>
            <a:spLocks noChangeArrowheads="1"/>
          </p:cNvSpPr>
          <p:nvPr/>
        </p:nvSpPr>
        <p:spPr bwMode="auto">
          <a:xfrm>
            <a:off x="871538" y="3451225"/>
            <a:ext cx="1541462" cy="511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Register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Rectangle 3"/>
          <p:cNvSpPr>
            <a:spLocks noChangeArrowheads="1"/>
          </p:cNvSpPr>
          <p:nvPr/>
        </p:nvSpPr>
        <p:spPr bwMode="auto">
          <a:xfrm>
            <a:off x="4914900" y="3451225"/>
            <a:ext cx="1543050" cy="511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Sale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AutoShape 4"/>
          <p:cNvSpPr>
            <a:spLocks noChangeArrowheads="1"/>
          </p:cNvSpPr>
          <p:nvPr/>
        </p:nvSpPr>
        <p:spPr bwMode="auto">
          <a:xfrm>
            <a:off x="4125913" y="2112963"/>
            <a:ext cx="2125662" cy="561975"/>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Association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0725" name="AutoShape 5"/>
          <p:cNvCxnSpPr>
            <a:cxnSpLocks noChangeShapeType="1"/>
          </p:cNvCxnSpPr>
          <p:nvPr/>
        </p:nvCxnSpPr>
        <p:spPr bwMode="auto">
          <a:xfrm flipV="1">
            <a:off x="2413000" y="3675063"/>
            <a:ext cx="2501900" cy="20637"/>
          </a:xfrm>
          <a:prstGeom prst="straightConnector1">
            <a:avLst/>
          </a:prstGeom>
          <a:noFill/>
          <a:ln w="9525">
            <a:solidFill>
              <a:srgbClr val="000000"/>
            </a:solidFill>
            <a:round/>
            <a:headEnd/>
            <a:tailEnd/>
          </a:ln>
        </p:spPr>
      </p:cxnSp>
      <p:cxnSp>
        <p:nvCxnSpPr>
          <p:cNvPr id="30726" name="AutoShape 6"/>
          <p:cNvCxnSpPr>
            <a:cxnSpLocks noChangeShapeType="1"/>
          </p:cNvCxnSpPr>
          <p:nvPr/>
        </p:nvCxnSpPr>
        <p:spPr bwMode="auto">
          <a:xfrm flipH="1">
            <a:off x="3614738" y="2674938"/>
            <a:ext cx="1573212" cy="563562"/>
          </a:xfrm>
          <a:prstGeom prst="straightConnector1">
            <a:avLst/>
          </a:prstGeom>
          <a:noFill/>
          <a:ln w="9525">
            <a:solidFill>
              <a:srgbClr val="000000"/>
            </a:solidFill>
            <a:round/>
            <a:headEnd/>
            <a:tailEnd/>
          </a:ln>
        </p:spPr>
      </p:cxnSp>
      <p:sp>
        <p:nvSpPr>
          <p:cNvPr id="30727" name="AutoShape 7"/>
          <p:cNvSpPr>
            <a:spLocks noChangeArrowheads="1"/>
          </p:cNvSpPr>
          <p:nvPr/>
        </p:nvSpPr>
        <p:spPr bwMode="auto">
          <a:xfrm>
            <a:off x="3551238" y="3238500"/>
            <a:ext cx="90487" cy="90488"/>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2667000" y="3352800"/>
            <a:ext cx="2514600" cy="381000"/>
          </a:xfrm>
          <a:prstGeom prst="rect">
            <a:avLst/>
          </a:prstGeom>
          <a:noFill/>
        </p:spPr>
        <p:txBody>
          <a:bodyPr wrap="square" rtlCol="0">
            <a:spAutoFit/>
          </a:bodyPr>
          <a:lstStyle/>
          <a:p>
            <a:r>
              <a:rPr lang="en-US" dirty="0" smtClean="0"/>
              <a:t>Records - Current</a:t>
            </a:r>
            <a:endParaRPr lang="en-US" dirty="0"/>
          </a:p>
        </p:txBody>
      </p:sp>
      <p:sp>
        <p:nvSpPr>
          <p:cNvPr id="10" name="TextBox 9"/>
          <p:cNvSpPr txBox="1"/>
          <p:nvPr/>
        </p:nvSpPr>
        <p:spPr>
          <a:xfrm>
            <a:off x="2514600" y="4191000"/>
            <a:ext cx="4038600" cy="646331"/>
          </a:xfrm>
          <a:prstGeom prst="rect">
            <a:avLst/>
          </a:prstGeom>
          <a:noFill/>
        </p:spPr>
        <p:txBody>
          <a:bodyPr wrap="square" rtlCol="0">
            <a:spAutoFit/>
          </a:bodyPr>
          <a:lstStyle/>
          <a:p>
            <a:r>
              <a:rPr lang="en-US" dirty="0" smtClean="0"/>
              <a:t>Fig. Associations.</a:t>
            </a:r>
          </a:p>
          <a:p>
            <a:endParaRPr lang="en-US" dirty="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Example: </a:t>
            </a:r>
            <a:endParaRPr lang="en-US" dirty="0" smtClean="0"/>
          </a:p>
          <a:p>
            <a:pPr lvl="0">
              <a:buFont typeface="Arial" pitchFamily="34" charset="0"/>
              <a:buChar char="•"/>
            </a:pPr>
            <a:r>
              <a:rPr lang="en-US" dirty="0" smtClean="0"/>
              <a:t>We need to remember what </a:t>
            </a:r>
            <a:r>
              <a:rPr lang="en-US" i="1" dirty="0" err="1" smtClean="0"/>
              <a:t>SalesLineItem</a:t>
            </a:r>
            <a:r>
              <a:rPr lang="en-US" dirty="0" smtClean="0"/>
              <a:t> instances are associated with a </a:t>
            </a:r>
            <a:r>
              <a:rPr lang="en-US" i="1" dirty="0" smtClean="0"/>
              <a:t>Sale</a:t>
            </a:r>
            <a:r>
              <a:rPr lang="en-US" dirty="0" smtClean="0"/>
              <a:t> instance. Otherwise it would not be possible to reconstruct a sale, print a receipt, or calculate a sale total. </a:t>
            </a:r>
          </a:p>
          <a:p>
            <a:pPr lvl="0">
              <a:buFont typeface="Arial" pitchFamily="34" charset="0"/>
              <a:buChar char="•"/>
            </a:pPr>
            <a:r>
              <a:rPr lang="en-US" dirty="0" smtClean="0"/>
              <a:t>And we need to remember completed </a:t>
            </a:r>
            <a:r>
              <a:rPr lang="en-US" i="1" dirty="0" smtClean="0"/>
              <a:t>sales</a:t>
            </a:r>
            <a:r>
              <a:rPr lang="en-US" dirty="0" smtClean="0"/>
              <a:t> in a </a:t>
            </a:r>
            <a:r>
              <a:rPr lang="en-US" i="1" dirty="0" smtClean="0"/>
              <a:t>Ledger</a:t>
            </a:r>
            <a:r>
              <a:rPr lang="en-US" dirty="0" smtClean="0"/>
              <a:t>, for accounting and legal purposes.</a:t>
            </a:r>
          </a:p>
          <a:p>
            <a:pPr lvl="0">
              <a:buFont typeface="Arial" pitchFamily="34" charset="0"/>
              <a:buChar char="•"/>
            </a:pPr>
            <a:r>
              <a:rPr lang="en-US" dirty="0" smtClean="0"/>
              <a:t>Domain model is a conceptual perspective; these statements about the need to remember refer to a need in a real situation of the world, not a software need, although during implementation many of the same needs will arise. </a:t>
            </a:r>
            <a:endParaRPr lang="en-US" b="1" dirty="0" smtClean="0"/>
          </a:p>
          <a:p>
            <a:r>
              <a:rPr lang="en-US" b="1" dirty="0" smtClean="0"/>
              <a:t>Why Should We Avoid Adding Many Associations? </a:t>
            </a:r>
            <a:endParaRPr lang="en-US" dirty="0" smtClean="0"/>
          </a:p>
          <a:p>
            <a:pPr marL="457200" lvl="0" indent="-457200">
              <a:buFont typeface="+mj-lt"/>
              <a:buAutoNum type="arabicPeriod"/>
            </a:pPr>
            <a:r>
              <a:rPr lang="en-US" dirty="0" smtClean="0"/>
              <a:t>We need to avoid adding too many associations to a domain model. </a:t>
            </a:r>
          </a:p>
          <a:p>
            <a:pPr marL="457200" lvl="0" indent="-457200">
              <a:buFont typeface="+mj-lt"/>
              <a:buAutoNum type="arabicPeriod"/>
            </a:pPr>
            <a:r>
              <a:rPr lang="en-US" dirty="0" smtClean="0"/>
              <a:t>Consider a graph with n nodes, there can be (n*(n-1))/2 associations to other nodes a potentially very large number. </a:t>
            </a:r>
          </a:p>
          <a:p>
            <a:pPr marL="457200" lvl="0" indent="-457200">
              <a:buFont typeface="+mj-lt"/>
              <a:buAutoNum type="arabicPeriod"/>
            </a:pPr>
            <a:r>
              <a:rPr lang="en-US" dirty="0" smtClean="0"/>
              <a:t>A domain model with 20 classes could have 190 association lines. Many lines on the diagram will obscure it with "</a:t>
            </a:r>
            <a:r>
              <a:rPr lang="en-US" b="1" dirty="0" smtClean="0"/>
              <a:t>visual noise</a:t>
            </a:r>
            <a:r>
              <a:rPr lang="en-US" dirty="0" smtClean="0"/>
              <a:t>." So we must focus on "need-to-remember" associations.</a:t>
            </a:r>
          </a:p>
          <a:p>
            <a:r>
              <a:rPr lang="en-US" b="1" dirty="0" smtClean="0"/>
              <a:t>Applying UML: Association Notation: </a:t>
            </a:r>
            <a:endParaRPr lang="en-US" dirty="0" smtClean="0"/>
          </a:p>
          <a:p>
            <a:pPr marL="457200" lvl="0" indent="-457200">
              <a:buFont typeface="+mj-lt"/>
              <a:buAutoNum type="arabicPeriod"/>
            </a:pPr>
            <a:r>
              <a:rPr lang="en-US" dirty="0" smtClean="0"/>
              <a:t>An association is represented as a line between classes with a capitalized association name. </a:t>
            </a:r>
          </a:p>
          <a:p>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457200"/>
            <a:ext cx="8991600" cy="792162"/>
          </a:xfrm>
        </p:spPr>
        <p:txBody>
          <a:bodyPr>
            <a:noAutofit/>
          </a:bodyPr>
          <a:lstStyle/>
          <a:p>
            <a:pPr algn="l"/>
            <a:r>
              <a:rPr lang="en-US" sz="2800" b="1" dirty="0" smtClean="0">
                <a:latin typeface="Arial" pitchFamily="34" charset="0"/>
                <a:cs typeface="Arial" pitchFamily="34" charset="0"/>
              </a:rPr>
              <a:t>HOW TO NAME SYSTEM EVENTS &amp; OPERATIONS?</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endParaRPr lang="en-US" sz="2800" b="1" dirty="0">
              <a:latin typeface="Arial" pitchFamily="34" charset="0"/>
              <a:cs typeface="Arial" pitchFamily="34" charset="0"/>
            </a:endParaRPr>
          </a:p>
        </p:txBody>
      </p:sp>
      <p:sp>
        <p:nvSpPr>
          <p:cNvPr id="3" name="Content Placeholder 2"/>
          <p:cNvSpPr>
            <a:spLocks noGrp="1"/>
          </p:cNvSpPr>
          <p:nvPr>
            <p:ph idx="1"/>
          </p:nvPr>
        </p:nvSpPr>
        <p:spPr>
          <a:xfrm>
            <a:off x="228600" y="762000"/>
            <a:ext cx="8610600" cy="5867400"/>
          </a:xfrm>
        </p:spPr>
        <p:txBody>
          <a:bodyPr>
            <a:normAutofit fontScale="92500" lnSpcReduction="10000"/>
          </a:bodyPr>
          <a:lstStyle/>
          <a:p>
            <a:pPr marL="457200" lvl="0" indent="-457200">
              <a:buFont typeface="+mj-lt"/>
              <a:buAutoNum type="arabicPeriod"/>
            </a:pPr>
            <a:r>
              <a:rPr lang="en-US" sz="2400" dirty="0" smtClean="0">
                <a:latin typeface="Times New Roman" pitchFamily="18" charset="0"/>
                <a:cs typeface="Times New Roman" pitchFamily="18" charset="0"/>
              </a:rPr>
              <a:t>Which is better, scan(</a:t>
            </a:r>
            <a:r>
              <a:rPr lang="en-US" sz="2400" dirty="0" err="1" smtClean="0">
                <a:latin typeface="Times New Roman" pitchFamily="18" charset="0"/>
                <a:cs typeface="Times New Roman" pitchFamily="18" charset="0"/>
              </a:rPr>
              <a:t>itemID</a:t>
            </a:r>
            <a:r>
              <a:rPr lang="en-US" sz="2400" dirty="0" smtClean="0">
                <a:latin typeface="Times New Roman" pitchFamily="18" charset="0"/>
                <a:cs typeface="Times New Roman" pitchFamily="18" charset="0"/>
              </a:rPr>
              <a:t>) or </a:t>
            </a:r>
            <a:r>
              <a:rPr lang="en-US" sz="2400" dirty="0" err="1" smtClean="0">
                <a:latin typeface="Times New Roman" pitchFamily="18" charset="0"/>
                <a:cs typeface="Times New Roman" pitchFamily="18" charset="0"/>
              </a:rPr>
              <a:t>enterItem</a:t>
            </a:r>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itemID</a:t>
            </a:r>
            <a:r>
              <a:rPr lang="en-US" sz="2400" dirty="0" smtClean="0">
                <a:latin typeface="Times New Roman" pitchFamily="18" charset="0"/>
                <a:cs typeface="Times New Roman" pitchFamily="18" charset="0"/>
              </a:rPr>
              <a:t>)?</a:t>
            </a:r>
          </a:p>
          <a:p>
            <a:pPr marL="457200" lvl="0" indent="-457200">
              <a:buFont typeface="+mj-lt"/>
              <a:buAutoNum type="arabicPeriod"/>
            </a:pPr>
            <a:endParaRPr lang="en-US" sz="2400" dirty="0" smtClean="0">
              <a:latin typeface="Times New Roman" pitchFamily="18" charset="0"/>
              <a:cs typeface="Times New Roman" pitchFamily="18" charset="0"/>
            </a:endParaRPr>
          </a:p>
          <a:p>
            <a:pPr marL="457200" lvl="0" indent="-457200">
              <a:buFont typeface="+mj-lt"/>
              <a:buAutoNum type="arabicPeriod"/>
            </a:pPr>
            <a:r>
              <a:rPr lang="en-US" sz="2400" dirty="0" smtClean="0">
                <a:latin typeface="Times New Roman" pitchFamily="18" charset="0"/>
                <a:cs typeface="Times New Roman" pitchFamily="18" charset="0"/>
              </a:rPr>
              <a:t>System events should be expressed at the abstract level of intention rather than in terms of the physical input device.</a:t>
            </a:r>
          </a:p>
          <a:p>
            <a:pPr marL="457200" lvl="0" indent="-457200">
              <a:buFont typeface="+mj-lt"/>
              <a:buAutoNum type="arabicPeriod"/>
            </a:pPr>
            <a:endParaRPr lang="en-US" sz="2400" dirty="0" smtClean="0">
              <a:latin typeface="Times New Roman" pitchFamily="18" charset="0"/>
              <a:cs typeface="Times New Roman" pitchFamily="18" charset="0"/>
            </a:endParaRPr>
          </a:p>
          <a:p>
            <a:pPr marL="457200" lvl="0" indent="-457200">
              <a:buFont typeface="+mj-lt"/>
              <a:buAutoNum type="arabicPeriod"/>
            </a:pPr>
            <a:r>
              <a:rPr lang="en-US" sz="2400" dirty="0" smtClean="0">
                <a:latin typeface="Times New Roman" pitchFamily="18" charset="0"/>
                <a:cs typeface="Times New Roman" pitchFamily="18" charset="0"/>
              </a:rPr>
              <a:t>Thus “</a:t>
            </a:r>
            <a:r>
              <a:rPr lang="en-US" sz="2400" dirty="0" err="1" smtClean="0">
                <a:latin typeface="Times New Roman" pitchFamily="18" charset="0"/>
                <a:cs typeface="Times New Roman" pitchFamily="18" charset="0"/>
              </a:rPr>
              <a:t>enterItem</a:t>
            </a:r>
            <a:r>
              <a:rPr lang="en-US" sz="2400" dirty="0" smtClean="0">
                <a:latin typeface="Times New Roman" pitchFamily="18" charset="0"/>
                <a:cs typeface="Times New Roman" pitchFamily="18" charset="0"/>
              </a:rPr>
              <a:t>” is better than “scan” (that is, laser scan) because it captures the intent of the operation while remaining abstract and noncommittal with respect to design choices about what interface is used to capture the system event.</a:t>
            </a:r>
          </a:p>
          <a:p>
            <a:pPr marL="457200" lvl="0" indent="-457200">
              <a:buFont typeface="+mj-lt"/>
              <a:buAutoNum type="arabicPeriod"/>
            </a:pPr>
            <a:endParaRPr lang="en-US" sz="2400" dirty="0" smtClean="0">
              <a:latin typeface="Times New Roman" pitchFamily="18" charset="0"/>
              <a:cs typeface="Times New Roman" pitchFamily="18" charset="0"/>
            </a:endParaRPr>
          </a:p>
          <a:p>
            <a:pPr marL="457200" lvl="0" indent="-457200">
              <a:buFont typeface="+mj-lt"/>
              <a:buAutoNum type="arabicPeriod"/>
            </a:pPr>
            <a:r>
              <a:rPr lang="en-US" sz="2400" dirty="0" smtClean="0">
                <a:latin typeface="Times New Roman" pitchFamily="18" charset="0"/>
                <a:cs typeface="Times New Roman" pitchFamily="18" charset="0"/>
              </a:rPr>
              <a:t>It could via laser scanner, keyboard, voice input, or anything.</a:t>
            </a:r>
          </a:p>
          <a:p>
            <a:pPr marL="457200" lvl="0" indent="-457200">
              <a:buFont typeface="+mj-lt"/>
              <a:buAutoNum type="arabicPeriod"/>
            </a:pPr>
            <a:endParaRPr lang="en-US" sz="2400" dirty="0" smtClean="0">
              <a:latin typeface="Times New Roman" pitchFamily="18" charset="0"/>
              <a:cs typeface="Times New Roman" pitchFamily="18" charset="0"/>
            </a:endParaRPr>
          </a:p>
          <a:p>
            <a:pPr marL="457200" lvl="0" indent="-457200">
              <a:buFont typeface="+mj-lt"/>
              <a:buAutoNum type="arabicPeriod"/>
            </a:pPr>
            <a:r>
              <a:rPr lang="en-US" sz="2400" dirty="0" smtClean="0">
                <a:latin typeface="Times New Roman" pitchFamily="18" charset="0"/>
                <a:cs typeface="Times New Roman" pitchFamily="18" charset="0"/>
              </a:rPr>
              <a:t>It also improves clarity to start the name of a system event with a verb (add…, enter…, end.., make…) see fig-1.2, since it emphasizes these are commands or requests.</a:t>
            </a:r>
          </a:p>
          <a:p>
            <a:pPr marL="457200" indent="-457200">
              <a:buNone/>
            </a:pPr>
            <a:r>
              <a:rPr lang="en-US" sz="2400" b="1"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marL="457200" indent="-457200">
              <a:buNone/>
            </a:pPr>
            <a:r>
              <a:rPr lang="en-US" sz="2000" dirty="0" smtClean="0">
                <a:latin typeface="Times New Roman" pitchFamily="18" charset="0"/>
                <a:cs typeface="Times New Roman" pitchFamily="18" charset="0"/>
              </a:rPr>
              <a:t> </a:t>
            </a:r>
          </a:p>
          <a:p>
            <a:pPr marL="457200" indent="-457200">
              <a:buFont typeface="+mj-lt"/>
              <a:buAutoNum type="arabicPeriod"/>
            </a:pP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2057400"/>
          </a:xfrm>
        </p:spPr>
        <p:txBody>
          <a:bodyPr/>
          <a:lstStyle/>
          <a:p>
            <a:pPr marL="457200" lvl="0" indent="-457200">
              <a:buFont typeface="+mj-lt"/>
              <a:buAutoNum type="arabicPeriod" startAt="2"/>
            </a:pPr>
            <a:r>
              <a:rPr lang="en-US" dirty="0" smtClean="0"/>
              <a:t>The ends of an association may contain a multiplicity expression indicating the numerical relationship between instances of the classes.</a:t>
            </a:r>
          </a:p>
          <a:p>
            <a:pPr marL="457200" lvl="0" indent="-457200">
              <a:buFont typeface="+mj-lt"/>
              <a:buAutoNum type="arabicPeriod" startAt="2"/>
            </a:pPr>
            <a:r>
              <a:rPr lang="en-US" dirty="0" smtClean="0"/>
              <a:t>Associations are inherently bidirectional, meaning that from instances of either class, logical traversal to the other is possible.</a:t>
            </a:r>
          </a:p>
          <a:p>
            <a:pPr marL="457200" lvl="0" indent="-457200">
              <a:buFont typeface="+mj-lt"/>
              <a:buAutoNum type="arabicPeriod" startAt="2"/>
            </a:pPr>
            <a:r>
              <a:rPr lang="en-US" dirty="0" smtClean="0"/>
              <a:t>An Optional “reading direction arrow” indicates the direction to read the association name; it does not indicate direction of visibility or navigation.</a:t>
            </a:r>
          </a:p>
          <a:p>
            <a:endParaRPr lang="en-US" dirty="0"/>
          </a:p>
        </p:txBody>
      </p:sp>
      <p:sp>
        <p:nvSpPr>
          <p:cNvPr id="31746" name="Rectangle 2"/>
          <p:cNvSpPr>
            <a:spLocks noChangeArrowheads="1"/>
          </p:cNvSpPr>
          <p:nvPr/>
        </p:nvSpPr>
        <p:spPr bwMode="auto">
          <a:xfrm>
            <a:off x="563563" y="4603749"/>
            <a:ext cx="1595437" cy="4143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Register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7" name="Rectangle 3"/>
          <p:cNvSpPr>
            <a:spLocks noChangeArrowheads="1"/>
          </p:cNvSpPr>
          <p:nvPr/>
        </p:nvSpPr>
        <p:spPr bwMode="auto">
          <a:xfrm>
            <a:off x="5186363" y="4572000"/>
            <a:ext cx="1595437" cy="4143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Sale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8" name="AutoShape 4"/>
          <p:cNvSpPr>
            <a:spLocks noChangeArrowheads="1"/>
          </p:cNvSpPr>
          <p:nvPr/>
        </p:nvSpPr>
        <p:spPr bwMode="auto">
          <a:xfrm>
            <a:off x="1147763" y="5478462"/>
            <a:ext cx="1808162" cy="36195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Association name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9" name="AutoShape 5"/>
          <p:cNvSpPr>
            <a:spLocks noChangeArrowheads="1"/>
          </p:cNvSpPr>
          <p:nvPr/>
        </p:nvSpPr>
        <p:spPr bwMode="auto">
          <a:xfrm>
            <a:off x="4468813" y="5573712"/>
            <a:ext cx="1808162" cy="36988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multiplicity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50" name="AutoShape 6"/>
          <p:cNvSpPr>
            <a:spLocks noChangeArrowheads="1"/>
          </p:cNvSpPr>
          <p:nvPr/>
        </p:nvSpPr>
        <p:spPr bwMode="auto">
          <a:xfrm>
            <a:off x="2955925" y="2057400"/>
            <a:ext cx="3321050" cy="149383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Arial" pitchFamily="34" charset="0"/>
              </a:rPr>
              <a:t>-“reading direction arrow”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-it has no meaning except to indicate direction of reading the association label</a:t>
            </a:r>
            <a:endParaRPr kumimoji="0" lang="en-US" sz="16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-often excluded</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1751" name="AutoShape 7"/>
          <p:cNvCxnSpPr>
            <a:cxnSpLocks noChangeShapeType="1"/>
            <a:endCxn id="31747" idx="1"/>
          </p:cNvCxnSpPr>
          <p:nvPr/>
        </p:nvCxnSpPr>
        <p:spPr bwMode="auto">
          <a:xfrm flipV="1">
            <a:off x="2159000" y="4779169"/>
            <a:ext cx="3027363" cy="5556"/>
          </a:xfrm>
          <a:prstGeom prst="straightConnector1">
            <a:avLst/>
          </a:prstGeom>
          <a:noFill/>
          <a:ln w="9525">
            <a:solidFill>
              <a:srgbClr val="000000"/>
            </a:solidFill>
            <a:round/>
            <a:headEnd/>
            <a:tailEnd/>
          </a:ln>
        </p:spPr>
      </p:cxnSp>
      <p:cxnSp>
        <p:nvCxnSpPr>
          <p:cNvPr id="31752" name="AutoShape 8"/>
          <p:cNvCxnSpPr>
            <a:cxnSpLocks noChangeShapeType="1"/>
          </p:cNvCxnSpPr>
          <p:nvPr/>
        </p:nvCxnSpPr>
        <p:spPr bwMode="auto">
          <a:xfrm rot="16200000" flipH="1">
            <a:off x="3966369" y="3890169"/>
            <a:ext cx="715964" cy="38097"/>
          </a:xfrm>
          <a:prstGeom prst="straightConnector1">
            <a:avLst/>
          </a:prstGeom>
          <a:noFill/>
          <a:ln w="9525">
            <a:solidFill>
              <a:srgbClr val="000000"/>
            </a:solidFill>
            <a:round/>
            <a:headEnd/>
            <a:tailEnd/>
          </a:ln>
        </p:spPr>
      </p:cxnSp>
      <p:cxnSp>
        <p:nvCxnSpPr>
          <p:cNvPr id="31753" name="AutoShape 9"/>
          <p:cNvCxnSpPr>
            <a:cxnSpLocks noChangeShapeType="1"/>
          </p:cNvCxnSpPr>
          <p:nvPr/>
        </p:nvCxnSpPr>
        <p:spPr bwMode="auto">
          <a:xfrm flipV="1">
            <a:off x="2371725" y="5018087"/>
            <a:ext cx="711200" cy="460375"/>
          </a:xfrm>
          <a:prstGeom prst="straightConnector1">
            <a:avLst/>
          </a:prstGeom>
          <a:noFill/>
          <a:ln w="9525">
            <a:solidFill>
              <a:srgbClr val="000000"/>
            </a:solidFill>
            <a:round/>
            <a:headEnd/>
            <a:tailEnd/>
          </a:ln>
        </p:spPr>
      </p:cxnSp>
      <p:cxnSp>
        <p:nvCxnSpPr>
          <p:cNvPr id="31754" name="AutoShape 10"/>
          <p:cNvCxnSpPr>
            <a:cxnSpLocks noChangeShapeType="1"/>
          </p:cNvCxnSpPr>
          <p:nvPr/>
        </p:nvCxnSpPr>
        <p:spPr bwMode="auto">
          <a:xfrm flipH="1" flipV="1">
            <a:off x="4986338" y="5018087"/>
            <a:ext cx="255587" cy="555625"/>
          </a:xfrm>
          <a:prstGeom prst="straightConnector1">
            <a:avLst/>
          </a:prstGeom>
          <a:noFill/>
          <a:ln w="9525">
            <a:solidFill>
              <a:srgbClr val="000000"/>
            </a:solidFill>
            <a:round/>
            <a:headEnd/>
            <a:tailEnd/>
          </a:ln>
        </p:spPr>
      </p:cxnSp>
      <p:sp>
        <p:nvSpPr>
          <p:cNvPr id="31755" name="Oval 11"/>
          <p:cNvSpPr>
            <a:spLocks noChangeArrowheads="1"/>
          </p:cNvSpPr>
          <p:nvPr/>
        </p:nvSpPr>
        <p:spPr bwMode="auto">
          <a:xfrm>
            <a:off x="3082925" y="4964112"/>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56" name="Oval 12"/>
          <p:cNvSpPr>
            <a:spLocks noChangeArrowheads="1"/>
          </p:cNvSpPr>
          <p:nvPr/>
        </p:nvSpPr>
        <p:spPr bwMode="auto">
          <a:xfrm>
            <a:off x="4954588" y="4964112"/>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TextBox 14"/>
          <p:cNvSpPr txBox="1"/>
          <p:nvPr/>
        </p:nvSpPr>
        <p:spPr>
          <a:xfrm>
            <a:off x="2438400" y="4419600"/>
            <a:ext cx="2667000" cy="369332"/>
          </a:xfrm>
          <a:prstGeom prst="rect">
            <a:avLst/>
          </a:prstGeom>
          <a:noFill/>
        </p:spPr>
        <p:txBody>
          <a:bodyPr wrap="square" rtlCol="0">
            <a:spAutoFit/>
          </a:bodyPr>
          <a:lstStyle/>
          <a:p>
            <a:r>
              <a:rPr lang="en-US" dirty="0" smtClean="0"/>
              <a:t> Records – current</a:t>
            </a:r>
            <a:endParaRPr lang="en-US" dirty="0"/>
          </a:p>
        </p:txBody>
      </p:sp>
      <p:sp>
        <p:nvSpPr>
          <p:cNvPr id="16" name="TextBox 15"/>
          <p:cNvSpPr txBox="1"/>
          <p:nvPr/>
        </p:nvSpPr>
        <p:spPr>
          <a:xfrm>
            <a:off x="2133600" y="5943600"/>
            <a:ext cx="5943600" cy="646331"/>
          </a:xfrm>
          <a:prstGeom prst="rect">
            <a:avLst/>
          </a:prstGeom>
          <a:noFill/>
        </p:spPr>
        <p:txBody>
          <a:bodyPr wrap="square" rtlCol="0">
            <a:spAutoFit/>
          </a:bodyPr>
          <a:lstStyle/>
          <a:p>
            <a:r>
              <a:rPr lang="en-US" dirty="0" smtClean="0"/>
              <a:t>Fig . The UML notation for associations</a:t>
            </a:r>
          </a:p>
          <a:p>
            <a:endParaRPr lang="en-US" dirty="0"/>
          </a:p>
        </p:txBody>
      </p:sp>
      <p:sp>
        <p:nvSpPr>
          <p:cNvPr id="17" name="TextBox 16"/>
          <p:cNvSpPr txBox="1"/>
          <p:nvPr/>
        </p:nvSpPr>
        <p:spPr>
          <a:xfrm>
            <a:off x="2286000" y="4876800"/>
            <a:ext cx="2743200" cy="369332"/>
          </a:xfrm>
          <a:prstGeom prst="rect">
            <a:avLst/>
          </a:prstGeom>
          <a:noFill/>
        </p:spPr>
        <p:txBody>
          <a:bodyPr wrap="square" rtlCol="0">
            <a:spAutoFit/>
          </a:bodyPr>
          <a:lstStyle/>
          <a:p>
            <a:r>
              <a:rPr lang="en-US" dirty="0" smtClean="0"/>
              <a:t>1                                        0..1</a:t>
            </a:r>
            <a:endParaRPr lang="en-US" dirty="0"/>
          </a:p>
        </p:txBody>
      </p:sp>
      <p:sp>
        <p:nvSpPr>
          <p:cNvPr id="23" name="Isosceles Triangle 22"/>
          <p:cNvSpPr/>
          <p:nvPr/>
        </p:nvSpPr>
        <p:spPr>
          <a:xfrm rot="5563442">
            <a:off x="4207637" y="4558265"/>
            <a:ext cx="195326" cy="66992"/>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343400" y="4267200"/>
            <a:ext cx="76200" cy="76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How to Name an Association in UML? </a:t>
            </a:r>
            <a:endParaRPr lang="en-US" dirty="0" smtClean="0"/>
          </a:p>
          <a:p>
            <a:r>
              <a:rPr lang="en-US" b="1" dirty="0" smtClean="0"/>
              <a:t>Guideline: </a:t>
            </a:r>
            <a:endParaRPr lang="en-US" dirty="0" smtClean="0"/>
          </a:p>
          <a:p>
            <a:pPr marL="457200" lvl="0" indent="-457200">
              <a:buFont typeface="+mj-lt"/>
              <a:buAutoNum type="arabicPeriod"/>
            </a:pPr>
            <a:r>
              <a:rPr lang="en-US" dirty="0" smtClean="0"/>
              <a:t>Name an association based on a </a:t>
            </a:r>
            <a:r>
              <a:rPr lang="en-US" i="1" dirty="0" err="1" smtClean="0"/>
              <a:t>ClassName-VerbPhrase-ClassName</a:t>
            </a:r>
            <a:r>
              <a:rPr lang="en-US" i="1" dirty="0" smtClean="0"/>
              <a:t> </a:t>
            </a:r>
            <a:r>
              <a:rPr lang="en-US" dirty="0" smtClean="0"/>
              <a:t>format where the verb phrase creates a sequence that is readable and meaningful. </a:t>
            </a:r>
          </a:p>
          <a:p>
            <a:pPr marL="457200" lvl="0" indent="-457200">
              <a:buFont typeface="+mj-lt"/>
              <a:buAutoNum type="arabicPeriod"/>
            </a:pPr>
            <a:r>
              <a:rPr lang="en-US" dirty="0" smtClean="0"/>
              <a:t>Association names should start with a </a:t>
            </a:r>
            <a:r>
              <a:rPr lang="en-US" smtClean="0"/>
              <a:t>capital  letter</a:t>
            </a:r>
            <a:r>
              <a:rPr lang="en-US" dirty="0" smtClean="0"/>
              <a:t>: </a:t>
            </a:r>
          </a:p>
          <a:p>
            <a:pPr marL="457200" lvl="0" indent="-457200">
              <a:buFont typeface="+mj-lt"/>
              <a:buAutoNum type="arabicPeriod"/>
            </a:pPr>
            <a:r>
              <a:rPr lang="en-US" dirty="0" smtClean="0"/>
              <a:t>Simple association names such as "Has" or "Uses" are usually poor. </a:t>
            </a:r>
          </a:p>
          <a:p>
            <a:r>
              <a:rPr lang="en-US" dirty="0" smtClean="0"/>
              <a:t> </a:t>
            </a:r>
          </a:p>
          <a:p>
            <a:r>
              <a:rPr lang="en-US" b="1" dirty="0" smtClean="0"/>
              <a:t>Example: </a:t>
            </a:r>
            <a:endParaRPr lang="en-US" dirty="0" smtClean="0"/>
          </a:p>
          <a:p>
            <a:pPr lvl="0">
              <a:buFont typeface="Arial" pitchFamily="34" charset="0"/>
              <a:buChar char="•"/>
            </a:pPr>
            <a:r>
              <a:rPr lang="en-US" i="1" dirty="0" smtClean="0"/>
              <a:t>Sale Paid-by </a:t>
            </a:r>
            <a:r>
              <a:rPr lang="en-US" i="1" dirty="0" err="1" smtClean="0"/>
              <a:t>CashPayment</a:t>
            </a:r>
            <a:r>
              <a:rPr lang="en-US" i="1" dirty="0" smtClean="0"/>
              <a:t> </a:t>
            </a:r>
          </a:p>
          <a:p>
            <a:pPr lvl="2">
              <a:buFont typeface="Courier New" pitchFamily="49" charset="0"/>
              <a:buChar char="o"/>
            </a:pPr>
            <a:r>
              <a:rPr lang="en-US" dirty="0" smtClean="0"/>
              <a:t> bad example (doesn't enhance meaning) : </a:t>
            </a:r>
            <a:r>
              <a:rPr lang="en-US" i="1" dirty="0" smtClean="0"/>
              <a:t>Sale</a:t>
            </a:r>
            <a:r>
              <a:rPr lang="en-US" dirty="0" smtClean="0"/>
              <a:t> Uses </a:t>
            </a:r>
            <a:r>
              <a:rPr lang="en-US" i="1" dirty="0" err="1" smtClean="0"/>
              <a:t>CashPayment</a:t>
            </a:r>
            <a:r>
              <a:rPr lang="en-US" dirty="0" smtClean="0"/>
              <a:t>. </a:t>
            </a:r>
          </a:p>
          <a:p>
            <a:pPr lvl="0">
              <a:buFont typeface="Arial" pitchFamily="34" charset="0"/>
              <a:buChar char="•"/>
            </a:pPr>
            <a:r>
              <a:rPr lang="en-US" i="1" dirty="0" smtClean="0"/>
              <a:t>Player Is-on Square</a:t>
            </a:r>
            <a:r>
              <a:rPr lang="en-US" dirty="0" smtClean="0"/>
              <a:t> </a:t>
            </a:r>
          </a:p>
          <a:p>
            <a:pPr lvl="2">
              <a:buFont typeface="Courier New" pitchFamily="49" charset="0"/>
              <a:buChar char="o"/>
            </a:pPr>
            <a:r>
              <a:rPr lang="en-US" dirty="0" smtClean="0"/>
              <a:t>bad example (doesn't enhance meaning): </a:t>
            </a:r>
            <a:r>
              <a:rPr lang="en-US" i="1" dirty="0" smtClean="0"/>
              <a:t>Player</a:t>
            </a:r>
            <a:r>
              <a:rPr lang="en-US" dirty="0" smtClean="0"/>
              <a:t> Has </a:t>
            </a:r>
            <a:r>
              <a:rPr lang="en-US" i="1" dirty="0" smtClean="0"/>
              <a:t>Square</a:t>
            </a:r>
            <a:r>
              <a:rPr lang="en-US" dirty="0" smtClean="0"/>
              <a:t>. </a:t>
            </a:r>
          </a:p>
          <a:p>
            <a:pPr marL="457200" lvl="0" indent="-457200">
              <a:buFont typeface="+mj-lt"/>
              <a:buAutoNum type="arabicPeriod"/>
            </a:pPr>
            <a:r>
              <a:rPr lang="en-US" dirty="0" smtClean="0"/>
              <a:t>Association names should start with a capital letter</a:t>
            </a:r>
          </a:p>
          <a:p>
            <a:pPr marL="457200" indent="-457200">
              <a:buFont typeface="+mj-lt"/>
              <a:buAutoNum type="arabicPeriod"/>
            </a:pPr>
            <a:r>
              <a:rPr lang="en-US" dirty="0" smtClean="0"/>
              <a:t>Since, an association represents a classifier of links between instances; in the UML, classifiers should start with a capital letter. </a:t>
            </a:r>
          </a:p>
          <a:p>
            <a:r>
              <a:rPr lang="en-US" dirty="0" smtClean="0"/>
              <a:t>Two common and equally legal formats for a compound association name are: </a:t>
            </a:r>
          </a:p>
          <a:p>
            <a:pPr lvl="2">
              <a:buFont typeface="Arial" pitchFamily="34" charset="0"/>
              <a:buChar char="•"/>
            </a:pPr>
            <a:r>
              <a:rPr lang="en-US" dirty="0" smtClean="0"/>
              <a:t>Records-current. </a:t>
            </a:r>
          </a:p>
          <a:p>
            <a:pPr lvl="2">
              <a:buFont typeface="Arial" pitchFamily="34" charset="0"/>
              <a:buChar char="•"/>
            </a:pPr>
            <a:r>
              <a:rPr lang="en-US" dirty="0" err="1" smtClean="0"/>
              <a:t>RecordsCurrent</a:t>
            </a:r>
            <a:r>
              <a:rPr lang="en-US" dirty="0" smtClean="0"/>
              <a:t> </a:t>
            </a:r>
          </a:p>
          <a:p>
            <a:endParaRPr lang="en-US" dirty="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Appying</a:t>
            </a:r>
            <a:r>
              <a:rPr lang="en-US" dirty="0" smtClean="0"/>
              <a:t> UML: Roles</a:t>
            </a:r>
          </a:p>
          <a:p>
            <a:r>
              <a:rPr lang="en-US" dirty="0" smtClean="0"/>
              <a:t>Each end of an association is called a role. Roles may optionally have</a:t>
            </a:r>
          </a:p>
          <a:p>
            <a:pPr lvl="2">
              <a:buFont typeface="Arial" pitchFamily="34" charset="0"/>
              <a:buChar char="•"/>
            </a:pPr>
            <a:r>
              <a:rPr lang="en-US" dirty="0" smtClean="0"/>
              <a:t>Multiplicity expression.</a:t>
            </a:r>
          </a:p>
          <a:p>
            <a:pPr lvl="2">
              <a:buFont typeface="Arial" pitchFamily="34" charset="0"/>
              <a:buChar char="•"/>
            </a:pPr>
            <a:r>
              <a:rPr lang="en-US" smtClean="0"/>
              <a:t>Name</a:t>
            </a:r>
            <a:endParaRPr lang="en-US" dirty="0" smtClean="0"/>
          </a:p>
          <a:p>
            <a:pPr lvl="2">
              <a:buFont typeface="Arial" pitchFamily="34" charset="0"/>
              <a:buChar char="•"/>
            </a:pPr>
            <a:r>
              <a:rPr lang="en-US" dirty="0" smtClean="0"/>
              <a:t>navigability</a:t>
            </a:r>
            <a:endParaRPr lang="en-US" dirty="0"/>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2514600"/>
          </a:xfrm>
        </p:spPr>
        <p:txBody>
          <a:bodyPr/>
          <a:lstStyle/>
          <a:p>
            <a:r>
              <a:rPr lang="en-US" b="1" dirty="0" smtClean="0"/>
              <a:t>Multiplicity: </a:t>
            </a:r>
            <a:endParaRPr lang="en-US" dirty="0" smtClean="0"/>
          </a:p>
          <a:p>
            <a:r>
              <a:rPr lang="en-US" b="1" dirty="0" smtClean="0"/>
              <a:t>		Multiplicity </a:t>
            </a:r>
            <a:r>
              <a:rPr lang="en-US" dirty="0" smtClean="0"/>
              <a:t>defines how many instances of a class A can be associated with one instance of a class B, at a particular moment. </a:t>
            </a:r>
          </a:p>
          <a:p>
            <a:r>
              <a:rPr lang="en-US" dirty="0" smtClean="0"/>
              <a:t> </a:t>
            </a:r>
          </a:p>
          <a:p>
            <a:r>
              <a:rPr lang="en-US" b="1" dirty="0" smtClean="0"/>
              <a:t>Example for Multiplicity: </a:t>
            </a:r>
            <a:endParaRPr lang="en-US" dirty="0" smtClean="0"/>
          </a:p>
          <a:p>
            <a:pPr lvl="0">
              <a:buFont typeface="Arial" pitchFamily="34" charset="0"/>
              <a:buChar char="•"/>
            </a:pPr>
            <a:r>
              <a:rPr lang="en-US" dirty="0" smtClean="0"/>
              <a:t>A single instance of a Store can be associated with "many" (zero or more, indicated by the *) Item instances.</a:t>
            </a:r>
          </a:p>
          <a:p>
            <a:endParaRPr lang="en-US" dirty="0"/>
          </a:p>
        </p:txBody>
      </p:sp>
      <p:sp>
        <p:nvSpPr>
          <p:cNvPr id="1026" name="Rectangle 2"/>
          <p:cNvSpPr>
            <a:spLocks noChangeArrowheads="1"/>
          </p:cNvSpPr>
          <p:nvPr/>
        </p:nvSpPr>
        <p:spPr bwMode="auto">
          <a:xfrm>
            <a:off x="1350963" y="3124200"/>
            <a:ext cx="1317625" cy="4143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Store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4438650" y="3179762"/>
            <a:ext cx="1317625" cy="4143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Item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a:off x="2630488" y="4602162"/>
            <a:ext cx="1808162" cy="55245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Multiplicity of the role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29" name="AutoShape 5"/>
          <p:cNvCxnSpPr>
            <a:cxnSpLocks noChangeShapeType="1"/>
          </p:cNvCxnSpPr>
          <p:nvPr/>
        </p:nvCxnSpPr>
        <p:spPr bwMode="auto">
          <a:xfrm>
            <a:off x="2668588" y="3357562"/>
            <a:ext cx="1770062" cy="0"/>
          </a:xfrm>
          <a:prstGeom prst="straightConnector1">
            <a:avLst/>
          </a:prstGeom>
          <a:noFill/>
          <a:ln w="9525">
            <a:solidFill>
              <a:srgbClr val="000000"/>
            </a:solidFill>
            <a:round/>
            <a:headEnd/>
            <a:tailEnd/>
          </a:ln>
        </p:spPr>
      </p:cxnSp>
      <p:cxnSp>
        <p:nvCxnSpPr>
          <p:cNvPr id="1030" name="AutoShape 6"/>
          <p:cNvCxnSpPr>
            <a:cxnSpLocks noChangeShapeType="1"/>
          </p:cNvCxnSpPr>
          <p:nvPr/>
        </p:nvCxnSpPr>
        <p:spPr bwMode="auto">
          <a:xfrm flipH="1" flipV="1">
            <a:off x="2763838" y="3719512"/>
            <a:ext cx="744537" cy="882650"/>
          </a:xfrm>
          <a:prstGeom prst="straightConnector1">
            <a:avLst/>
          </a:prstGeom>
          <a:noFill/>
          <a:ln w="9525">
            <a:solidFill>
              <a:srgbClr val="000000"/>
            </a:solidFill>
            <a:round/>
            <a:headEnd/>
            <a:tailEnd/>
          </a:ln>
        </p:spPr>
      </p:cxnSp>
      <p:cxnSp>
        <p:nvCxnSpPr>
          <p:cNvPr id="1031" name="AutoShape 7"/>
          <p:cNvCxnSpPr>
            <a:cxnSpLocks noChangeShapeType="1"/>
          </p:cNvCxnSpPr>
          <p:nvPr/>
        </p:nvCxnSpPr>
        <p:spPr bwMode="auto">
          <a:xfrm flipV="1">
            <a:off x="3508375" y="3665537"/>
            <a:ext cx="744538" cy="936625"/>
          </a:xfrm>
          <a:prstGeom prst="straightConnector1">
            <a:avLst/>
          </a:prstGeom>
          <a:noFill/>
          <a:ln w="9525">
            <a:solidFill>
              <a:srgbClr val="000000"/>
            </a:solidFill>
            <a:round/>
            <a:headEnd/>
            <a:tailEnd/>
          </a:ln>
        </p:spPr>
      </p:cxnSp>
      <p:sp>
        <p:nvSpPr>
          <p:cNvPr id="1032" name="Oval 8"/>
          <p:cNvSpPr>
            <a:spLocks noChangeArrowheads="1"/>
          </p:cNvSpPr>
          <p:nvPr/>
        </p:nvSpPr>
        <p:spPr bwMode="auto">
          <a:xfrm>
            <a:off x="2668588" y="3665537"/>
            <a:ext cx="95250"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Oval 9"/>
          <p:cNvSpPr>
            <a:spLocks noChangeArrowheads="1"/>
          </p:cNvSpPr>
          <p:nvPr/>
        </p:nvSpPr>
        <p:spPr bwMode="auto">
          <a:xfrm>
            <a:off x="4252913" y="3594100"/>
            <a:ext cx="95250"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3048000" y="3048000"/>
            <a:ext cx="1066800" cy="369332"/>
          </a:xfrm>
          <a:prstGeom prst="rect">
            <a:avLst/>
          </a:prstGeom>
          <a:noFill/>
        </p:spPr>
        <p:txBody>
          <a:bodyPr wrap="square" rtlCol="0">
            <a:spAutoFit/>
          </a:bodyPr>
          <a:lstStyle/>
          <a:p>
            <a:r>
              <a:rPr lang="en-US" dirty="0" smtClean="0"/>
              <a:t>Stocks</a:t>
            </a:r>
            <a:endParaRPr lang="en-US" dirty="0"/>
          </a:p>
        </p:txBody>
      </p:sp>
      <p:sp>
        <p:nvSpPr>
          <p:cNvPr id="12" name="TextBox 11"/>
          <p:cNvSpPr txBox="1"/>
          <p:nvPr/>
        </p:nvSpPr>
        <p:spPr>
          <a:xfrm>
            <a:off x="2743200" y="3352800"/>
            <a:ext cx="1676400" cy="369332"/>
          </a:xfrm>
          <a:prstGeom prst="rect">
            <a:avLst/>
          </a:prstGeom>
          <a:noFill/>
        </p:spPr>
        <p:txBody>
          <a:bodyPr wrap="square" rtlCol="0">
            <a:spAutoFit/>
          </a:bodyPr>
          <a:lstStyle/>
          <a:p>
            <a:r>
              <a:rPr lang="en-US" dirty="0" smtClean="0"/>
              <a:t>1                       *</a:t>
            </a:r>
            <a:endParaRPr lang="en-US" dirty="0"/>
          </a:p>
        </p:txBody>
      </p:sp>
      <p:sp>
        <p:nvSpPr>
          <p:cNvPr id="13" name="TextBox 12"/>
          <p:cNvSpPr txBox="1"/>
          <p:nvPr/>
        </p:nvSpPr>
        <p:spPr>
          <a:xfrm>
            <a:off x="1524000" y="5334000"/>
            <a:ext cx="4800600" cy="646331"/>
          </a:xfrm>
          <a:prstGeom prst="rect">
            <a:avLst/>
          </a:prstGeom>
          <a:noFill/>
        </p:spPr>
        <p:txBody>
          <a:bodyPr wrap="square" rtlCol="0">
            <a:spAutoFit/>
          </a:bodyPr>
          <a:lstStyle/>
          <a:p>
            <a:r>
              <a:rPr lang="en-US" dirty="0" smtClean="0"/>
              <a:t>Fig. Multiplicity on an association</a:t>
            </a:r>
          </a:p>
          <a:p>
            <a:endParaRPr lang="en-US" dirty="0"/>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8458200" cy="6858000"/>
          </a:xfrm>
          <a:ln w="3175">
            <a:solidFill>
              <a:schemeClr val="tx1"/>
            </a:solidFill>
          </a:ln>
        </p:spPr>
        <p:txBody>
          <a:bodyPr/>
          <a:lstStyle/>
          <a:p>
            <a:endParaRPr lang="en-US" dirty="0"/>
          </a:p>
        </p:txBody>
      </p:sp>
      <p:sp>
        <p:nvSpPr>
          <p:cNvPr id="3" name="Rectangle 2"/>
          <p:cNvSpPr/>
          <p:nvPr/>
        </p:nvSpPr>
        <p:spPr>
          <a:xfrm>
            <a:off x="3429000" y="685800"/>
            <a:ext cx="14478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429000" y="1752600"/>
            <a:ext cx="14478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429000" y="2743200"/>
            <a:ext cx="14478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429000" y="3733800"/>
            <a:ext cx="14478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429000" y="4724400"/>
            <a:ext cx="14478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endCxn id="3" idx="1"/>
          </p:cNvCxnSpPr>
          <p:nvPr/>
        </p:nvCxnSpPr>
        <p:spPr>
          <a:xfrm flipV="1">
            <a:off x="2209800" y="1028700"/>
            <a:ext cx="1219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4" idx="1"/>
          </p:cNvCxnSpPr>
          <p:nvPr/>
        </p:nvCxnSpPr>
        <p:spPr>
          <a:xfrm flipV="1">
            <a:off x="2286000" y="2095500"/>
            <a:ext cx="11430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5" idx="1"/>
          </p:cNvCxnSpPr>
          <p:nvPr/>
        </p:nvCxnSpPr>
        <p:spPr>
          <a:xfrm flipV="1">
            <a:off x="2362200" y="3086100"/>
            <a:ext cx="10668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6" idx="1"/>
          </p:cNvCxnSpPr>
          <p:nvPr/>
        </p:nvCxnSpPr>
        <p:spPr>
          <a:xfrm flipV="1">
            <a:off x="2438400" y="4076700"/>
            <a:ext cx="9906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7" idx="1"/>
          </p:cNvCxnSpPr>
          <p:nvPr/>
        </p:nvCxnSpPr>
        <p:spPr>
          <a:xfrm flipV="1">
            <a:off x="2514600" y="5067300"/>
            <a:ext cx="914400" cy="381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667000" y="762000"/>
            <a:ext cx="685800" cy="369332"/>
          </a:xfrm>
          <a:prstGeom prst="rect">
            <a:avLst/>
          </a:prstGeom>
          <a:noFill/>
        </p:spPr>
        <p:txBody>
          <a:bodyPr wrap="square" rtlCol="0">
            <a:spAutoFit/>
          </a:bodyPr>
          <a:lstStyle/>
          <a:p>
            <a:r>
              <a:rPr lang="en-US" dirty="0" smtClean="0"/>
              <a:t>      *</a:t>
            </a:r>
            <a:endParaRPr lang="en-US" dirty="0"/>
          </a:p>
        </p:txBody>
      </p:sp>
      <p:sp>
        <p:nvSpPr>
          <p:cNvPr id="25" name="TextBox 24"/>
          <p:cNvSpPr txBox="1"/>
          <p:nvPr/>
        </p:nvSpPr>
        <p:spPr>
          <a:xfrm>
            <a:off x="2057400" y="1752600"/>
            <a:ext cx="1219200" cy="369332"/>
          </a:xfrm>
          <a:prstGeom prst="rect">
            <a:avLst/>
          </a:prstGeom>
          <a:noFill/>
        </p:spPr>
        <p:txBody>
          <a:bodyPr wrap="square" rtlCol="0">
            <a:spAutoFit/>
          </a:bodyPr>
          <a:lstStyle/>
          <a:p>
            <a:r>
              <a:rPr lang="en-US" dirty="0" smtClean="0"/>
              <a:t>             1..*</a:t>
            </a:r>
            <a:endParaRPr lang="en-US" dirty="0"/>
          </a:p>
        </p:txBody>
      </p:sp>
      <p:sp>
        <p:nvSpPr>
          <p:cNvPr id="27" name="TextBox 26"/>
          <p:cNvSpPr txBox="1"/>
          <p:nvPr/>
        </p:nvSpPr>
        <p:spPr>
          <a:xfrm>
            <a:off x="2057400" y="2743200"/>
            <a:ext cx="1371600" cy="369332"/>
          </a:xfrm>
          <a:prstGeom prst="rect">
            <a:avLst/>
          </a:prstGeom>
          <a:noFill/>
        </p:spPr>
        <p:txBody>
          <a:bodyPr wrap="square" rtlCol="0">
            <a:spAutoFit/>
          </a:bodyPr>
          <a:lstStyle/>
          <a:p>
            <a:r>
              <a:rPr lang="en-US" dirty="0" smtClean="0"/>
              <a:t>           1..40</a:t>
            </a:r>
            <a:endParaRPr lang="en-US" dirty="0"/>
          </a:p>
        </p:txBody>
      </p:sp>
      <p:sp>
        <p:nvSpPr>
          <p:cNvPr id="28" name="TextBox 27"/>
          <p:cNvSpPr txBox="1"/>
          <p:nvPr/>
        </p:nvSpPr>
        <p:spPr>
          <a:xfrm>
            <a:off x="1981200" y="3733800"/>
            <a:ext cx="1371600" cy="369332"/>
          </a:xfrm>
          <a:prstGeom prst="rect">
            <a:avLst/>
          </a:prstGeom>
          <a:noFill/>
        </p:spPr>
        <p:txBody>
          <a:bodyPr wrap="square" rtlCol="0">
            <a:spAutoFit/>
          </a:bodyPr>
          <a:lstStyle/>
          <a:p>
            <a:r>
              <a:rPr lang="en-US" dirty="0" smtClean="0"/>
              <a:t>                    5</a:t>
            </a:r>
            <a:endParaRPr lang="en-US" dirty="0"/>
          </a:p>
        </p:txBody>
      </p:sp>
      <p:sp>
        <p:nvSpPr>
          <p:cNvPr id="29" name="TextBox 28"/>
          <p:cNvSpPr txBox="1"/>
          <p:nvPr/>
        </p:nvSpPr>
        <p:spPr>
          <a:xfrm>
            <a:off x="1905000" y="4724400"/>
            <a:ext cx="1524000" cy="369332"/>
          </a:xfrm>
          <a:prstGeom prst="rect">
            <a:avLst/>
          </a:prstGeom>
          <a:noFill/>
        </p:spPr>
        <p:txBody>
          <a:bodyPr wrap="square" rtlCol="0">
            <a:spAutoFit/>
          </a:bodyPr>
          <a:lstStyle/>
          <a:p>
            <a:r>
              <a:rPr lang="en-US" dirty="0" smtClean="0"/>
              <a:t>               3,5,8</a:t>
            </a:r>
            <a:endParaRPr lang="en-US" dirty="0"/>
          </a:p>
        </p:txBody>
      </p:sp>
      <p:sp>
        <p:nvSpPr>
          <p:cNvPr id="31" name="TextBox 30"/>
          <p:cNvSpPr txBox="1"/>
          <p:nvPr/>
        </p:nvSpPr>
        <p:spPr>
          <a:xfrm>
            <a:off x="5029200" y="838200"/>
            <a:ext cx="2286000" cy="369332"/>
          </a:xfrm>
          <a:prstGeom prst="rect">
            <a:avLst/>
          </a:prstGeom>
          <a:noFill/>
        </p:spPr>
        <p:txBody>
          <a:bodyPr wrap="square" rtlCol="0">
            <a:spAutoFit/>
          </a:bodyPr>
          <a:lstStyle/>
          <a:p>
            <a:r>
              <a:rPr lang="en-US" dirty="0" smtClean="0"/>
              <a:t>Zero or more: “many”</a:t>
            </a:r>
            <a:endParaRPr lang="en-US" dirty="0"/>
          </a:p>
        </p:txBody>
      </p:sp>
      <p:sp>
        <p:nvSpPr>
          <p:cNvPr id="32" name="TextBox 31"/>
          <p:cNvSpPr txBox="1"/>
          <p:nvPr/>
        </p:nvSpPr>
        <p:spPr>
          <a:xfrm>
            <a:off x="5029200" y="1905000"/>
            <a:ext cx="2209800" cy="369332"/>
          </a:xfrm>
          <a:prstGeom prst="rect">
            <a:avLst/>
          </a:prstGeom>
          <a:noFill/>
        </p:spPr>
        <p:txBody>
          <a:bodyPr wrap="square" rtlCol="0">
            <a:spAutoFit/>
          </a:bodyPr>
          <a:lstStyle/>
          <a:p>
            <a:r>
              <a:rPr lang="en-US" dirty="0" smtClean="0"/>
              <a:t>One or more</a:t>
            </a:r>
            <a:endParaRPr lang="en-US" dirty="0"/>
          </a:p>
        </p:txBody>
      </p:sp>
      <p:sp>
        <p:nvSpPr>
          <p:cNvPr id="33" name="TextBox 32"/>
          <p:cNvSpPr txBox="1"/>
          <p:nvPr/>
        </p:nvSpPr>
        <p:spPr>
          <a:xfrm>
            <a:off x="5029200" y="2895600"/>
            <a:ext cx="1600200" cy="369332"/>
          </a:xfrm>
          <a:prstGeom prst="rect">
            <a:avLst/>
          </a:prstGeom>
          <a:noFill/>
        </p:spPr>
        <p:txBody>
          <a:bodyPr wrap="square" rtlCol="0">
            <a:spAutoFit/>
          </a:bodyPr>
          <a:lstStyle/>
          <a:p>
            <a:r>
              <a:rPr lang="en-US" dirty="0" smtClean="0"/>
              <a:t>One to 40 </a:t>
            </a:r>
            <a:endParaRPr lang="en-US" dirty="0"/>
          </a:p>
        </p:txBody>
      </p:sp>
      <p:sp>
        <p:nvSpPr>
          <p:cNvPr id="34" name="TextBox 33"/>
          <p:cNvSpPr txBox="1"/>
          <p:nvPr/>
        </p:nvSpPr>
        <p:spPr>
          <a:xfrm>
            <a:off x="5105400" y="3886200"/>
            <a:ext cx="1600200" cy="369332"/>
          </a:xfrm>
          <a:prstGeom prst="rect">
            <a:avLst/>
          </a:prstGeom>
          <a:noFill/>
        </p:spPr>
        <p:txBody>
          <a:bodyPr wrap="square" rtlCol="0">
            <a:spAutoFit/>
          </a:bodyPr>
          <a:lstStyle/>
          <a:p>
            <a:r>
              <a:rPr lang="en-US" dirty="0" smtClean="0"/>
              <a:t>Exactly 5 </a:t>
            </a:r>
            <a:endParaRPr lang="en-US" dirty="0"/>
          </a:p>
        </p:txBody>
      </p:sp>
      <p:sp>
        <p:nvSpPr>
          <p:cNvPr id="35" name="TextBox 34"/>
          <p:cNvSpPr txBox="1"/>
          <p:nvPr/>
        </p:nvSpPr>
        <p:spPr>
          <a:xfrm>
            <a:off x="5029200" y="4876800"/>
            <a:ext cx="1905000" cy="369332"/>
          </a:xfrm>
          <a:prstGeom prst="rect">
            <a:avLst/>
          </a:prstGeom>
          <a:noFill/>
        </p:spPr>
        <p:txBody>
          <a:bodyPr wrap="square" rtlCol="0">
            <a:spAutoFit/>
          </a:bodyPr>
          <a:lstStyle/>
          <a:p>
            <a:r>
              <a:rPr lang="en-US" dirty="0" smtClean="0"/>
              <a:t>Exactly  3,5 or 8  </a:t>
            </a:r>
            <a:endParaRPr lang="en-US" dirty="0"/>
          </a:p>
        </p:txBody>
      </p:sp>
      <p:sp>
        <p:nvSpPr>
          <p:cNvPr id="36" name="TextBox 35"/>
          <p:cNvSpPr txBox="1"/>
          <p:nvPr/>
        </p:nvSpPr>
        <p:spPr>
          <a:xfrm>
            <a:off x="2514600" y="5867400"/>
            <a:ext cx="3962400" cy="369332"/>
          </a:xfrm>
          <a:prstGeom prst="rect">
            <a:avLst/>
          </a:prstGeom>
          <a:noFill/>
        </p:spPr>
        <p:txBody>
          <a:bodyPr wrap="square" rtlCol="0">
            <a:spAutoFit/>
          </a:bodyPr>
          <a:lstStyle/>
          <a:p>
            <a:r>
              <a:rPr lang="en-US" dirty="0" smtClean="0"/>
              <a:t>Fig. Multiplicity values</a:t>
            </a:r>
            <a:endParaRPr lang="en-US" dirty="0"/>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2286000"/>
          </a:xfrm>
        </p:spPr>
        <p:txBody>
          <a:bodyPr/>
          <a:lstStyle/>
          <a:p>
            <a:r>
              <a:rPr lang="en-US" b="1" dirty="0" smtClean="0"/>
              <a:t>Multiple Associations between Two Classes: </a:t>
            </a:r>
            <a:endParaRPr lang="en-US" dirty="0" smtClean="0"/>
          </a:p>
          <a:p>
            <a:r>
              <a:rPr lang="en-US" dirty="0" smtClean="0"/>
              <a:t>	Two classes may have multiple associations between them in a UML class diagram. </a:t>
            </a:r>
          </a:p>
          <a:p>
            <a:r>
              <a:rPr lang="en-US" b="1" dirty="0" smtClean="0"/>
              <a:t>Example: </a:t>
            </a:r>
            <a:endParaRPr lang="en-US" dirty="0" smtClean="0"/>
          </a:p>
          <a:p>
            <a:r>
              <a:rPr lang="en-US" dirty="0" smtClean="0"/>
              <a:t>		Consider the domain of the airline is the relationships between a </a:t>
            </a:r>
            <a:r>
              <a:rPr lang="en-US" i="1" dirty="0" smtClean="0"/>
              <a:t>Flight</a:t>
            </a:r>
            <a:r>
              <a:rPr lang="en-US" dirty="0" smtClean="0"/>
              <a:t> and an </a:t>
            </a:r>
            <a:r>
              <a:rPr lang="en-US" i="1" dirty="0" smtClean="0"/>
              <a:t>Airport</a:t>
            </a:r>
            <a:r>
              <a:rPr lang="en-US" dirty="0" smtClean="0"/>
              <a:t> the flying-to and flying-from associations are distinctly different relationships, which should be shown separately. </a:t>
            </a:r>
          </a:p>
          <a:p>
            <a:endParaRPr lang="en-US" dirty="0"/>
          </a:p>
        </p:txBody>
      </p:sp>
      <p:sp>
        <p:nvSpPr>
          <p:cNvPr id="2050" name="Rectangle 2"/>
          <p:cNvSpPr>
            <a:spLocks noChangeArrowheads="1"/>
          </p:cNvSpPr>
          <p:nvPr/>
        </p:nvSpPr>
        <p:spPr bwMode="auto">
          <a:xfrm>
            <a:off x="1352550" y="3194050"/>
            <a:ext cx="1317625" cy="5953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Flight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4438650" y="3124200"/>
            <a:ext cx="1317625" cy="6651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Airport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2" name="AutoShape 4"/>
          <p:cNvCxnSpPr>
            <a:cxnSpLocks noChangeShapeType="1"/>
          </p:cNvCxnSpPr>
          <p:nvPr/>
        </p:nvCxnSpPr>
        <p:spPr bwMode="auto">
          <a:xfrm>
            <a:off x="2670175" y="3230563"/>
            <a:ext cx="1768475" cy="0"/>
          </a:xfrm>
          <a:prstGeom prst="straightConnector1">
            <a:avLst/>
          </a:prstGeom>
          <a:noFill/>
          <a:ln w="9525">
            <a:solidFill>
              <a:srgbClr val="000000"/>
            </a:solidFill>
            <a:round/>
            <a:headEnd/>
            <a:tailEnd/>
          </a:ln>
        </p:spPr>
      </p:cxnSp>
      <p:cxnSp>
        <p:nvCxnSpPr>
          <p:cNvPr id="2053" name="AutoShape 5"/>
          <p:cNvCxnSpPr>
            <a:cxnSpLocks noChangeShapeType="1"/>
          </p:cNvCxnSpPr>
          <p:nvPr/>
        </p:nvCxnSpPr>
        <p:spPr bwMode="auto">
          <a:xfrm>
            <a:off x="2670175" y="3717925"/>
            <a:ext cx="1768475" cy="0"/>
          </a:xfrm>
          <a:prstGeom prst="straightConnector1">
            <a:avLst/>
          </a:prstGeom>
          <a:noFill/>
          <a:ln w="9525">
            <a:solidFill>
              <a:srgbClr val="000000"/>
            </a:solidFill>
            <a:round/>
            <a:headEnd/>
            <a:tailEnd/>
          </a:ln>
        </p:spPr>
      </p:cxnSp>
      <p:sp>
        <p:nvSpPr>
          <p:cNvPr id="7" name="TextBox 6"/>
          <p:cNvSpPr txBox="1"/>
          <p:nvPr/>
        </p:nvSpPr>
        <p:spPr>
          <a:xfrm>
            <a:off x="2743200" y="2895600"/>
            <a:ext cx="1905000" cy="369332"/>
          </a:xfrm>
          <a:prstGeom prst="rect">
            <a:avLst/>
          </a:prstGeom>
          <a:noFill/>
        </p:spPr>
        <p:txBody>
          <a:bodyPr wrap="square" rtlCol="0">
            <a:spAutoFit/>
          </a:bodyPr>
          <a:lstStyle/>
          <a:p>
            <a:r>
              <a:rPr lang="en-US" dirty="0" smtClean="0"/>
              <a:t>*  Flies-to          1</a:t>
            </a:r>
            <a:endParaRPr lang="en-US" dirty="0"/>
          </a:p>
        </p:txBody>
      </p:sp>
      <p:sp>
        <p:nvSpPr>
          <p:cNvPr id="8" name="TextBox 7"/>
          <p:cNvSpPr txBox="1"/>
          <p:nvPr/>
        </p:nvSpPr>
        <p:spPr>
          <a:xfrm>
            <a:off x="2743200" y="3429000"/>
            <a:ext cx="2057400" cy="369332"/>
          </a:xfrm>
          <a:prstGeom prst="rect">
            <a:avLst/>
          </a:prstGeom>
          <a:noFill/>
        </p:spPr>
        <p:txBody>
          <a:bodyPr wrap="square" rtlCol="0">
            <a:spAutoFit/>
          </a:bodyPr>
          <a:lstStyle/>
          <a:p>
            <a:r>
              <a:rPr lang="en-US" dirty="0" smtClean="0"/>
              <a:t>*  Flies-from      1</a:t>
            </a:r>
            <a:endParaRPr lang="en-US" dirty="0"/>
          </a:p>
        </p:txBody>
      </p:sp>
      <p:sp>
        <p:nvSpPr>
          <p:cNvPr id="9" name="TextBox 8"/>
          <p:cNvSpPr txBox="1"/>
          <p:nvPr/>
        </p:nvSpPr>
        <p:spPr>
          <a:xfrm>
            <a:off x="2133600" y="3962400"/>
            <a:ext cx="4343400" cy="646331"/>
          </a:xfrm>
          <a:prstGeom prst="rect">
            <a:avLst/>
          </a:prstGeom>
          <a:noFill/>
        </p:spPr>
        <p:txBody>
          <a:bodyPr wrap="square" rtlCol="0">
            <a:spAutoFit/>
          </a:bodyPr>
          <a:lstStyle/>
          <a:p>
            <a:r>
              <a:rPr lang="en-US" dirty="0" smtClean="0"/>
              <a:t>Fig. Multiple associations</a:t>
            </a:r>
          </a:p>
          <a:p>
            <a:endParaRPr lang="en-US" dirty="0"/>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 </a:t>
            </a:r>
            <a:r>
              <a:rPr lang="en-US" b="1" u="sng" dirty="0" smtClean="0"/>
              <a:t>Attributes: </a:t>
            </a:r>
          </a:p>
          <a:p>
            <a:pPr marL="457200" lvl="0" indent="-457200">
              <a:buFont typeface="+mj-lt"/>
              <a:buAutoNum type="arabicPeriod"/>
            </a:pPr>
            <a:r>
              <a:rPr lang="en-US" dirty="0" smtClean="0"/>
              <a:t>It is useful to identify those attributes of conceptual classes that are needed to satisfy the information requirements of the current scenarios under development. </a:t>
            </a:r>
          </a:p>
          <a:p>
            <a:pPr marL="457200" lvl="0" indent="-457200">
              <a:buFont typeface="+mj-lt"/>
              <a:buAutoNum type="arabicPeriod"/>
            </a:pPr>
            <a:r>
              <a:rPr lang="en-US" dirty="0" smtClean="0"/>
              <a:t>An </a:t>
            </a:r>
            <a:r>
              <a:rPr lang="en-US" b="1" dirty="0" smtClean="0"/>
              <a:t>attribute </a:t>
            </a:r>
            <a:r>
              <a:rPr lang="en-US" dirty="0" smtClean="0"/>
              <a:t>is a logical data value of an object. </a:t>
            </a:r>
          </a:p>
          <a:p>
            <a:r>
              <a:rPr lang="en-US" dirty="0" smtClean="0"/>
              <a:t> </a:t>
            </a:r>
          </a:p>
          <a:p>
            <a:r>
              <a:rPr lang="en-US" b="1" dirty="0" smtClean="0"/>
              <a:t>When to show attribute? </a:t>
            </a:r>
            <a:endParaRPr lang="en-US" dirty="0" smtClean="0"/>
          </a:p>
          <a:p>
            <a:r>
              <a:rPr lang="en-US" dirty="0" smtClean="0"/>
              <a:t>	Include attribute that the requirements suggest or imply a need to remember information. </a:t>
            </a:r>
          </a:p>
          <a:p>
            <a:r>
              <a:rPr lang="en-US" b="1" dirty="0" smtClean="0"/>
              <a:t>Example, </a:t>
            </a:r>
            <a:endParaRPr lang="en-US" dirty="0" smtClean="0"/>
          </a:p>
          <a:p>
            <a:pPr>
              <a:buFont typeface="Arial" pitchFamily="34" charset="0"/>
              <a:buChar char="•"/>
            </a:pPr>
            <a:r>
              <a:rPr lang="en-US" dirty="0" smtClean="0"/>
              <a:t>A receipt (which reports the information of a sale) in the </a:t>
            </a:r>
            <a:r>
              <a:rPr lang="en-US" i="1" dirty="0" err="1" smtClean="0"/>
              <a:t>ProcessSale</a:t>
            </a:r>
            <a:r>
              <a:rPr lang="en-US" dirty="0" smtClean="0"/>
              <a:t> use case normally includes a date and time, the store name and address, and the cashier ID, among many other things. </a:t>
            </a:r>
          </a:p>
          <a:p>
            <a:r>
              <a:rPr lang="en-US" dirty="0" smtClean="0"/>
              <a:t>Therefore, </a:t>
            </a:r>
          </a:p>
          <a:p>
            <a:pPr marL="1257300" lvl="2" indent="-457200">
              <a:buFont typeface="+mj-lt"/>
              <a:buAutoNum type="arabicPeriod"/>
            </a:pPr>
            <a:r>
              <a:rPr lang="en-US" i="1" dirty="0" smtClean="0"/>
              <a:t>Sale </a:t>
            </a:r>
            <a:r>
              <a:rPr lang="en-US" dirty="0" smtClean="0"/>
              <a:t>needs a </a:t>
            </a:r>
            <a:r>
              <a:rPr lang="en-US" i="1" dirty="0" err="1" smtClean="0"/>
              <a:t>dateTime</a:t>
            </a:r>
            <a:r>
              <a:rPr lang="en-US" dirty="0" smtClean="0"/>
              <a:t> attribute. </a:t>
            </a:r>
          </a:p>
          <a:p>
            <a:pPr marL="1257300" lvl="2" indent="-457200">
              <a:buFont typeface="+mj-lt"/>
              <a:buAutoNum type="arabicPeriod"/>
            </a:pPr>
            <a:r>
              <a:rPr lang="en-US" i="1" dirty="0" smtClean="0"/>
              <a:t>Store </a:t>
            </a:r>
            <a:r>
              <a:rPr lang="en-US" dirty="0" smtClean="0"/>
              <a:t>needs a </a:t>
            </a:r>
            <a:r>
              <a:rPr lang="en-US" i="1" dirty="0" smtClean="0"/>
              <a:t>name</a:t>
            </a:r>
            <a:r>
              <a:rPr lang="en-US" dirty="0" smtClean="0"/>
              <a:t> and </a:t>
            </a:r>
            <a:r>
              <a:rPr lang="en-US" i="1" dirty="0" smtClean="0"/>
              <a:t>address</a:t>
            </a:r>
            <a:r>
              <a:rPr lang="en-US" dirty="0" smtClean="0"/>
              <a:t>. </a:t>
            </a:r>
          </a:p>
          <a:p>
            <a:pPr marL="1257300" lvl="2" indent="-457200">
              <a:buFont typeface="+mj-lt"/>
              <a:buAutoNum type="arabicPeriod"/>
            </a:pPr>
            <a:r>
              <a:rPr lang="en-US" i="1" dirty="0" smtClean="0"/>
              <a:t>Cashier</a:t>
            </a:r>
            <a:r>
              <a:rPr lang="en-US" dirty="0" smtClean="0"/>
              <a:t> needs an ID.</a:t>
            </a:r>
          </a:p>
          <a:p>
            <a:endParaRPr lang="en-US" dirty="0"/>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143000"/>
          </a:xfrm>
        </p:spPr>
        <p:txBody>
          <a:bodyPr/>
          <a:lstStyle/>
          <a:p>
            <a:r>
              <a:rPr lang="en-US" b="1" dirty="0" smtClean="0"/>
              <a:t>Applying UML: Attribute Notation: </a:t>
            </a:r>
            <a:endParaRPr lang="en-US" dirty="0" smtClean="0"/>
          </a:p>
          <a:p>
            <a:pPr marL="457200" indent="-457200">
              <a:buFont typeface="Arial" pitchFamily="34" charset="0"/>
              <a:buChar char="•"/>
            </a:pPr>
            <a:r>
              <a:rPr lang="en-US" dirty="0" smtClean="0"/>
              <a:t>Attributes are shown in the second compartment of the class box. Their type and other information may optionally be shown.</a:t>
            </a:r>
          </a:p>
        </p:txBody>
      </p:sp>
      <p:sp>
        <p:nvSpPr>
          <p:cNvPr id="1026" name="Rectangle 2"/>
          <p:cNvSpPr>
            <a:spLocks noChangeArrowheads="1"/>
          </p:cNvSpPr>
          <p:nvPr/>
        </p:nvSpPr>
        <p:spPr bwMode="auto">
          <a:xfrm>
            <a:off x="1041400" y="1679576"/>
            <a:ext cx="1778000" cy="11398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Sale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cs typeface="Arial" pitchFamily="34" charset="0"/>
              </a:rPr>
              <a:t>dateTime</a:t>
            </a:r>
            <a:endParaRPr kumimoji="0" lang="en-US" sz="16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Arial" pitchFamily="34" charset="0"/>
              </a:rPr>
              <a:t>/ total: Money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AutoShape 3"/>
          <p:cNvSpPr>
            <a:spLocks noChangeArrowheads="1"/>
          </p:cNvSpPr>
          <p:nvPr/>
        </p:nvSpPr>
        <p:spPr bwMode="auto">
          <a:xfrm>
            <a:off x="4133850" y="1447801"/>
            <a:ext cx="1651000" cy="38100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attributes</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a:off x="4264025" y="2733676"/>
            <a:ext cx="1498600" cy="39528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Derived attribute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29" name="AutoShape 5"/>
          <p:cNvCxnSpPr>
            <a:cxnSpLocks noChangeShapeType="1"/>
          </p:cNvCxnSpPr>
          <p:nvPr/>
        </p:nvCxnSpPr>
        <p:spPr bwMode="auto">
          <a:xfrm flipH="1">
            <a:off x="3094038" y="1828801"/>
            <a:ext cx="1871662" cy="234950"/>
          </a:xfrm>
          <a:prstGeom prst="straightConnector1">
            <a:avLst/>
          </a:prstGeom>
          <a:noFill/>
          <a:ln w="9525">
            <a:solidFill>
              <a:srgbClr val="000000"/>
            </a:solidFill>
            <a:round/>
            <a:headEnd/>
            <a:tailEnd/>
          </a:ln>
        </p:spPr>
      </p:cxnSp>
      <p:cxnSp>
        <p:nvCxnSpPr>
          <p:cNvPr id="1030" name="AutoShape 6"/>
          <p:cNvCxnSpPr>
            <a:cxnSpLocks noChangeShapeType="1"/>
          </p:cNvCxnSpPr>
          <p:nvPr/>
        </p:nvCxnSpPr>
        <p:spPr bwMode="auto">
          <a:xfrm rot="10800000">
            <a:off x="2514600" y="2667000"/>
            <a:ext cx="1771650" cy="279402"/>
          </a:xfrm>
          <a:prstGeom prst="straightConnector1">
            <a:avLst/>
          </a:prstGeom>
          <a:noFill/>
          <a:ln w="9525">
            <a:solidFill>
              <a:srgbClr val="000000"/>
            </a:solidFill>
            <a:round/>
            <a:headEnd/>
            <a:tailEnd/>
          </a:ln>
        </p:spPr>
      </p:cxnSp>
      <p:sp>
        <p:nvSpPr>
          <p:cNvPr id="1031" name="Oval 7"/>
          <p:cNvSpPr>
            <a:spLocks noChangeArrowheads="1"/>
          </p:cNvSpPr>
          <p:nvPr/>
        </p:nvSpPr>
        <p:spPr bwMode="auto">
          <a:xfrm>
            <a:off x="3094038" y="2019301"/>
            <a:ext cx="90487"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Oval 8"/>
          <p:cNvSpPr>
            <a:spLocks noChangeArrowheads="1"/>
          </p:cNvSpPr>
          <p:nvPr/>
        </p:nvSpPr>
        <p:spPr bwMode="auto">
          <a:xfrm>
            <a:off x="2438400" y="2576512"/>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1" name="Straight Connector 10"/>
          <p:cNvCxnSpPr/>
          <p:nvPr/>
        </p:nvCxnSpPr>
        <p:spPr>
          <a:xfrm>
            <a:off x="1066800" y="1981200"/>
            <a:ext cx="1752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00200" y="3276600"/>
            <a:ext cx="3200400" cy="369332"/>
          </a:xfrm>
          <a:prstGeom prst="rect">
            <a:avLst/>
          </a:prstGeom>
          <a:noFill/>
        </p:spPr>
        <p:txBody>
          <a:bodyPr wrap="square" rtlCol="0">
            <a:spAutoFit/>
          </a:bodyPr>
          <a:lstStyle/>
          <a:p>
            <a:r>
              <a:rPr lang="en-US" dirty="0" smtClean="0"/>
              <a:t>Fig. Class and Attributes</a:t>
            </a:r>
            <a:endParaRPr lang="en-US" dirty="0"/>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lnSpcReduction="10000"/>
          </a:bodyPr>
          <a:lstStyle/>
          <a:p>
            <a:r>
              <a:rPr lang="en-US" b="1" dirty="0" smtClean="0"/>
              <a:t>More Notation:</a:t>
            </a:r>
            <a:endParaRPr lang="en-US" dirty="0" smtClean="0"/>
          </a:p>
          <a:p>
            <a:r>
              <a:rPr lang="en-US" dirty="0" smtClean="0"/>
              <a:t>	The full syntax for an attribute in the UML is: </a:t>
            </a:r>
          </a:p>
          <a:p>
            <a:r>
              <a:rPr lang="en-US" b="1" dirty="0" smtClean="0"/>
              <a:t>visibility name : type multiplicity = default {property-string}</a:t>
            </a:r>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Font typeface="Arial" pitchFamily="34" charset="0"/>
              <a:buChar char="•"/>
            </a:pPr>
            <a:r>
              <a:rPr lang="en-US" dirty="0" smtClean="0"/>
              <a:t>Visibility: - Private, + Public</a:t>
            </a:r>
          </a:p>
          <a:p>
            <a:pPr>
              <a:buFont typeface="Arial" pitchFamily="34" charset="0"/>
              <a:buChar char="•"/>
            </a:pPr>
            <a:r>
              <a:rPr lang="en-US" dirty="0" smtClean="0"/>
              <a:t>{read only} is probably the most common property string for attributes.</a:t>
            </a:r>
          </a:p>
          <a:p>
            <a:pPr>
              <a:buFont typeface="Arial" pitchFamily="34" charset="0"/>
              <a:buChar char="•"/>
            </a:pPr>
            <a:r>
              <a:rPr lang="en-US" dirty="0" smtClean="0"/>
              <a:t>Multiplicity can be used to indicate the optional presence of a value.</a:t>
            </a:r>
          </a:p>
          <a:p>
            <a:r>
              <a:rPr lang="en-US" b="1" dirty="0" smtClean="0"/>
              <a:t>Derived Attributes: </a:t>
            </a:r>
            <a:endParaRPr lang="en-US" dirty="0" smtClean="0"/>
          </a:p>
          <a:p>
            <a:r>
              <a:rPr lang="en-US" dirty="0" smtClean="0"/>
              <a:t> 	A derived attributes value can be determined from others (Attributes or association). </a:t>
            </a:r>
          </a:p>
          <a:p>
            <a:r>
              <a:rPr lang="en-US" dirty="0" smtClean="0"/>
              <a:t> </a:t>
            </a:r>
            <a:r>
              <a:rPr lang="en-US" b="1" dirty="0" smtClean="0"/>
              <a:t>Example:1 </a:t>
            </a:r>
            <a:endParaRPr lang="en-US" dirty="0" smtClean="0"/>
          </a:p>
          <a:p>
            <a:pPr lvl="0">
              <a:buFont typeface="Arial" pitchFamily="34" charset="0"/>
              <a:buChar char="•"/>
            </a:pPr>
            <a:r>
              <a:rPr lang="en-US" dirty="0" smtClean="0"/>
              <a:t>The  </a:t>
            </a:r>
            <a:r>
              <a:rPr lang="en-US" i="1" dirty="0" smtClean="0"/>
              <a:t>total </a:t>
            </a:r>
            <a:r>
              <a:rPr lang="en-US" dirty="0" smtClean="0"/>
              <a:t> attribute in the </a:t>
            </a:r>
            <a:r>
              <a:rPr lang="en-US" i="1" dirty="0" smtClean="0"/>
              <a:t>Sale</a:t>
            </a:r>
            <a:r>
              <a:rPr lang="en-US" dirty="0" smtClean="0"/>
              <a:t>  can be calculated or derived from the information in the </a:t>
            </a:r>
            <a:r>
              <a:rPr lang="en-US" i="1" dirty="0" err="1" smtClean="0"/>
              <a:t>SalesLineItems</a:t>
            </a:r>
            <a:r>
              <a:rPr lang="en-US" i="1" dirty="0" smtClean="0"/>
              <a:t>.</a:t>
            </a:r>
            <a:r>
              <a:rPr lang="en-US" dirty="0" smtClean="0"/>
              <a:t> </a:t>
            </a:r>
          </a:p>
          <a:p>
            <a:endParaRPr lang="en-US" dirty="0"/>
          </a:p>
        </p:txBody>
      </p:sp>
      <p:sp>
        <p:nvSpPr>
          <p:cNvPr id="2050" name="Rectangle 2"/>
          <p:cNvSpPr>
            <a:spLocks noChangeArrowheads="1"/>
          </p:cNvSpPr>
          <p:nvPr/>
        </p:nvSpPr>
        <p:spPr bwMode="auto">
          <a:xfrm>
            <a:off x="738187" y="1304925"/>
            <a:ext cx="1493838" cy="8604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Sale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a:t>
            </a:r>
            <a:r>
              <a:rPr kumimoji="0" lang="en-US" sz="1400" b="0" i="0" u="none" strike="noStrike" cap="none" normalizeH="0" baseline="0" dirty="0" err="1" smtClean="0">
                <a:ln>
                  <a:noFill/>
                </a:ln>
                <a:solidFill>
                  <a:schemeClr val="tx1"/>
                </a:solidFill>
                <a:effectLst/>
                <a:latin typeface="Calibri" pitchFamily="34" charset="0"/>
                <a:cs typeface="Arial" pitchFamily="34" charset="0"/>
              </a:rPr>
              <a:t>dateTime</a:t>
            </a:r>
            <a:r>
              <a:rPr kumimoji="0" lang="en-US" sz="1400" b="0" i="0" u="none" strike="noStrike" cap="none" normalizeH="0" baseline="0" dirty="0" smtClean="0">
                <a:ln>
                  <a:noFill/>
                </a:ln>
                <a:solidFill>
                  <a:schemeClr val="tx1"/>
                </a:solidFill>
                <a:effectLst/>
                <a:latin typeface="Calibri" pitchFamily="34" charset="0"/>
                <a:cs typeface="Arial" pitchFamily="34" charset="0"/>
              </a:rPr>
              <a:t> : Date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-/total : Money</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2917825" y="1304925"/>
            <a:ext cx="1493837" cy="7969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Math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 pi :Real =3.14{read only}</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4973636" y="1304924"/>
            <a:ext cx="1960563" cy="1133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Person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firstName</a:t>
            </a:r>
            <a:r>
              <a:rPr kumimoji="0" lang="en-US" sz="1400" b="0" i="0" u="none" strike="noStrike" cap="none" normalizeH="0" baseline="0" dirty="0" smtClean="0">
                <a:ln>
                  <a:noFill/>
                </a:ln>
                <a:solidFill>
                  <a:schemeClr val="tx1"/>
                </a:solidFill>
                <a:effectLst/>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middleName</a:t>
            </a:r>
            <a:r>
              <a:rPr kumimoji="0" lang="en-US" sz="1400" b="0" i="0" u="none" strike="noStrike" cap="none" normalizeH="0" baseline="0" dirty="0" smtClean="0">
                <a:ln>
                  <a:noFill/>
                </a:ln>
                <a:solidFill>
                  <a:schemeClr val="tx1"/>
                </a:solidFill>
                <a:effectLst/>
                <a:latin typeface="Calibri" pitchFamily="34" charset="0"/>
                <a:cs typeface="Arial" pitchFamily="34" charset="0"/>
              </a:rPr>
              <a:t>:[0.1]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lastName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AutoShape 5"/>
          <p:cNvSpPr>
            <a:spLocks noChangeArrowheads="1"/>
          </p:cNvSpPr>
          <p:nvPr/>
        </p:nvSpPr>
        <p:spPr bwMode="auto">
          <a:xfrm>
            <a:off x="738187" y="2665413"/>
            <a:ext cx="1808163" cy="55403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Private visibility attributes</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AutoShape 6"/>
          <p:cNvSpPr>
            <a:spLocks noChangeArrowheads="1"/>
          </p:cNvSpPr>
          <p:nvPr/>
        </p:nvSpPr>
        <p:spPr bwMode="auto">
          <a:xfrm>
            <a:off x="2917824" y="2665413"/>
            <a:ext cx="1882776" cy="68738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Public visibility read only Attribute with initialization</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AutoShape 7"/>
          <p:cNvSpPr>
            <a:spLocks noChangeArrowheads="1"/>
          </p:cNvSpPr>
          <p:nvPr/>
        </p:nvSpPr>
        <p:spPr bwMode="auto">
          <a:xfrm>
            <a:off x="4973637" y="2665413"/>
            <a:ext cx="1808163" cy="554037"/>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Optional value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6" name="AutoShape 8"/>
          <p:cNvCxnSpPr>
            <a:cxnSpLocks noChangeShapeType="1"/>
          </p:cNvCxnSpPr>
          <p:nvPr/>
        </p:nvCxnSpPr>
        <p:spPr bwMode="auto">
          <a:xfrm flipV="1">
            <a:off x="738187" y="1539875"/>
            <a:ext cx="1493838" cy="9525"/>
          </a:xfrm>
          <a:prstGeom prst="straightConnector1">
            <a:avLst/>
          </a:prstGeom>
          <a:noFill/>
          <a:ln w="9525">
            <a:solidFill>
              <a:srgbClr val="000000"/>
            </a:solidFill>
            <a:round/>
            <a:headEnd/>
            <a:tailEnd/>
          </a:ln>
        </p:spPr>
      </p:cxnSp>
      <p:cxnSp>
        <p:nvCxnSpPr>
          <p:cNvPr id="2057" name="AutoShape 9"/>
          <p:cNvCxnSpPr>
            <a:cxnSpLocks noChangeShapeType="1"/>
          </p:cNvCxnSpPr>
          <p:nvPr/>
        </p:nvCxnSpPr>
        <p:spPr bwMode="auto">
          <a:xfrm>
            <a:off x="2917825" y="1549400"/>
            <a:ext cx="1493837" cy="0"/>
          </a:xfrm>
          <a:prstGeom prst="straightConnector1">
            <a:avLst/>
          </a:prstGeom>
          <a:noFill/>
          <a:ln w="9525">
            <a:solidFill>
              <a:srgbClr val="000000"/>
            </a:solidFill>
            <a:round/>
            <a:headEnd/>
            <a:tailEnd/>
          </a:ln>
        </p:spPr>
      </p:cxnSp>
      <p:cxnSp>
        <p:nvCxnSpPr>
          <p:cNvPr id="2058" name="AutoShape 10"/>
          <p:cNvCxnSpPr>
            <a:cxnSpLocks noChangeShapeType="1"/>
          </p:cNvCxnSpPr>
          <p:nvPr/>
        </p:nvCxnSpPr>
        <p:spPr bwMode="auto">
          <a:xfrm flipV="1">
            <a:off x="4973637" y="1524000"/>
            <a:ext cx="1960563" cy="15875"/>
          </a:xfrm>
          <a:prstGeom prst="straightConnector1">
            <a:avLst/>
          </a:prstGeom>
          <a:noFill/>
          <a:ln w="9525">
            <a:solidFill>
              <a:srgbClr val="000000"/>
            </a:solidFill>
            <a:round/>
            <a:headEnd/>
            <a:tailEnd/>
          </a:ln>
        </p:spPr>
      </p:cxnSp>
      <p:cxnSp>
        <p:nvCxnSpPr>
          <p:cNvPr id="2059" name="AutoShape 11"/>
          <p:cNvCxnSpPr>
            <a:cxnSpLocks noChangeShapeType="1"/>
          </p:cNvCxnSpPr>
          <p:nvPr/>
        </p:nvCxnSpPr>
        <p:spPr bwMode="auto">
          <a:xfrm flipH="1" flipV="1">
            <a:off x="1344612" y="2165350"/>
            <a:ext cx="404813" cy="500063"/>
          </a:xfrm>
          <a:prstGeom prst="straightConnector1">
            <a:avLst/>
          </a:prstGeom>
          <a:noFill/>
          <a:ln w="9525">
            <a:solidFill>
              <a:srgbClr val="000000"/>
            </a:solidFill>
            <a:round/>
            <a:headEnd/>
            <a:tailEnd/>
          </a:ln>
        </p:spPr>
      </p:cxnSp>
      <p:cxnSp>
        <p:nvCxnSpPr>
          <p:cNvPr id="2060" name="AutoShape 12"/>
          <p:cNvCxnSpPr>
            <a:cxnSpLocks noChangeShapeType="1"/>
          </p:cNvCxnSpPr>
          <p:nvPr/>
        </p:nvCxnSpPr>
        <p:spPr bwMode="auto">
          <a:xfrm rot="16200000" flipV="1">
            <a:off x="3433762" y="2281238"/>
            <a:ext cx="474664" cy="331788"/>
          </a:xfrm>
          <a:prstGeom prst="straightConnector1">
            <a:avLst/>
          </a:prstGeom>
          <a:noFill/>
          <a:ln w="9525">
            <a:solidFill>
              <a:srgbClr val="000000"/>
            </a:solidFill>
            <a:round/>
            <a:headEnd/>
            <a:tailEnd/>
          </a:ln>
        </p:spPr>
      </p:cxnSp>
      <p:cxnSp>
        <p:nvCxnSpPr>
          <p:cNvPr id="2061" name="AutoShape 13"/>
          <p:cNvCxnSpPr>
            <a:cxnSpLocks noChangeShapeType="1"/>
            <a:endCxn id="2064" idx="3"/>
          </p:cNvCxnSpPr>
          <p:nvPr/>
        </p:nvCxnSpPr>
        <p:spPr bwMode="auto">
          <a:xfrm rot="5400000" flipH="1" flipV="1">
            <a:off x="5811837" y="2306086"/>
            <a:ext cx="464102" cy="254552"/>
          </a:xfrm>
          <a:prstGeom prst="straightConnector1">
            <a:avLst/>
          </a:prstGeom>
          <a:noFill/>
          <a:ln w="9525">
            <a:solidFill>
              <a:srgbClr val="000000"/>
            </a:solidFill>
            <a:round/>
            <a:headEnd/>
            <a:tailEnd/>
          </a:ln>
        </p:spPr>
      </p:cxnSp>
      <p:sp>
        <p:nvSpPr>
          <p:cNvPr id="2062" name="Oval 14"/>
          <p:cNvSpPr>
            <a:spLocks noChangeArrowheads="1"/>
          </p:cNvSpPr>
          <p:nvPr/>
        </p:nvSpPr>
        <p:spPr bwMode="auto">
          <a:xfrm>
            <a:off x="1300162" y="2054225"/>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Oval 15"/>
          <p:cNvSpPr>
            <a:spLocks noChangeArrowheads="1"/>
          </p:cNvSpPr>
          <p:nvPr/>
        </p:nvSpPr>
        <p:spPr bwMode="auto">
          <a:xfrm flipV="1">
            <a:off x="3505200" y="2133600"/>
            <a:ext cx="76200" cy="9683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Oval 16"/>
          <p:cNvSpPr>
            <a:spLocks noChangeArrowheads="1"/>
          </p:cNvSpPr>
          <p:nvPr/>
        </p:nvSpPr>
        <p:spPr bwMode="auto">
          <a:xfrm>
            <a:off x="6157912" y="21240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TextBox 23"/>
          <p:cNvSpPr txBox="1"/>
          <p:nvPr/>
        </p:nvSpPr>
        <p:spPr>
          <a:xfrm>
            <a:off x="1905000" y="3352800"/>
            <a:ext cx="4114800" cy="369332"/>
          </a:xfrm>
          <a:prstGeom prst="rect">
            <a:avLst/>
          </a:prstGeom>
          <a:noFill/>
        </p:spPr>
        <p:txBody>
          <a:bodyPr wrap="square" rtlCol="0">
            <a:spAutoFit/>
          </a:bodyPr>
          <a:lstStyle/>
          <a:p>
            <a:r>
              <a:rPr lang="en-US" dirty="0" smtClean="0"/>
              <a:t>Fig. Attribute notation in UML</a:t>
            </a:r>
            <a:endParaRPr lang="en-US" dirty="0"/>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600200"/>
          </a:xfrm>
        </p:spPr>
        <p:txBody>
          <a:bodyPr>
            <a:normAutofit lnSpcReduction="10000"/>
          </a:bodyPr>
          <a:lstStyle/>
          <a:p>
            <a:r>
              <a:rPr lang="en-US" b="1" dirty="0" smtClean="0"/>
              <a:t> Example 2:  </a:t>
            </a:r>
            <a:endParaRPr lang="en-US" dirty="0" smtClean="0"/>
          </a:p>
          <a:p>
            <a:pPr lvl="0">
              <a:buFont typeface="Arial" pitchFamily="34" charset="0"/>
              <a:buChar char="•"/>
            </a:pPr>
            <a:r>
              <a:rPr lang="en-US" dirty="0" smtClean="0"/>
              <a:t>As another example, a </a:t>
            </a:r>
            <a:r>
              <a:rPr lang="en-US" i="1" dirty="0" smtClean="0"/>
              <a:t>cashier</a:t>
            </a:r>
            <a:r>
              <a:rPr lang="en-US" dirty="0" smtClean="0"/>
              <a:t> can receive a group of like items (for example, six tofu packages), enter the  </a:t>
            </a:r>
            <a:r>
              <a:rPr lang="en-US" i="1" dirty="0" err="1" smtClean="0"/>
              <a:t>itemID</a:t>
            </a:r>
            <a:r>
              <a:rPr lang="en-US" i="1" dirty="0" smtClean="0"/>
              <a:t> </a:t>
            </a:r>
            <a:r>
              <a:rPr lang="en-US" dirty="0" smtClean="0"/>
              <a:t> once, and then enter a quantity (for example, six). Consequently, an individual </a:t>
            </a:r>
            <a:r>
              <a:rPr lang="en-US" i="1" dirty="0" err="1" smtClean="0"/>
              <a:t>SalesLineItem</a:t>
            </a:r>
            <a:r>
              <a:rPr lang="en-US" dirty="0" smtClean="0"/>
              <a:t> can be associated with more than one instance of an item.</a:t>
            </a:r>
          </a:p>
          <a:p>
            <a:endParaRPr lang="en-US" dirty="0"/>
          </a:p>
        </p:txBody>
      </p:sp>
      <p:sp>
        <p:nvSpPr>
          <p:cNvPr id="3074" name="Rectangle 2"/>
          <p:cNvSpPr>
            <a:spLocks noChangeArrowheads="1"/>
          </p:cNvSpPr>
          <p:nvPr/>
        </p:nvSpPr>
        <p:spPr bwMode="auto">
          <a:xfrm>
            <a:off x="914400" y="1828800"/>
            <a:ext cx="1392238" cy="6810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SalesLineItem</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5" name="Rectangle 3"/>
          <p:cNvSpPr>
            <a:spLocks noChangeArrowheads="1"/>
          </p:cNvSpPr>
          <p:nvPr/>
        </p:nvSpPr>
        <p:spPr bwMode="auto">
          <a:xfrm>
            <a:off x="4668837" y="1962150"/>
            <a:ext cx="1198563" cy="6238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Item</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6" name="Rectangle 4"/>
          <p:cNvSpPr>
            <a:spLocks noChangeArrowheads="1"/>
          </p:cNvSpPr>
          <p:nvPr/>
        </p:nvSpPr>
        <p:spPr bwMode="auto">
          <a:xfrm>
            <a:off x="914400" y="2869711"/>
            <a:ext cx="1393825" cy="6810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SalesLineItem</a:t>
            </a:r>
            <a:endParaRPr kumimoji="0" lang="en-US" sz="1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4668837" y="2940050"/>
            <a:ext cx="1198563" cy="625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Item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914400" y="3962400"/>
            <a:ext cx="1392238" cy="6810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cs typeface="Arial" pitchFamily="34" charset="0"/>
              </a:rPr>
              <a:t>SalesLineItem</a:t>
            </a:r>
            <a:endParaRPr kumimoji="0" lang="en-US" sz="1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/quantity</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9" name="Rectangle 7"/>
          <p:cNvSpPr>
            <a:spLocks noChangeArrowheads="1"/>
          </p:cNvSpPr>
          <p:nvPr/>
        </p:nvSpPr>
        <p:spPr bwMode="auto">
          <a:xfrm>
            <a:off x="4668837" y="4006850"/>
            <a:ext cx="1198563" cy="625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Item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080" name="AutoShape 8"/>
          <p:cNvCxnSpPr>
            <a:cxnSpLocks noChangeShapeType="1"/>
            <a:stCxn id="3074" idx="1"/>
          </p:cNvCxnSpPr>
          <p:nvPr/>
        </p:nvCxnSpPr>
        <p:spPr bwMode="auto">
          <a:xfrm rot="10800000" flipH="1" flipV="1">
            <a:off x="914400" y="2169319"/>
            <a:ext cx="4953000" cy="13494"/>
          </a:xfrm>
          <a:prstGeom prst="straightConnector1">
            <a:avLst/>
          </a:prstGeom>
          <a:noFill/>
          <a:ln w="9525">
            <a:solidFill>
              <a:srgbClr val="000000"/>
            </a:solidFill>
            <a:round/>
            <a:headEnd/>
            <a:tailEnd/>
          </a:ln>
        </p:spPr>
      </p:cxnSp>
      <p:cxnSp>
        <p:nvCxnSpPr>
          <p:cNvPr id="3081" name="AutoShape 9"/>
          <p:cNvCxnSpPr>
            <a:cxnSpLocks noChangeShapeType="1"/>
          </p:cNvCxnSpPr>
          <p:nvPr/>
        </p:nvCxnSpPr>
        <p:spPr bwMode="auto">
          <a:xfrm>
            <a:off x="914400" y="3124200"/>
            <a:ext cx="4953000" cy="68264"/>
          </a:xfrm>
          <a:prstGeom prst="straightConnector1">
            <a:avLst/>
          </a:prstGeom>
          <a:noFill/>
          <a:ln w="9525">
            <a:solidFill>
              <a:srgbClr val="000000"/>
            </a:solidFill>
            <a:round/>
            <a:headEnd/>
            <a:tailEnd/>
          </a:ln>
        </p:spPr>
      </p:cxnSp>
      <p:cxnSp>
        <p:nvCxnSpPr>
          <p:cNvPr id="3082" name="AutoShape 10"/>
          <p:cNvCxnSpPr>
            <a:cxnSpLocks noChangeShapeType="1"/>
          </p:cNvCxnSpPr>
          <p:nvPr/>
        </p:nvCxnSpPr>
        <p:spPr bwMode="auto">
          <a:xfrm>
            <a:off x="914400" y="4191000"/>
            <a:ext cx="4953000" cy="96838"/>
          </a:xfrm>
          <a:prstGeom prst="straightConnector1">
            <a:avLst/>
          </a:prstGeom>
          <a:noFill/>
          <a:ln w="9525">
            <a:solidFill>
              <a:srgbClr val="000000"/>
            </a:solidFill>
            <a:round/>
            <a:headEnd/>
            <a:tailEnd/>
          </a:ln>
        </p:spPr>
      </p:cxnSp>
      <p:sp>
        <p:nvSpPr>
          <p:cNvPr id="3083" name="AutoShape 11"/>
          <p:cNvSpPr>
            <a:spLocks noChangeArrowheads="1"/>
          </p:cNvSpPr>
          <p:nvPr/>
        </p:nvSpPr>
        <p:spPr bwMode="auto">
          <a:xfrm>
            <a:off x="3297237" y="4999038"/>
            <a:ext cx="1884363" cy="715962"/>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Derived attribute from the multiplicity value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084" name="AutoShape 12"/>
          <p:cNvCxnSpPr>
            <a:cxnSpLocks noChangeShapeType="1"/>
            <a:stCxn id="3085" idx="0"/>
          </p:cNvCxnSpPr>
          <p:nvPr/>
        </p:nvCxnSpPr>
        <p:spPr bwMode="auto">
          <a:xfrm rot="16200000" flipH="1">
            <a:off x="2261393" y="4039395"/>
            <a:ext cx="427038" cy="1644649"/>
          </a:xfrm>
          <a:prstGeom prst="straightConnector1">
            <a:avLst/>
          </a:prstGeom>
          <a:noFill/>
          <a:ln w="9525">
            <a:solidFill>
              <a:srgbClr val="000000"/>
            </a:solidFill>
            <a:round/>
            <a:headEnd/>
            <a:tailEnd/>
          </a:ln>
        </p:spPr>
      </p:cxnSp>
      <p:sp>
        <p:nvSpPr>
          <p:cNvPr id="3085" name="Oval 13"/>
          <p:cNvSpPr>
            <a:spLocks noChangeArrowheads="1"/>
          </p:cNvSpPr>
          <p:nvPr/>
        </p:nvSpPr>
        <p:spPr bwMode="auto">
          <a:xfrm>
            <a:off x="1600200" y="4648200"/>
            <a:ext cx="1047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086" name="AutoShape 14"/>
          <p:cNvCxnSpPr>
            <a:cxnSpLocks noChangeShapeType="1"/>
          </p:cNvCxnSpPr>
          <p:nvPr/>
        </p:nvCxnSpPr>
        <p:spPr bwMode="auto">
          <a:xfrm flipV="1">
            <a:off x="4038600" y="4405313"/>
            <a:ext cx="477837" cy="595312"/>
          </a:xfrm>
          <a:prstGeom prst="straightConnector1">
            <a:avLst/>
          </a:prstGeom>
          <a:noFill/>
          <a:ln w="9525">
            <a:solidFill>
              <a:srgbClr val="000000"/>
            </a:solidFill>
            <a:round/>
            <a:headEnd/>
            <a:tailEnd/>
          </a:ln>
        </p:spPr>
      </p:cxnSp>
      <p:sp>
        <p:nvSpPr>
          <p:cNvPr id="3087" name="Oval 15"/>
          <p:cNvSpPr>
            <a:spLocks noChangeArrowheads="1"/>
          </p:cNvSpPr>
          <p:nvPr/>
        </p:nvSpPr>
        <p:spPr bwMode="auto">
          <a:xfrm>
            <a:off x="4484687" y="4325938"/>
            <a:ext cx="1047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TextBox 16"/>
          <p:cNvSpPr txBox="1"/>
          <p:nvPr/>
        </p:nvSpPr>
        <p:spPr>
          <a:xfrm>
            <a:off x="2057400" y="5943600"/>
            <a:ext cx="5410200" cy="369332"/>
          </a:xfrm>
          <a:prstGeom prst="rect">
            <a:avLst/>
          </a:prstGeom>
          <a:noFill/>
        </p:spPr>
        <p:txBody>
          <a:bodyPr wrap="square" rtlCol="0">
            <a:spAutoFit/>
          </a:bodyPr>
          <a:lstStyle/>
          <a:p>
            <a:r>
              <a:rPr lang="en-US" dirty="0" smtClean="0"/>
              <a:t>Fig. Recording the quantity of items sold in a line item</a:t>
            </a:r>
            <a:endParaRPr lang="en-US" dirty="0"/>
          </a:p>
        </p:txBody>
      </p:sp>
      <p:sp>
        <p:nvSpPr>
          <p:cNvPr id="18" name="TextBox 17"/>
          <p:cNvSpPr txBox="1"/>
          <p:nvPr/>
        </p:nvSpPr>
        <p:spPr>
          <a:xfrm>
            <a:off x="2362200" y="1905000"/>
            <a:ext cx="2514600" cy="369332"/>
          </a:xfrm>
          <a:prstGeom prst="rect">
            <a:avLst/>
          </a:prstGeom>
          <a:noFill/>
        </p:spPr>
        <p:txBody>
          <a:bodyPr wrap="square" rtlCol="0">
            <a:spAutoFit/>
          </a:bodyPr>
          <a:lstStyle/>
          <a:p>
            <a:r>
              <a:rPr lang="en-US" dirty="0" smtClean="0"/>
              <a:t>0..1  Records-sale-of     1</a:t>
            </a:r>
            <a:endParaRPr lang="en-US" dirty="0"/>
          </a:p>
        </p:txBody>
      </p:sp>
      <p:sp>
        <p:nvSpPr>
          <p:cNvPr id="25" name="TextBox 24"/>
          <p:cNvSpPr txBox="1"/>
          <p:nvPr/>
        </p:nvSpPr>
        <p:spPr>
          <a:xfrm>
            <a:off x="2209800" y="2819400"/>
            <a:ext cx="2667000" cy="369332"/>
          </a:xfrm>
          <a:prstGeom prst="rect">
            <a:avLst/>
          </a:prstGeom>
          <a:noFill/>
        </p:spPr>
        <p:txBody>
          <a:bodyPr wrap="square" rtlCol="0">
            <a:spAutoFit/>
          </a:bodyPr>
          <a:lstStyle/>
          <a:p>
            <a:r>
              <a:rPr lang="en-US" dirty="0" smtClean="0"/>
              <a:t>0..1  Records-sale-of   1..*</a:t>
            </a:r>
            <a:endParaRPr lang="en-US" dirty="0"/>
          </a:p>
        </p:txBody>
      </p:sp>
      <p:sp>
        <p:nvSpPr>
          <p:cNvPr id="26" name="TextBox 25"/>
          <p:cNvSpPr txBox="1"/>
          <p:nvPr/>
        </p:nvSpPr>
        <p:spPr>
          <a:xfrm>
            <a:off x="2286000" y="3886200"/>
            <a:ext cx="2590800" cy="369332"/>
          </a:xfrm>
          <a:prstGeom prst="rect">
            <a:avLst/>
          </a:prstGeom>
          <a:noFill/>
        </p:spPr>
        <p:txBody>
          <a:bodyPr wrap="square" rtlCol="0">
            <a:spAutoFit/>
          </a:bodyPr>
          <a:lstStyle/>
          <a:p>
            <a:r>
              <a:rPr lang="en-US" dirty="0" smtClean="0"/>
              <a:t>0..1  Records-sale-of  1..*</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295400" y="914400"/>
            <a:ext cx="5400675" cy="2581275"/>
          </a:xfrm>
          <a:prstGeom prst="rect">
            <a:avLst/>
          </a:prstGeom>
          <a:noFill/>
          <a:ln w="9525">
            <a:noFill/>
            <a:miter lim="800000"/>
            <a:headEnd/>
            <a:tailEnd/>
          </a:ln>
          <a:effectLst/>
        </p:spPr>
      </p:pic>
      <p:sp>
        <p:nvSpPr>
          <p:cNvPr id="5" name="Rectangle 4"/>
          <p:cNvSpPr/>
          <p:nvPr/>
        </p:nvSpPr>
        <p:spPr>
          <a:xfrm>
            <a:off x="1295400" y="3657600"/>
            <a:ext cx="7543800" cy="369332"/>
          </a:xfrm>
          <a:prstGeom prst="rect">
            <a:avLst/>
          </a:prstGeom>
        </p:spPr>
        <p:txBody>
          <a:bodyPr wrap="square">
            <a:spAutoFit/>
          </a:bodyPr>
          <a:lstStyle/>
          <a:p>
            <a:r>
              <a:rPr lang="en-US" b="1" dirty="0" smtClean="0">
                <a:latin typeface="Times New Roman" pitchFamily="18" charset="0"/>
                <a:cs typeface="Times New Roman" pitchFamily="18" charset="0"/>
              </a:rPr>
              <a:t>Figure 1.2 Choose event and operation names at an abstract level.</a:t>
            </a:r>
            <a:endParaRPr lang="en-US"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What are suitable attributes Types ?</a:t>
            </a:r>
            <a:endParaRPr lang="en-US" dirty="0" smtClean="0"/>
          </a:p>
          <a:p>
            <a:r>
              <a:rPr lang="en-US" b="1" dirty="0" smtClean="0"/>
              <a:t>Focus on Data Type Attributes in the Domain Model</a:t>
            </a:r>
            <a:endParaRPr lang="en-US" dirty="0" smtClean="0"/>
          </a:p>
          <a:p>
            <a:pPr marL="457200" lvl="0" indent="-457200">
              <a:buFont typeface="+mj-lt"/>
              <a:buAutoNum type="arabicPeriod"/>
            </a:pPr>
            <a:r>
              <a:rPr lang="en-US" dirty="0" smtClean="0"/>
              <a:t>Most attribute types should be "primitive" data types, such as numbers and Booleans. Keep attributes simple. </a:t>
            </a:r>
          </a:p>
          <a:p>
            <a:pPr marL="457200" lvl="0" indent="-457200">
              <a:buFont typeface="+mj-lt"/>
              <a:buAutoNum type="arabicPeriod"/>
            </a:pPr>
            <a:r>
              <a:rPr lang="en-US" dirty="0" smtClean="0"/>
              <a:t>Type of an attribute should not normally be a complex domain concept such as a </a:t>
            </a:r>
            <a:r>
              <a:rPr lang="en-US" i="1" dirty="0" smtClean="0"/>
              <a:t>Sale</a:t>
            </a:r>
            <a:r>
              <a:rPr lang="en-US" dirty="0" smtClean="0"/>
              <a:t> or </a:t>
            </a:r>
            <a:r>
              <a:rPr lang="en-US" i="1" dirty="0" smtClean="0"/>
              <a:t>Airport</a:t>
            </a:r>
            <a:r>
              <a:rPr lang="en-US" dirty="0" smtClean="0"/>
              <a:t>. Don't show complex concepts as attributes; use associations. </a:t>
            </a:r>
          </a:p>
          <a:p>
            <a:pPr marL="457200" lvl="0" indent="-457200">
              <a:buFont typeface="+mj-lt"/>
              <a:buAutoNum type="arabicPeriod"/>
            </a:pPr>
            <a:r>
              <a:rPr lang="en-US" dirty="0" smtClean="0"/>
              <a:t>Relate conceptual classes with an association, not with an attribute.</a:t>
            </a:r>
          </a:p>
          <a:p>
            <a:r>
              <a:rPr lang="en-US" b="1" dirty="0" smtClean="0"/>
              <a:t>Example: 1 </a:t>
            </a:r>
            <a:endParaRPr lang="en-US" dirty="0" smtClean="0"/>
          </a:p>
          <a:p>
            <a:pPr marL="457200" lvl="0" indent="-457200">
              <a:buFont typeface="+mj-lt"/>
              <a:buAutoNum type="arabicPeriod"/>
            </a:pPr>
            <a:r>
              <a:rPr lang="en-US" dirty="0" smtClean="0"/>
              <a:t>The </a:t>
            </a:r>
            <a:r>
              <a:rPr lang="en-US" i="1" dirty="0" err="1" smtClean="0"/>
              <a:t>currentRegister</a:t>
            </a:r>
            <a:r>
              <a:rPr lang="en-US" dirty="0" smtClean="0"/>
              <a:t> attribute in the </a:t>
            </a:r>
            <a:r>
              <a:rPr lang="en-US" i="1" dirty="0" smtClean="0"/>
              <a:t>Cashier</a:t>
            </a:r>
            <a:r>
              <a:rPr lang="en-US" dirty="0" smtClean="0"/>
              <a:t> class is undesirable because its type is meant to be a </a:t>
            </a:r>
            <a:r>
              <a:rPr lang="en-US" i="1" dirty="0" smtClean="0"/>
              <a:t>Register</a:t>
            </a:r>
            <a:r>
              <a:rPr lang="en-US" dirty="0" smtClean="0"/>
              <a:t>, which is not a simple data type (such as Number or String). The most useful way to express that a </a:t>
            </a:r>
            <a:r>
              <a:rPr lang="en-US" i="1" dirty="0" smtClean="0"/>
              <a:t>Cashier</a:t>
            </a:r>
            <a:r>
              <a:rPr lang="en-US" dirty="0" smtClean="0"/>
              <a:t> uses a </a:t>
            </a:r>
            <a:r>
              <a:rPr lang="en-US" i="1" dirty="0" smtClean="0"/>
              <a:t>Register</a:t>
            </a:r>
            <a:r>
              <a:rPr lang="en-US" dirty="0" smtClean="0"/>
              <a:t> is with an association, not with an attribute.</a:t>
            </a:r>
          </a:p>
          <a:p>
            <a:pPr marL="457200" lvl="0" indent="-457200">
              <a:buFont typeface="+mj-lt"/>
              <a:buAutoNum type="arabicPeriod"/>
            </a:pPr>
            <a:r>
              <a:rPr lang="en-US" dirty="0" smtClean="0"/>
              <a:t>The attributes in a domain model should preferably be </a:t>
            </a:r>
            <a:r>
              <a:rPr lang="en-US" b="1" dirty="0" smtClean="0"/>
              <a:t>data types</a:t>
            </a:r>
            <a:r>
              <a:rPr lang="en-US" dirty="0" smtClean="0"/>
              <a:t>. Very common data types include: </a:t>
            </a:r>
            <a:r>
              <a:rPr lang="en-US" i="1" dirty="0" smtClean="0"/>
              <a:t>Boolean, Date (or </a:t>
            </a:r>
            <a:r>
              <a:rPr lang="en-US" i="1" dirty="0" err="1" smtClean="0"/>
              <a:t>DateTime</a:t>
            </a:r>
            <a:r>
              <a:rPr lang="en-US" i="1" dirty="0" smtClean="0"/>
              <a:t>), Number, Character, String (Text), Time.</a:t>
            </a:r>
            <a:r>
              <a:rPr lang="en-US" dirty="0" smtClean="0"/>
              <a:t> </a:t>
            </a:r>
          </a:p>
          <a:p>
            <a:pPr marL="457200" lvl="0" indent="-457200">
              <a:buFont typeface="+mj-lt"/>
              <a:buAutoNum type="arabicPeriod"/>
            </a:pPr>
            <a:r>
              <a:rPr lang="en-US" dirty="0" smtClean="0"/>
              <a:t>Other common types include:  </a:t>
            </a:r>
            <a:r>
              <a:rPr lang="en-US" i="1" dirty="0" smtClean="0"/>
              <a:t>Address, Color, Geometrics (Point, Rectangle), Phone Number, Social Security Number, Universal Product Code (UPC), SKU, ZIP or postal codes, enumerated types.</a:t>
            </a:r>
            <a:endParaRPr lang="en-US" dirty="0" smtClean="0"/>
          </a:p>
          <a:p>
            <a:endParaRPr lang="en-US" dirty="0"/>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Data Types: </a:t>
            </a:r>
          </a:p>
          <a:p>
            <a:pPr>
              <a:buFont typeface="Arial" pitchFamily="34" charset="0"/>
              <a:buChar char="•"/>
            </a:pPr>
            <a:r>
              <a:rPr lang="en-US" dirty="0" smtClean="0"/>
              <a:t>As said, attributes in the domain model should generally be </a:t>
            </a:r>
            <a:r>
              <a:rPr lang="en-US" b="1" dirty="0" smtClean="0"/>
              <a:t>data types</a:t>
            </a:r>
            <a:r>
              <a:rPr lang="en-US" dirty="0" smtClean="0"/>
              <a:t>.</a:t>
            </a:r>
          </a:p>
          <a:p>
            <a:pPr lvl="0">
              <a:buFont typeface="Arial" pitchFamily="34" charset="0"/>
              <a:buChar char="•"/>
            </a:pPr>
            <a:r>
              <a:rPr lang="en-US" dirty="0" smtClean="0"/>
              <a:t>Informally these are "primitive" types such as number, Boolean, character, string, and enumerations (such as Size = {small, large}).</a:t>
            </a:r>
          </a:p>
          <a:p>
            <a:r>
              <a:rPr lang="en-US" b="1" dirty="0" smtClean="0"/>
              <a:t>Guideline: When to Define New Data Type Classes?</a:t>
            </a:r>
            <a:endParaRPr lang="en-US" dirty="0" smtClean="0"/>
          </a:p>
          <a:p>
            <a:pPr marL="457200" lvl="0" indent="-457200">
              <a:buFont typeface="+mj-lt"/>
              <a:buAutoNum type="arabicPeriod"/>
            </a:pPr>
            <a:r>
              <a:rPr lang="en-US" dirty="0" smtClean="0"/>
              <a:t>In the </a:t>
            </a:r>
            <a:r>
              <a:rPr lang="en-US" dirty="0" err="1" smtClean="0"/>
              <a:t>NextGen</a:t>
            </a:r>
            <a:r>
              <a:rPr lang="en-US" dirty="0" smtClean="0"/>
              <a:t> POS system an </a:t>
            </a:r>
            <a:r>
              <a:rPr lang="en-US" i="1" dirty="0" err="1" smtClean="0"/>
              <a:t>itemID</a:t>
            </a:r>
            <a:r>
              <a:rPr lang="en-US" dirty="0" smtClean="0"/>
              <a:t> attribute is needed; it is probably an attribute of an </a:t>
            </a:r>
            <a:r>
              <a:rPr lang="en-US" i="1" dirty="0" smtClean="0"/>
              <a:t>Item</a:t>
            </a:r>
            <a:r>
              <a:rPr lang="en-US" dirty="0" smtClean="0"/>
              <a:t> or </a:t>
            </a:r>
            <a:r>
              <a:rPr lang="en-US" i="1" dirty="0" err="1" smtClean="0"/>
              <a:t>ProductDescription</a:t>
            </a:r>
            <a:r>
              <a:rPr lang="en-US" dirty="0" smtClean="0"/>
              <a:t>. </a:t>
            </a:r>
          </a:p>
          <a:p>
            <a:pPr marL="457200" lvl="0" indent="-457200">
              <a:buFont typeface="+mj-lt"/>
              <a:buAutoNum type="arabicPeriod"/>
            </a:pPr>
            <a:r>
              <a:rPr lang="en-US" dirty="0" smtClean="0"/>
              <a:t>We can represent </a:t>
            </a:r>
            <a:r>
              <a:rPr lang="en-US" i="1" dirty="0" err="1" smtClean="0"/>
              <a:t>itemID</a:t>
            </a:r>
            <a:r>
              <a:rPr lang="en-US" i="1" dirty="0" smtClean="0"/>
              <a:t> </a:t>
            </a:r>
            <a:r>
              <a:rPr lang="en-US" dirty="0" smtClean="0"/>
              <a:t>attribute as </a:t>
            </a:r>
            <a:r>
              <a:rPr lang="en-US" i="1" dirty="0" err="1" smtClean="0"/>
              <a:t>itemID</a:t>
            </a:r>
            <a:r>
              <a:rPr lang="en-US" dirty="0" smtClean="0"/>
              <a:t>: </a:t>
            </a:r>
            <a:r>
              <a:rPr lang="en-US" i="1" dirty="0" smtClean="0"/>
              <a:t>Integer</a:t>
            </a:r>
            <a:r>
              <a:rPr lang="en-US" dirty="0" smtClean="0"/>
              <a:t> or </a:t>
            </a:r>
            <a:r>
              <a:rPr lang="en-US" i="1" dirty="0" err="1" smtClean="0"/>
              <a:t>itemID</a:t>
            </a:r>
            <a:r>
              <a:rPr lang="en-US" dirty="0" smtClean="0"/>
              <a:t> : </a:t>
            </a:r>
            <a:r>
              <a:rPr lang="en-US" i="1" dirty="0" smtClean="0"/>
              <a:t>String</a:t>
            </a:r>
            <a:r>
              <a:rPr lang="en-US" dirty="0" smtClean="0"/>
              <a:t>. </a:t>
            </a:r>
          </a:p>
          <a:p>
            <a:pPr marL="457200" lvl="0" indent="-457200">
              <a:buFont typeface="+mj-lt"/>
              <a:buAutoNum type="arabicPeriod"/>
            </a:pPr>
            <a:r>
              <a:rPr lang="en-US" dirty="0" smtClean="0"/>
              <a:t>If the </a:t>
            </a:r>
            <a:r>
              <a:rPr lang="en-US" i="1" dirty="0" err="1" smtClean="0"/>
              <a:t>itemID</a:t>
            </a:r>
            <a:r>
              <a:rPr lang="en-US" dirty="0" smtClean="0"/>
              <a:t> have subparts, it is useful to have a class named </a:t>
            </a:r>
            <a:r>
              <a:rPr lang="en-US" i="1" dirty="0" err="1" smtClean="0"/>
              <a:t>ItemID</a:t>
            </a:r>
            <a:r>
              <a:rPr lang="en-US" i="1" dirty="0" smtClean="0"/>
              <a:t> </a:t>
            </a:r>
            <a:r>
              <a:rPr lang="en-US" dirty="0" smtClean="0"/>
              <a:t>(or </a:t>
            </a:r>
            <a:r>
              <a:rPr lang="en-US" dirty="0" err="1" smtClean="0"/>
              <a:t>ItemIdentifier</a:t>
            </a:r>
            <a:r>
              <a:rPr lang="en-US" dirty="0" smtClean="0"/>
              <a:t>) in the domain model, and designate the type of the attribute as such. </a:t>
            </a:r>
          </a:p>
          <a:p>
            <a:pPr marL="457200" lvl="0" indent="-457200">
              <a:buFont typeface="+mj-lt"/>
              <a:buAutoNum type="arabicPeriod"/>
            </a:pPr>
            <a:r>
              <a:rPr lang="en-US" dirty="0" smtClean="0"/>
              <a:t>For example, </a:t>
            </a:r>
            <a:r>
              <a:rPr lang="en-US" i="1" dirty="0" err="1" smtClean="0"/>
              <a:t>itemID</a:t>
            </a:r>
            <a:r>
              <a:rPr lang="en-US" i="1" dirty="0" smtClean="0"/>
              <a:t> : </a:t>
            </a:r>
            <a:r>
              <a:rPr lang="en-US" i="1" dirty="0" err="1" smtClean="0"/>
              <a:t>ItemIdentifier</a:t>
            </a:r>
            <a:r>
              <a:rPr lang="en-US" dirty="0" smtClean="0"/>
              <a:t>. </a:t>
            </a:r>
          </a:p>
          <a:p>
            <a:r>
              <a:rPr lang="en-US" b="1" dirty="0" smtClean="0"/>
              <a:t>Guidelines for modeling data types as class or attribute class: </a:t>
            </a:r>
            <a:endParaRPr lang="en-US" dirty="0" smtClean="0"/>
          </a:p>
          <a:p>
            <a:pPr marL="457200" lvl="0" indent="-457200">
              <a:buFont typeface="+mj-lt"/>
              <a:buAutoNum type="arabicPeriod"/>
            </a:pPr>
            <a:r>
              <a:rPr lang="en-US" dirty="0" smtClean="0"/>
              <a:t>It is composed of separate sections. </a:t>
            </a:r>
          </a:p>
          <a:p>
            <a:pPr lvl="1">
              <a:buFont typeface="Courier New" pitchFamily="49" charset="0"/>
              <a:buChar char="o"/>
            </a:pPr>
            <a:r>
              <a:rPr lang="en-US" dirty="0" smtClean="0"/>
              <a:t>phone number, name of person </a:t>
            </a:r>
          </a:p>
          <a:p>
            <a:pPr marL="457200" lvl="0" indent="-457200">
              <a:buFont typeface="+mj-lt"/>
              <a:buAutoNum type="arabicPeriod"/>
            </a:pPr>
            <a:r>
              <a:rPr lang="en-US" dirty="0" smtClean="0"/>
              <a:t>There are operations associated with it, such as parsing or validation. </a:t>
            </a:r>
          </a:p>
          <a:p>
            <a:pPr lvl="1">
              <a:buFont typeface="Courier New" pitchFamily="49" charset="0"/>
              <a:buChar char="o"/>
            </a:pPr>
            <a:r>
              <a:rPr lang="en-US" dirty="0" smtClean="0"/>
              <a:t>social security number </a:t>
            </a:r>
          </a:p>
          <a:p>
            <a:pPr marL="457200" lvl="0" indent="-457200">
              <a:buFont typeface="+mj-lt"/>
              <a:buAutoNum type="arabicPeriod"/>
            </a:pPr>
            <a:r>
              <a:rPr lang="en-US" dirty="0" smtClean="0"/>
              <a:t>It has other attributes. </a:t>
            </a:r>
          </a:p>
          <a:p>
            <a:pPr lvl="1">
              <a:buFont typeface="Courier New" pitchFamily="49" charset="0"/>
              <a:buChar char="o"/>
            </a:pPr>
            <a:r>
              <a:rPr lang="en-US" dirty="0" smtClean="0"/>
              <a:t>Promotional price could have a start (effective) date and end date </a:t>
            </a:r>
          </a:p>
          <a:p>
            <a:pPr lvl="1"/>
            <a:endParaRPr lang="en-US" dirty="0" smtClean="0"/>
          </a:p>
          <a:p>
            <a:endParaRPr lang="en-US" dirty="0"/>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startAt="4"/>
            </a:pPr>
            <a:r>
              <a:rPr lang="en-US" dirty="0" smtClean="0"/>
              <a:t>It is a quantity with a unit. </a:t>
            </a:r>
          </a:p>
          <a:p>
            <a:pPr marL="914400" lvl="1" indent="-457200">
              <a:buFont typeface="Courier New" pitchFamily="49" charset="0"/>
              <a:buChar char="o"/>
            </a:pPr>
            <a:r>
              <a:rPr lang="en-US" dirty="0" smtClean="0"/>
              <a:t>Payment amount has a unit of currency </a:t>
            </a:r>
          </a:p>
          <a:p>
            <a:pPr marL="457200" lvl="0" indent="-457200">
              <a:buFont typeface="+mj-lt"/>
              <a:buAutoNum type="arabicPeriod" startAt="5"/>
            </a:pPr>
            <a:r>
              <a:rPr lang="en-US" dirty="0" smtClean="0"/>
              <a:t>It is an abstraction of one or more types with some of these qualities. </a:t>
            </a:r>
          </a:p>
          <a:p>
            <a:pPr marL="914400" lvl="1" indent="-457200">
              <a:buFont typeface="Courier New" pitchFamily="49" charset="0"/>
              <a:buChar char="o"/>
            </a:pPr>
            <a:r>
              <a:rPr lang="en-US" dirty="0" smtClean="0"/>
              <a:t>item identifier in the sales domain is a generalization of types such as Universal Product Code (UPC) and European Article Number (EAN) </a:t>
            </a:r>
          </a:p>
          <a:p>
            <a:r>
              <a:rPr lang="en-US" b="1" dirty="0" smtClean="0"/>
              <a:t>Applying these guidelines to the POS domain model attributes yields the following analysis: </a:t>
            </a:r>
            <a:endParaRPr lang="en-US" dirty="0" smtClean="0"/>
          </a:p>
          <a:p>
            <a:pPr marL="457200" lvl="0" indent="-457200">
              <a:buFont typeface="+mj-lt"/>
              <a:buAutoNum type="arabicPeriod"/>
            </a:pPr>
            <a:r>
              <a:rPr lang="en-US" dirty="0" smtClean="0"/>
              <a:t>The item identifier is an abstraction of various common coding schemes, including UPC-A, UPC-E, and the family of EAN schemes. </a:t>
            </a:r>
          </a:p>
          <a:p>
            <a:pPr lvl="1">
              <a:buFont typeface="Courier New" pitchFamily="49" charset="0"/>
              <a:buChar char="o"/>
            </a:pPr>
            <a:r>
              <a:rPr lang="en-US" dirty="0" smtClean="0"/>
              <a:t>These numeric coding schemes have subparts identifying the manufacturer, product, country (for EAN), and a check-sum digit for validation. </a:t>
            </a:r>
          </a:p>
          <a:p>
            <a:pPr lvl="1">
              <a:buFont typeface="Courier New" pitchFamily="49" charset="0"/>
              <a:buChar char="o"/>
            </a:pPr>
            <a:r>
              <a:rPr lang="en-US" dirty="0" smtClean="0"/>
              <a:t>Therefore, there should be a data type </a:t>
            </a:r>
            <a:r>
              <a:rPr lang="en-US" dirty="0" err="1" smtClean="0"/>
              <a:t>ItemID</a:t>
            </a:r>
            <a:r>
              <a:rPr lang="en-US" dirty="0" smtClean="0"/>
              <a:t> class, because it satisfies many of the guidelines above. </a:t>
            </a:r>
          </a:p>
          <a:p>
            <a:pPr marL="457200" lvl="0" indent="-457200">
              <a:buFont typeface="+mj-lt"/>
              <a:buAutoNum type="arabicPeriod"/>
            </a:pPr>
            <a:r>
              <a:rPr lang="en-US" dirty="0" smtClean="0"/>
              <a:t>The </a:t>
            </a:r>
            <a:r>
              <a:rPr lang="en-US" i="1" dirty="0" smtClean="0"/>
              <a:t>price </a:t>
            </a:r>
            <a:r>
              <a:rPr lang="en-US" dirty="0" smtClean="0"/>
              <a:t>and</a:t>
            </a:r>
            <a:r>
              <a:rPr lang="en-US" i="1" dirty="0" smtClean="0"/>
              <a:t> amount </a:t>
            </a:r>
            <a:r>
              <a:rPr lang="en-US" dirty="0" smtClean="0"/>
              <a:t>attributes should be a data type </a:t>
            </a:r>
            <a:r>
              <a:rPr lang="en-US" i="1" dirty="0" smtClean="0"/>
              <a:t>Money </a:t>
            </a:r>
            <a:r>
              <a:rPr lang="en-US" dirty="0" smtClean="0"/>
              <a:t>class because they are quantities in a unit of currency. </a:t>
            </a:r>
          </a:p>
          <a:p>
            <a:pPr marL="457200" lvl="0" indent="-457200">
              <a:buFont typeface="+mj-lt"/>
              <a:buAutoNum type="arabicPeriod"/>
            </a:pPr>
            <a:r>
              <a:rPr lang="en-US" dirty="0" smtClean="0"/>
              <a:t> The </a:t>
            </a:r>
            <a:r>
              <a:rPr lang="en-US" i="1" dirty="0" smtClean="0"/>
              <a:t>address </a:t>
            </a:r>
            <a:r>
              <a:rPr lang="en-US" dirty="0" smtClean="0"/>
              <a:t>attribute should be a data type </a:t>
            </a:r>
            <a:r>
              <a:rPr lang="en-US" i="1" dirty="0" smtClean="0"/>
              <a:t>Address</a:t>
            </a:r>
            <a:r>
              <a:rPr lang="en-US" dirty="0" smtClean="0"/>
              <a:t> class because it has separate sections. </a:t>
            </a:r>
          </a:p>
          <a:p>
            <a:endParaRPr lang="en-US" dirty="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553200"/>
          </a:xfrm>
        </p:spPr>
        <p:txBody>
          <a:bodyPr>
            <a:noAutofit/>
          </a:bodyPr>
          <a:lstStyle/>
          <a:p>
            <a:pPr>
              <a:buNone/>
            </a:pPr>
            <a:r>
              <a:rPr lang="en-US" sz="2000" b="1" dirty="0" smtClean="0">
                <a:cs typeface="Times New Roman" pitchFamily="18" charset="0"/>
              </a:rPr>
              <a:t>Applying UML: where to illustrating these data type classes?</a:t>
            </a:r>
            <a:endParaRPr lang="en-US" sz="2000" dirty="0" smtClean="0">
              <a:cs typeface="Times New Roman" pitchFamily="18" charset="0"/>
            </a:endParaRPr>
          </a:p>
          <a:p>
            <a:pPr marL="457200" lvl="0" indent="-457200">
              <a:buFont typeface="+mj-lt"/>
              <a:buAutoNum type="arabicPeriod"/>
            </a:pPr>
            <a:r>
              <a:rPr lang="en-US" sz="2000" dirty="0" smtClean="0">
                <a:cs typeface="Times New Roman" pitchFamily="18" charset="0"/>
              </a:rPr>
              <a:t>Since </a:t>
            </a:r>
            <a:r>
              <a:rPr lang="en-US" sz="2000" dirty="0" err="1" smtClean="0">
                <a:cs typeface="Times New Roman" pitchFamily="18" charset="0"/>
              </a:rPr>
              <a:t>ItemID</a:t>
            </a:r>
            <a:r>
              <a:rPr lang="en-US" sz="2000" dirty="0" smtClean="0">
                <a:cs typeface="Times New Roman" pitchFamily="18" charset="0"/>
              </a:rPr>
              <a:t> is a data type, it may be shown only in the attribute compartment of the class box, as shown in Figure 1.12.</a:t>
            </a:r>
          </a:p>
          <a:p>
            <a:pPr marL="457200" lvl="0" indent="-457200">
              <a:buFont typeface="+mj-lt"/>
              <a:buAutoNum type="arabicPeriod"/>
            </a:pPr>
            <a:r>
              <a:rPr lang="en-US" sz="2000" dirty="0" smtClean="0">
                <a:cs typeface="Times New Roman" pitchFamily="18" charset="0"/>
              </a:rPr>
              <a:t>On the other hand, if </a:t>
            </a:r>
            <a:r>
              <a:rPr lang="en-US" sz="2000" dirty="0" err="1" smtClean="0">
                <a:cs typeface="Times New Roman" pitchFamily="18" charset="0"/>
              </a:rPr>
              <a:t>ItemID</a:t>
            </a:r>
            <a:r>
              <a:rPr lang="en-US" sz="2000" dirty="0" smtClean="0">
                <a:cs typeface="Times New Roman" pitchFamily="18" charset="0"/>
              </a:rPr>
              <a:t> is a new type with its own attributes and associations, showing it as a conceptual class in its own box may be informative.</a:t>
            </a:r>
          </a:p>
          <a:p>
            <a:pPr marL="457200" indent="-457200">
              <a:buFont typeface="+mj-lt"/>
              <a:buAutoNum type="arabicPeriod"/>
            </a:pPr>
            <a:r>
              <a:rPr lang="en-US" sz="2000" dirty="0" smtClean="0">
                <a:solidFill>
                  <a:srgbClr val="FF0000"/>
                </a:solidFill>
                <a:cs typeface="Times New Roman" pitchFamily="18" charset="0"/>
              </a:rPr>
              <a:t>There is no correct answer</a:t>
            </a:r>
            <a:r>
              <a:rPr lang="en-US" sz="2000" dirty="0" smtClean="0">
                <a:cs typeface="Times New Roman" pitchFamily="18" charset="0"/>
              </a:rPr>
              <a:t>; resolution depends on how the domain model is being used as a tool of communication, and the significance of the concept in the domain.</a:t>
            </a:r>
          </a:p>
          <a:p>
            <a:pPr marL="457200" indent="-457200" algn="ctr">
              <a:buNone/>
            </a:pPr>
            <a:r>
              <a:rPr lang="en-US" sz="2000" b="1" dirty="0" smtClean="0">
                <a:cs typeface="Times New Roman" pitchFamily="18" charset="0"/>
              </a:rPr>
              <a:t>Figure 1.12 2 ways to indicate a </a:t>
            </a:r>
            <a:r>
              <a:rPr lang="en-US" sz="2000" b="1" dirty="0" err="1" smtClean="0">
                <a:cs typeface="Times New Roman" pitchFamily="18" charset="0"/>
              </a:rPr>
              <a:t>datatype</a:t>
            </a:r>
            <a:r>
              <a:rPr lang="en-US" sz="2000" b="1" dirty="0" smtClean="0">
                <a:cs typeface="Times New Roman" pitchFamily="18" charset="0"/>
              </a:rPr>
              <a:t> property of an object</a:t>
            </a:r>
            <a:endParaRPr lang="en-US" sz="2000" dirty="0" smtClean="0">
              <a:cs typeface="Times New Roman" pitchFamily="18" charset="0"/>
            </a:endParaRPr>
          </a:p>
          <a:p>
            <a:pPr marL="457200" indent="-457200">
              <a:buNone/>
            </a:pPr>
            <a:r>
              <a:rPr lang="en-US" sz="2000" dirty="0" smtClean="0">
                <a:latin typeface="Times New Roman" pitchFamily="18" charset="0"/>
                <a:cs typeface="Times New Roman" pitchFamily="18" charset="0"/>
              </a:rPr>
              <a:t>  </a:t>
            </a:r>
          </a:p>
          <a:p>
            <a:pPr marL="457200" indent="-457200">
              <a:buNone/>
            </a:pPr>
            <a:r>
              <a:rPr lang="en-US" sz="2000" dirty="0" smtClean="0">
                <a:latin typeface="Times New Roman" pitchFamily="18" charset="0"/>
                <a:cs typeface="Times New Roman" pitchFamily="18" charset="0"/>
              </a:rPr>
              <a:t>OK                               1        1                                                    1    1                                                      </a:t>
            </a:r>
          </a:p>
          <a:p>
            <a:pPr marL="457200" indent="-457200">
              <a:buNone/>
            </a:pPr>
            <a:endParaRPr lang="en-US" sz="2000" dirty="0" smtClean="0">
              <a:latin typeface="Times New Roman" pitchFamily="18" charset="0"/>
              <a:cs typeface="Times New Roman" pitchFamily="18" charset="0"/>
            </a:endParaRPr>
          </a:p>
          <a:p>
            <a:pPr marL="457200" indent="-457200">
              <a:buNone/>
            </a:pPr>
            <a:endParaRPr lang="en-US" sz="2000" dirty="0" smtClean="0">
              <a:latin typeface="Times New Roman" pitchFamily="18" charset="0"/>
              <a:cs typeface="Times New Roman" pitchFamily="18" charset="0"/>
            </a:endParaRPr>
          </a:p>
          <a:p>
            <a:pPr marL="457200" indent="-457200">
              <a:buNone/>
            </a:pPr>
            <a:endParaRPr lang="en-US" sz="2000" dirty="0" smtClean="0">
              <a:latin typeface="Times New Roman" pitchFamily="18" charset="0"/>
              <a:cs typeface="Times New Roman" pitchFamily="18" charset="0"/>
            </a:endParaRPr>
          </a:p>
          <a:p>
            <a:pPr marL="457200" indent="-457200">
              <a:buNone/>
            </a:pPr>
            <a:r>
              <a:rPr lang="en-US" sz="2000" dirty="0" smtClean="0">
                <a:latin typeface="Times New Roman" pitchFamily="18" charset="0"/>
                <a:cs typeface="Times New Roman" pitchFamily="18" charset="0"/>
              </a:rPr>
              <a:t>OK </a:t>
            </a:r>
            <a:endParaRPr lang="en-US" sz="2000" dirty="0">
              <a:latin typeface="Times New Roman" pitchFamily="18" charset="0"/>
              <a:cs typeface="Times New Roman" pitchFamily="18" charset="0"/>
            </a:endParaRPr>
          </a:p>
        </p:txBody>
      </p:sp>
      <p:sp>
        <p:nvSpPr>
          <p:cNvPr id="4" name="Rectangle 3"/>
          <p:cNvSpPr/>
          <p:nvPr/>
        </p:nvSpPr>
        <p:spPr>
          <a:xfrm>
            <a:off x="990600" y="3886200"/>
            <a:ext cx="16002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Product Description </a:t>
            </a:r>
          </a:p>
          <a:p>
            <a:pPr algn="ctr"/>
            <a:endParaRPr lang="en-US" sz="2000" dirty="0"/>
          </a:p>
        </p:txBody>
      </p:sp>
      <p:sp>
        <p:nvSpPr>
          <p:cNvPr id="5" name="Rectangle 4"/>
          <p:cNvSpPr/>
          <p:nvPr/>
        </p:nvSpPr>
        <p:spPr>
          <a:xfrm>
            <a:off x="990600" y="5486400"/>
            <a:ext cx="1905000" cy="121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Product Description</a:t>
            </a:r>
          </a:p>
          <a:p>
            <a:pPr algn="ctr"/>
            <a:endParaRPr lang="en-US" sz="2000" dirty="0" smtClean="0">
              <a:latin typeface="Times New Roman" pitchFamily="18" charset="0"/>
              <a:cs typeface="Times New Roman" pitchFamily="18" charset="0"/>
            </a:endParaRPr>
          </a:p>
          <a:p>
            <a:pPr algn="ctr"/>
            <a:r>
              <a:rPr lang="en-US" sz="2000" dirty="0" err="1" smtClean="0">
                <a:latin typeface="Times New Roman" pitchFamily="18" charset="0"/>
                <a:cs typeface="Times New Roman" pitchFamily="18" charset="0"/>
              </a:rPr>
              <a:t>itemId</a:t>
            </a:r>
            <a:r>
              <a:rPr lang="en-US" sz="2000" dirty="0" smtClean="0">
                <a:latin typeface="Times New Roman" pitchFamily="18" charset="0"/>
                <a:cs typeface="Times New Roman" pitchFamily="18" charset="0"/>
              </a:rPr>
              <a:t> : </a:t>
            </a:r>
            <a:r>
              <a:rPr lang="en-US" sz="2000" dirty="0" err="1" smtClean="0">
                <a:latin typeface="Times New Roman" pitchFamily="18" charset="0"/>
                <a:cs typeface="Times New Roman" pitchFamily="18" charset="0"/>
              </a:rPr>
              <a:t>ItemID</a:t>
            </a:r>
            <a:r>
              <a:rPr lang="en-US" sz="2000" dirty="0" smtClean="0">
                <a:latin typeface="Times New Roman" pitchFamily="18" charset="0"/>
                <a:cs typeface="Times New Roman" pitchFamily="18" charset="0"/>
              </a:rPr>
              <a:t> </a:t>
            </a:r>
          </a:p>
          <a:p>
            <a:pPr algn="ctr"/>
            <a:endParaRPr lang="en-US" sz="2000" dirty="0"/>
          </a:p>
        </p:txBody>
      </p:sp>
      <p:sp>
        <p:nvSpPr>
          <p:cNvPr id="6" name="Rectangle 5"/>
          <p:cNvSpPr/>
          <p:nvPr/>
        </p:nvSpPr>
        <p:spPr>
          <a:xfrm>
            <a:off x="3505200" y="3657600"/>
            <a:ext cx="2133600" cy="1524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err="1" smtClean="0">
                <a:latin typeface="Times New Roman" pitchFamily="18" charset="0"/>
                <a:cs typeface="Times New Roman" pitchFamily="18" charset="0"/>
              </a:rPr>
              <a:t>ItemID</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Id</a:t>
            </a:r>
          </a:p>
          <a:p>
            <a:r>
              <a:rPr lang="en-US" sz="2000" dirty="0" err="1" smtClean="0">
                <a:latin typeface="Times New Roman" pitchFamily="18" charset="0"/>
                <a:cs typeface="Times New Roman" pitchFamily="18" charset="0"/>
              </a:rPr>
              <a:t>manufacturerCode</a:t>
            </a:r>
            <a:endParaRPr lang="en-US" sz="2000" dirty="0" smtClean="0">
              <a:latin typeface="Times New Roman" pitchFamily="18" charset="0"/>
              <a:cs typeface="Times New Roman" pitchFamily="18" charset="0"/>
            </a:endParaRPr>
          </a:p>
          <a:p>
            <a:r>
              <a:rPr lang="en-US" sz="2000" dirty="0" err="1" smtClean="0">
                <a:latin typeface="Times New Roman" pitchFamily="18" charset="0"/>
                <a:cs typeface="Times New Roman" pitchFamily="18" charset="0"/>
              </a:rPr>
              <a:t>countryCode</a:t>
            </a:r>
            <a:endParaRPr lang="en-US" sz="2000" dirty="0" smtClean="0">
              <a:latin typeface="Times New Roman" pitchFamily="18" charset="0"/>
              <a:cs typeface="Times New Roman" pitchFamily="18" charset="0"/>
            </a:endParaRPr>
          </a:p>
          <a:p>
            <a:pPr algn="ctr"/>
            <a:endParaRPr lang="en-US" sz="2000" dirty="0">
              <a:latin typeface="Times New Roman" pitchFamily="18" charset="0"/>
              <a:cs typeface="Times New Roman" pitchFamily="18" charset="0"/>
            </a:endParaRPr>
          </a:p>
        </p:txBody>
      </p:sp>
      <p:sp>
        <p:nvSpPr>
          <p:cNvPr id="7" name="Rectangle 6"/>
          <p:cNvSpPr/>
          <p:nvPr/>
        </p:nvSpPr>
        <p:spPr>
          <a:xfrm>
            <a:off x="7315200" y="3657600"/>
            <a:ext cx="1600200" cy="1600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Address</a:t>
            </a:r>
          </a:p>
          <a:p>
            <a:r>
              <a:rPr lang="en-US" sz="2000" dirty="0" smtClean="0">
                <a:latin typeface="Times New Roman" pitchFamily="18" charset="0"/>
                <a:cs typeface="Times New Roman" pitchFamily="18" charset="0"/>
              </a:rPr>
              <a:t>street1</a:t>
            </a:r>
          </a:p>
          <a:p>
            <a:r>
              <a:rPr lang="en-US" sz="2000" dirty="0" smtClean="0">
                <a:latin typeface="Times New Roman" pitchFamily="18" charset="0"/>
                <a:cs typeface="Times New Roman" pitchFamily="18" charset="0"/>
              </a:rPr>
              <a:t>street2</a:t>
            </a:r>
          </a:p>
          <a:p>
            <a:r>
              <a:rPr lang="en-US" sz="2000" dirty="0" err="1" smtClean="0">
                <a:latin typeface="Times New Roman" pitchFamily="18" charset="0"/>
                <a:cs typeface="Times New Roman" pitchFamily="18" charset="0"/>
              </a:rPr>
              <a:t>cityName</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t>
            </a: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a:p>
        </p:txBody>
      </p:sp>
      <p:sp>
        <p:nvSpPr>
          <p:cNvPr id="8" name="Rectangle 7"/>
          <p:cNvSpPr/>
          <p:nvPr/>
        </p:nvSpPr>
        <p:spPr>
          <a:xfrm>
            <a:off x="5867400" y="4114800"/>
            <a:ext cx="7620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Store</a:t>
            </a:r>
          </a:p>
          <a:p>
            <a:pPr algn="ctr"/>
            <a:endParaRPr lang="en-US" sz="2000" dirty="0"/>
          </a:p>
        </p:txBody>
      </p:sp>
      <p:sp>
        <p:nvSpPr>
          <p:cNvPr id="9" name="Rectangle 8"/>
          <p:cNvSpPr/>
          <p:nvPr/>
        </p:nvSpPr>
        <p:spPr>
          <a:xfrm>
            <a:off x="5562600" y="5562600"/>
            <a:ext cx="20574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Store</a:t>
            </a: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address : Address </a:t>
            </a:r>
          </a:p>
          <a:p>
            <a:pPr algn="ctr"/>
            <a:endParaRPr lang="en-US" sz="2000" dirty="0"/>
          </a:p>
        </p:txBody>
      </p:sp>
      <p:cxnSp>
        <p:nvCxnSpPr>
          <p:cNvPr id="11" name="Straight Connector 10"/>
          <p:cNvCxnSpPr/>
          <p:nvPr/>
        </p:nvCxnSpPr>
        <p:spPr>
          <a:xfrm>
            <a:off x="2590800" y="4343400"/>
            <a:ext cx="914400" cy="1588"/>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3505200" y="3962400"/>
            <a:ext cx="2133600" cy="158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a:off x="7315200" y="4038600"/>
            <a:ext cx="1600200" cy="1588"/>
          </a:xfrm>
          <a:prstGeom prst="line">
            <a:avLst/>
          </a:prstGeom>
        </p:spPr>
        <p:style>
          <a:lnRef idx="2">
            <a:schemeClr val="dk1"/>
          </a:lnRef>
          <a:fillRef idx="0">
            <a:schemeClr val="dk1"/>
          </a:fillRef>
          <a:effectRef idx="1">
            <a:schemeClr val="dk1"/>
          </a:effectRef>
          <a:fontRef idx="minor">
            <a:schemeClr val="tx1"/>
          </a:fontRef>
        </p:style>
      </p:cxnSp>
      <p:cxnSp>
        <p:nvCxnSpPr>
          <p:cNvPr id="23" name="Straight Connector 22"/>
          <p:cNvCxnSpPr/>
          <p:nvPr/>
        </p:nvCxnSpPr>
        <p:spPr>
          <a:xfrm rot="10800000" flipV="1">
            <a:off x="6629400" y="4419600"/>
            <a:ext cx="686594" cy="794"/>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p:nvPr/>
        </p:nvCxnSpPr>
        <p:spPr>
          <a:xfrm>
            <a:off x="990600" y="5334000"/>
            <a:ext cx="8001000" cy="1588"/>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34" name="Straight Connector 33"/>
          <p:cNvCxnSpPr>
            <a:stCxn id="5" idx="1"/>
            <a:endCxn id="5" idx="3"/>
          </p:cNvCxnSpPr>
          <p:nvPr/>
        </p:nvCxnSpPr>
        <p:spPr>
          <a:xfrm rot="10800000" flipH="1">
            <a:off x="990600" y="6096000"/>
            <a:ext cx="1905000" cy="1588"/>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flipV="1">
            <a:off x="5562600" y="5943600"/>
            <a:ext cx="205740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500" fill="hold"/>
                                        <p:tgtEl>
                                          <p:spTgt spid="7"/>
                                        </p:tgtEl>
                                        <p:attrNameLst>
                                          <p:attrName>ppt_x</p:attrName>
                                        </p:attrNameLst>
                                      </p:cBhvr>
                                      <p:tavLst>
                                        <p:tav tm="0">
                                          <p:val>
                                            <p:strVal val="0-#ppt_w/2"/>
                                          </p:val>
                                        </p:tav>
                                        <p:tav tm="100000">
                                          <p:val>
                                            <p:strVal val="#ppt_x"/>
                                          </p:val>
                                        </p:tav>
                                      </p:tavLst>
                                    </p:anim>
                                    <p:anim calcmode="lin" valueType="num">
                                      <p:cBhvr additive="base">
                                        <p:cTn id="6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0-#ppt_w/2"/>
                                          </p:val>
                                        </p:tav>
                                        <p:tav tm="100000">
                                          <p:val>
                                            <p:strVal val="#ppt_x"/>
                                          </p:val>
                                        </p:tav>
                                      </p:tavLst>
                                    </p:anim>
                                    <p:anim calcmode="lin" valueType="num">
                                      <p:cBhvr additive="base">
                                        <p:cTn id="80"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6" end="6"/>
                                            </p:txEl>
                                          </p:spTgt>
                                        </p:tgtEl>
                                        <p:attrNameLst>
                                          <p:attrName>style.visibility</p:attrName>
                                        </p:attrNameLst>
                                      </p:cBhvr>
                                      <p:to>
                                        <p:strVal val="visible"/>
                                      </p:to>
                                    </p:set>
                                    <p:anim calcmode="lin" valueType="num">
                                      <p:cBhvr additive="base">
                                        <p:cTn id="8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fill="hold"/>
                                        <p:tgtEl>
                                          <p:spTgt spid="32"/>
                                        </p:tgtEl>
                                        <p:attrNameLst>
                                          <p:attrName>ppt_x</p:attrName>
                                        </p:attrNameLst>
                                      </p:cBhvr>
                                      <p:tavLst>
                                        <p:tav tm="0">
                                          <p:val>
                                            <p:strVal val="0-#ppt_w/2"/>
                                          </p:val>
                                        </p:tav>
                                        <p:tav tm="100000">
                                          <p:val>
                                            <p:strVal val="#ppt_x"/>
                                          </p:val>
                                        </p:tav>
                                      </p:tavLst>
                                    </p:anim>
                                    <p:anim calcmode="lin" valueType="num">
                                      <p:cBhvr additive="base">
                                        <p:cTn id="9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5"/>
                                        </p:tgtEl>
                                        <p:attrNameLst>
                                          <p:attrName>style.visibility</p:attrName>
                                        </p:attrNameLst>
                                      </p:cBhvr>
                                      <p:to>
                                        <p:strVal val="visible"/>
                                      </p:to>
                                    </p:set>
                                    <p:anim calcmode="lin" valueType="num">
                                      <p:cBhvr additive="base">
                                        <p:cTn id="97" dur="500" fill="hold"/>
                                        <p:tgtEl>
                                          <p:spTgt spid="5"/>
                                        </p:tgtEl>
                                        <p:attrNameLst>
                                          <p:attrName>ppt_x</p:attrName>
                                        </p:attrNameLst>
                                      </p:cBhvr>
                                      <p:tavLst>
                                        <p:tav tm="0">
                                          <p:val>
                                            <p:strVal val="0-#ppt_w/2"/>
                                          </p:val>
                                        </p:tav>
                                        <p:tav tm="100000">
                                          <p:val>
                                            <p:strVal val="#ppt_x"/>
                                          </p:val>
                                        </p:tav>
                                      </p:tavLst>
                                    </p:anim>
                                    <p:anim calcmode="lin" valueType="num">
                                      <p:cBhvr additive="base">
                                        <p:cTn id="9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additive="base">
                                        <p:cTn id="103" dur="500" fill="hold"/>
                                        <p:tgtEl>
                                          <p:spTgt spid="34"/>
                                        </p:tgtEl>
                                        <p:attrNameLst>
                                          <p:attrName>ppt_x</p:attrName>
                                        </p:attrNameLst>
                                      </p:cBhvr>
                                      <p:tavLst>
                                        <p:tav tm="0">
                                          <p:val>
                                            <p:strVal val="0-#ppt_w/2"/>
                                          </p:val>
                                        </p:tav>
                                        <p:tav tm="100000">
                                          <p:val>
                                            <p:strVal val="#ppt_x"/>
                                          </p:val>
                                        </p:tav>
                                      </p:tavLst>
                                    </p:anim>
                                    <p:anim calcmode="lin" valueType="num">
                                      <p:cBhvr additive="base">
                                        <p:cTn id="10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fill="hold"/>
                                        <p:tgtEl>
                                          <p:spTgt spid="9"/>
                                        </p:tgtEl>
                                        <p:attrNameLst>
                                          <p:attrName>ppt_x</p:attrName>
                                        </p:attrNameLst>
                                      </p:cBhvr>
                                      <p:tavLst>
                                        <p:tav tm="0">
                                          <p:val>
                                            <p:strVal val="0-#ppt_w/2"/>
                                          </p:val>
                                        </p:tav>
                                        <p:tav tm="100000">
                                          <p:val>
                                            <p:strVal val="#ppt_x"/>
                                          </p:val>
                                        </p:tav>
                                      </p:tavLst>
                                    </p:anim>
                                    <p:anim calcmode="lin" valueType="num">
                                      <p:cBhvr additive="base">
                                        <p:cTn id="11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cBhvr additive="base">
                                        <p:cTn id="115" dur="500" fill="hold"/>
                                        <p:tgtEl>
                                          <p:spTgt spid="38"/>
                                        </p:tgtEl>
                                        <p:attrNameLst>
                                          <p:attrName>ppt_x</p:attrName>
                                        </p:attrNameLst>
                                      </p:cBhvr>
                                      <p:tavLst>
                                        <p:tav tm="0">
                                          <p:val>
                                            <p:strVal val="0-#ppt_w/2"/>
                                          </p:val>
                                        </p:tav>
                                        <p:tav tm="100000">
                                          <p:val>
                                            <p:strVal val="#ppt_x"/>
                                          </p:val>
                                        </p:tav>
                                      </p:tavLst>
                                    </p:anim>
                                    <p:anim calcmode="lin" valueType="num">
                                      <p:cBhvr additive="base">
                                        <p:cTn id="116"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0" end="10"/>
                                            </p:txEl>
                                          </p:spTgt>
                                        </p:tgtEl>
                                        <p:attrNameLst>
                                          <p:attrName>style.visibility</p:attrName>
                                        </p:attrNameLst>
                                      </p:cBhvr>
                                      <p:to>
                                        <p:strVal val="visible"/>
                                      </p:to>
                                    </p:set>
                                    <p:anim calcmode="lin" valueType="num">
                                      <p:cBhvr additive="base">
                                        <p:cTn id="12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152400"/>
            <a:ext cx="8915400" cy="533400"/>
          </a:xfrm>
        </p:spPr>
        <p:txBody>
          <a:bodyPr>
            <a:noAutofit/>
          </a:bodyPr>
          <a:lstStyle/>
          <a:p>
            <a:pPr algn="l"/>
            <a:r>
              <a:rPr lang="en-US" sz="3400" b="1" dirty="0" smtClean="0">
                <a:latin typeface="Arial" pitchFamily="34" charset="0"/>
                <a:cs typeface="Arial" pitchFamily="34" charset="0"/>
              </a:rPr>
              <a:t/>
            </a:r>
            <a:br>
              <a:rPr lang="en-US" sz="3400" b="1" dirty="0" smtClean="0">
                <a:latin typeface="Arial" pitchFamily="34" charset="0"/>
                <a:cs typeface="Arial" pitchFamily="34" charset="0"/>
              </a:rPr>
            </a:br>
            <a:r>
              <a:rPr lang="en-US" sz="2000" b="1" dirty="0" smtClean="0">
                <a:latin typeface="Arial" pitchFamily="34" charset="0"/>
                <a:cs typeface="Arial" pitchFamily="34" charset="0"/>
              </a:rPr>
              <a:t>No Attributes Representing Foreign Keys</a:t>
            </a:r>
            <a:r>
              <a:rPr lang="en-US" sz="3400" b="1" dirty="0" smtClean="0">
                <a:latin typeface="Arial" pitchFamily="34" charset="0"/>
                <a:cs typeface="Arial" pitchFamily="34" charset="0"/>
              </a:rPr>
              <a:t/>
            </a:r>
            <a:br>
              <a:rPr lang="en-US" sz="3400" b="1" dirty="0" smtClean="0">
                <a:latin typeface="Arial" pitchFamily="34" charset="0"/>
                <a:cs typeface="Arial" pitchFamily="34" charset="0"/>
              </a:rPr>
            </a:br>
            <a:endParaRPr lang="en-US" sz="3400" b="1" dirty="0">
              <a:latin typeface="Arial" pitchFamily="34" charset="0"/>
              <a:cs typeface="Arial" pitchFamily="34" charset="0"/>
            </a:endParaRPr>
          </a:p>
        </p:txBody>
      </p:sp>
      <p:sp>
        <p:nvSpPr>
          <p:cNvPr id="3" name="Content Placeholder 2"/>
          <p:cNvSpPr>
            <a:spLocks noGrp="1"/>
          </p:cNvSpPr>
          <p:nvPr>
            <p:ph idx="1"/>
          </p:nvPr>
        </p:nvSpPr>
        <p:spPr>
          <a:xfrm>
            <a:off x="152400" y="762000"/>
            <a:ext cx="8763000" cy="5943600"/>
          </a:xfrm>
        </p:spPr>
        <p:txBody>
          <a:bodyPr>
            <a:normAutofit/>
          </a:bodyPr>
          <a:lstStyle/>
          <a:p>
            <a:pPr marL="514350" lvl="0" indent="-514350">
              <a:buFont typeface="+mj-lt"/>
              <a:buAutoNum type="arabicPeriod"/>
            </a:pPr>
            <a:r>
              <a:rPr lang="en-US" sz="2000" dirty="0" smtClean="0">
                <a:latin typeface="Times New Roman" pitchFamily="18" charset="0"/>
                <a:cs typeface="Times New Roman" pitchFamily="18" charset="0"/>
              </a:rPr>
              <a:t>Attributes should not be used to relate conceptual classes in the domain model. </a:t>
            </a:r>
          </a:p>
          <a:p>
            <a:pPr marL="514350" lvl="0" indent="-514350">
              <a:buFont typeface="+mj-lt"/>
              <a:buAutoNum type="arabicPeriod"/>
            </a:pPr>
            <a:r>
              <a:rPr lang="en-US" sz="2000" dirty="0" smtClean="0">
                <a:latin typeface="Times New Roman" pitchFamily="18" charset="0"/>
                <a:cs typeface="Times New Roman" pitchFamily="18" charset="0"/>
              </a:rPr>
              <a:t>The most common violation of this principle is to add a kind of </a:t>
            </a:r>
            <a:r>
              <a:rPr lang="en-US" sz="2000" b="1" dirty="0" smtClean="0">
                <a:latin typeface="Times New Roman" pitchFamily="18" charset="0"/>
                <a:cs typeface="Times New Roman" pitchFamily="18" charset="0"/>
              </a:rPr>
              <a:t>foreign key attribute</a:t>
            </a:r>
            <a:r>
              <a:rPr lang="en-US" sz="2000" dirty="0" smtClean="0">
                <a:latin typeface="Times New Roman" pitchFamily="18" charset="0"/>
                <a:cs typeface="Times New Roman" pitchFamily="18" charset="0"/>
              </a:rPr>
              <a:t>, as it typically done in relational database designs, in order to associate two types.</a:t>
            </a:r>
          </a:p>
          <a:p>
            <a:pPr marL="514350" lvl="0" indent="-514350">
              <a:buFont typeface="+mj-lt"/>
              <a:buAutoNum type="arabicPeriod"/>
            </a:pPr>
            <a:r>
              <a:rPr lang="en-US" sz="2000" dirty="0" smtClean="0">
                <a:latin typeface="Times New Roman" pitchFamily="18" charset="0"/>
                <a:cs typeface="Times New Roman" pitchFamily="18" charset="0"/>
              </a:rPr>
              <a:t>For example, in Figure 1.13 the </a:t>
            </a:r>
            <a:r>
              <a:rPr lang="en-US" sz="2000" i="1" dirty="0" err="1" smtClean="0">
                <a:latin typeface="Times New Roman" pitchFamily="18" charset="0"/>
                <a:cs typeface="Times New Roman" pitchFamily="18" charset="0"/>
              </a:rPr>
              <a:t>currentRegisterNumber</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attribute in the </a:t>
            </a:r>
            <a:r>
              <a:rPr lang="en-US" sz="2000" i="1" dirty="0" smtClean="0">
                <a:latin typeface="Times New Roman" pitchFamily="18" charset="0"/>
                <a:cs typeface="Times New Roman" pitchFamily="18" charset="0"/>
              </a:rPr>
              <a:t>Cashier</a:t>
            </a:r>
            <a:r>
              <a:rPr lang="en-US" sz="2000" dirty="0" smtClean="0">
                <a:latin typeface="Times New Roman" pitchFamily="18" charset="0"/>
                <a:cs typeface="Times New Roman" pitchFamily="18" charset="0"/>
              </a:rPr>
              <a:t> class is undesirable because its purpose is to relate the </a:t>
            </a:r>
            <a:r>
              <a:rPr lang="en-US" sz="2000" i="1" dirty="0" smtClean="0">
                <a:latin typeface="Times New Roman" pitchFamily="18" charset="0"/>
                <a:cs typeface="Times New Roman" pitchFamily="18" charset="0"/>
              </a:rPr>
              <a:t>Cashier </a:t>
            </a:r>
            <a:r>
              <a:rPr lang="en-US" sz="2000" dirty="0" smtClean="0">
                <a:latin typeface="Times New Roman" pitchFamily="18" charset="0"/>
                <a:cs typeface="Times New Roman" pitchFamily="18" charset="0"/>
              </a:rPr>
              <a:t>to a </a:t>
            </a:r>
            <a:r>
              <a:rPr lang="en-US" sz="2000" i="1" dirty="0" smtClean="0">
                <a:latin typeface="Times New Roman" pitchFamily="18" charset="0"/>
                <a:cs typeface="Times New Roman" pitchFamily="18" charset="0"/>
              </a:rPr>
              <a:t>Register</a:t>
            </a:r>
            <a:r>
              <a:rPr lang="en-US" sz="2000" dirty="0" smtClean="0">
                <a:latin typeface="Times New Roman" pitchFamily="18" charset="0"/>
                <a:cs typeface="Times New Roman" pitchFamily="18" charset="0"/>
              </a:rPr>
              <a:t> object. </a:t>
            </a:r>
          </a:p>
          <a:p>
            <a:pPr marL="514350" lvl="0" indent="-514350">
              <a:buFont typeface="+mj-lt"/>
              <a:buAutoNum type="arabicPeriod"/>
            </a:pPr>
            <a:r>
              <a:rPr lang="en-US" sz="2000" dirty="0" smtClean="0">
                <a:latin typeface="Times New Roman" pitchFamily="18" charset="0"/>
                <a:cs typeface="Times New Roman" pitchFamily="18" charset="0"/>
              </a:rPr>
              <a:t>The better way to express that a </a:t>
            </a:r>
            <a:r>
              <a:rPr lang="en-US" sz="2000" i="1" dirty="0" smtClean="0">
                <a:latin typeface="Times New Roman" pitchFamily="18" charset="0"/>
                <a:cs typeface="Times New Roman" pitchFamily="18" charset="0"/>
              </a:rPr>
              <a:t>Cashier</a:t>
            </a:r>
            <a:r>
              <a:rPr lang="en-US" sz="2000" dirty="0" smtClean="0">
                <a:latin typeface="Times New Roman" pitchFamily="18" charset="0"/>
                <a:cs typeface="Times New Roman" pitchFamily="18" charset="0"/>
              </a:rPr>
              <a:t> uses a </a:t>
            </a:r>
            <a:r>
              <a:rPr lang="en-US" sz="2000" i="1" dirty="0" smtClean="0">
                <a:latin typeface="Times New Roman" pitchFamily="18" charset="0"/>
                <a:cs typeface="Times New Roman" pitchFamily="18" charset="0"/>
              </a:rPr>
              <a:t>Register</a:t>
            </a:r>
            <a:r>
              <a:rPr lang="en-US" sz="2000" dirty="0" smtClean="0">
                <a:latin typeface="Times New Roman" pitchFamily="18" charset="0"/>
                <a:cs typeface="Times New Roman" pitchFamily="18" charset="0"/>
              </a:rPr>
              <a:t> is with an association, not with a foreign key attribute. </a:t>
            </a:r>
          </a:p>
          <a:p>
            <a:pPr marL="514350" lvl="0" indent="-514350">
              <a:buFont typeface="+mj-lt"/>
              <a:buAutoNum type="arabicPeriod"/>
            </a:pPr>
            <a:r>
              <a:rPr lang="en-US" sz="2000" dirty="0" smtClean="0">
                <a:latin typeface="Times New Roman" pitchFamily="18" charset="0"/>
                <a:cs typeface="Times New Roman" pitchFamily="18" charset="0"/>
              </a:rPr>
              <a:t>Once again, relate types with an association, not with an attribute. </a:t>
            </a:r>
          </a:p>
          <a:p>
            <a:pPr marL="514350" indent="-514350" algn="ctr">
              <a:buNone/>
            </a:pPr>
            <a:r>
              <a:rPr lang="en-US" sz="2000" b="1" dirty="0" smtClean="0">
                <a:latin typeface="Times New Roman" pitchFamily="18" charset="0"/>
                <a:cs typeface="Times New Roman" pitchFamily="18" charset="0"/>
              </a:rPr>
              <a:t>Figure 1.13 Do not use attributes as foreign keys</a:t>
            </a:r>
          </a:p>
          <a:p>
            <a:pPr marL="514350" indent="-514350">
              <a:buNone/>
            </a:pPr>
            <a:endParaRPr lang="en-US" sz="2000" dirty="0" smtClean="0">
              <a:latin typeface="Times New Roman" pitchFamily="18" charset="0"/>
              <a:cs typeface="Times New Roman" pitchFamily="18" charset="0"/>
            </a:endParaRPr>
          </a:p>
          <a:p>
            <a:pPr marL="514350" indent="-514350">
              <a:buNone/>
            </a:pPr>
            <a:r>
              <a:rPr lang="en-US" sz="2000" dirty="0" smtClean="0">
                <a:latin typeface="Times New Roman" pitchFamily="18" charset="0"/>
                <a:cs typeface="Times New Roman" pitchFamily="18" charset="0"/>
              </a:rPr>
              <a:t>   Worse</a:t>
            </a:r>
          </a:p>
          <a:p>
            <a:pPr marL="514350" indent="-514350">
              <a:buNone/>
            </a:pPr>
            <a:r>
              <a:rPr lang="en-US" sz="2000" dirty="0" smtClean="0">
                <a:latin typeface="Times New Roman" pitchFamily="18" charset="0"/>
                <a:cs typeface="Times New Roman" pitchFamily="18" charset="0"/>
              </a:rPr>
              <a:t>                                            </a:t>
            </a:r>
          </a:p>
          <a:p>
            <a:pPr marL="514350" indent="-514350">
              <a:buNone/>
            </a:pPr>
            <a:endParaRPr lang="en-US" sz="2000" dirty="0" smtClean="0">
              <a:latin typeface="Times New Roman" pitchFamily="18" charset="0"/>
              <a:cs typeface="Times New Roman" pitchFamily="18" charset="0"/>
            </a:endParaRPr>
          </a:p>
          <a:p>
            <a:pPr marL="514350" indent="-514350">
              <a:buNone/>
            </a:pPr>
            <a:r>
              <a:rPr lang="en-US" sz="2000" dirty="0" smtClean="0">
                <a:latin typeface="Times New Roman" pitchFamily="18" charset="0"/>
                <a:cs typeface="Times New Roman" pitchFamily="18" charset="0"/>
              </a:rPr>
              <a:t>   Better                                        1  Works-on   1    </a:t>
            </a:r>
          </a:p>
          <a:p>
            <a:pPr marL="514350" lvl="0" indent="-514350">
              <a:buNone/>
            </a:pPr>
            <a:endParaRPr lang="en-US" sz="2000" dirty="0" smtClean="0">
              <a:latin typeface="Times New Roman" pitchFamily="18" charset="0"/>
              <a:cs typeface="Times New Roman" pitchFamily="18" charset="0"/>
            </a:endParaRPr>
          </a:p>
          <a:p>
            <a:pPr marL="514350" indent="-514350">
              <a:buFont typeface="+mj-lt"/>
              <a:buAutoNum type="arabicPeriod"/>
            </a:pPr>
            <a:endParaRPr lang="en-US" sz="2000" dirty="0">
              <a:latin typeface="Times New Roman" pitchFamily="18" charset="0"/>
              <a:cs typeface="Times New Roman" pitchFamily="18" charset="0"/>
            </a:endParaRPr>
          </a:p>
        </p:txBody>
      </p:sp>
      <p:sp>
        <p:nvSpPr>
          <p:cNvPr id="4" name="Rectangle 3"/>
          <p:cNvSpPr/>
          <p:nvPr/>
        </p:nvSpPr>
        <p:spPr>
          <a:xfrm>
            <a:off x="1219200" y="4572000"/>
            <a:ext cx="27432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Cashier</a:t>
            </a:r>
          </a:p>
          <a:p>
            <a:r>
              <a:rPr lang="en-US" sz="2000" dirty="0" smtClean="0">
                <a:latin typeface="Times New Roman" pitchFamily="18" charset="0"/>
                <a:cs typeface="Times New Roman" pitchFamily="18" charset="0"/>
              </a:rPr>
              <a:t>name</a:t>
            </a:r>
          </a:p>
          <a:p>
            <a:r>
              <a:rPr lang="en-US" sz="2000" dirty="0" err="1" smtClean="0">
                <a:latin typeface="Times New Roman" pitchFamily="18" charset="0"/>
                <a:cs typeface="Times New Roman" pitchFamily="18" charset="0"/>
              </a:rPr>
              <a:t>currentRegisterNumber</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a:p>
        </p:txBody>
      </p:sp>
      <p:sp>
        <p:nvSpPr>
          <p:cNvPr id="5" name="Rectangle 4"/>
          <p:cNvSpPr/>
          <p:nvPr/>
        </p:nvSpPr>
        <p:spPr>
          <a:xfrm>
            <a:off x="5181600" y="5867400"/>
            <a:ext cx="2133600" cy="838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Register</a:t>
            </a:r>
          </a:p>
          <a:p>
            <a:r>
              <a:rPr lang="en-US" sz="2000" dirty="0" smtClean="0">
                <a:latin typeface="Times New Roman" pitchFamily="18" charset="0"/>
                <a:cs typeface="Times New Roman" pitchFamily="18" charset="0"/>
              </a:rPr>
              <a:t>number</a:t>
            </a:r>
            <a:endParaRPr lang="en-US" sz="2000" dirty="0">
              <a:latin typeface="Times New Roman" pitchFamily="18" charset="0"/>
              <a:cs typeface="Times New Roman" pitchFamily="18" charset="0"/>
            </a:endParaRPr>
          </a:p>
        </p:txBody>
      </p:sp>
      <p:sp>
        <p:nvSpPr>
          <p:cNvPr id="6" name="Rectangle 5"/>
          <p:cNvSpPr/>
          <p:nvPr/>
        </p:nvSpPr>
        <p:spPr>
          <a:xfrm>
            <a:off x="1219200" y="5867400"/>
            <a:ext cx="2286000" cy="838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Cashier</a:t>
            </a:r>
          </a:p>
          <a:p>
            <a:r>
              <a:rPr lang="en-US" sz="2000" dirty="0" smtClean="0">
                <a:latin typeface="Times New Roman" pitchFamily="18" charset="0"/>
                <a:cs typeface="Times New Roman" pitchFamily="18" charset="0"/>
              </a:rPr>
              <a:t>name</a:t>
            </a:r>
          </a:p>
          <a:p>
            <a:pPr algn="ctr"/>
            <a:r>
              <a:rPr lang="en-US" sz="2000" dirty="0" smtClean="0">
                <a:latin typeface="Times New Roman" pitchFamily="18" charset="0"/>
                <a:cs typeface="Times New Roman" pitchFamily="18" charset="0"/>
              </a:rPr>
              <a:t> </a:t>
            </a:r>
          </a:p>
          <a:p>
            <a:pPr algn="ctr"/>
            <a:endParaRPr lang="en-US" sz="2000" dirty="0"/>
          </a:p>
        </p:txBody>
      </p:sp>
      <p:sp>
        <p:nvSpPr>
          <p:cNvPr id="7" name="Snip Single Corner Rectangle 6"/>
          <p:cNvSpPr/>
          <p:nvPr/>
        </p:nvSpPr>
        <p:spPr>
          <a:xfrm>
            <a:off x="5181600" y="4572000"/>
            <a:ext cx="3505200" cy="9906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 “ simple” attribute, but being used as a foreign key to relate to another object</a:t>
            </a:r>
          </a:p>
          <a:p>
            <a:endParaRPr lang="en-US" sz="2000" dirty="0">
              <a:latin typeface="Times New Roman" pitchFamily="18" charset="0"/>
              <a:cs typeface="Times New Roman" pitchFamily="18" charset="0"/>
            </a:endParaRPr>
          </a:p>
        </p:txBody>
      </p:sp>
      <p:cxnSp>
        <p:nvCxnSpPr>
          <p:cNvPr id="9" name="Straight Connector 8"/>
          <p:cNvCxnSpPr/>
          <p:nvPr/>
        </p:nvCxnSpPr>
        <p:spPr>
          <a:xfrm>
            <a:off x="1219200" y="4876800"/>
            <a:ext cx="2743200" cy="1588"/>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rot="10800000" flipV="1">
            <a:off x="3962400" y="4876800"/>
            <a:ext cx="1219200" cy="457200"/>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15" name="Oval 14"/>
          <p:cNvSpPr/>
          <p:nvPr/>
        </p:nvSpPr>
        <p:spPr>
          <a:xfrm>
            <a:off x="3810000" y="52578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8" name="Straight Connector 17"/>
          <p:cNvCxnSpPr/>
          <p:nvPr/>
        </p:nvCxnSpPr>
        <p:spPr>
          <a:xfrm rot="10800000" flipH="1">
            <a:off x="1219200" y="6248400"/>
            <a:ext cx="2286000" cy="1588"/>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rot="10800000" flipH="1">
            <a:off x="5181600" y="6248400"/>
            <a:ext cx="2133600" cy="1588"/>
          </a:xfrm>
          <a:prstGeom prst="line">
            <a:avLst/>
          </a:prstGeom>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3505200" y="6248400"/>
            <a:ext cx="167640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0-#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0-#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0-#ppt_w/2"/>
                                          </p:val>
                                        </p:tav>
                                        <p:tav tm="100000">
                                          <p:val>
                                            <p:strVal val="#ppt_x"/>
                                          </p:val>
                                        </p:tav>
                                      </p:tavLst>
                                    </p:anim>
                                    <p:anim calcmode="lin" valueType="num">
                                      <p:cBhvr additive="base">
                                        <p:cTn id="6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7" end="7"/>
                                            </p:txEl>
                                          </p:spTgt>
                                        </p:tgtEl>
                                        <p:attrNameLst>
                                          <p:attrName>style.visibility</p:attrName>
                                        </p:attrNameLst>
                                      </p:cBhvr>
                                      <p:to>
                                        <p:strVal val="visible"/>
                                      </p:to>
                                    </p:set>
                                    <p:anim calcmode="lin" valueType="num">
                                      <p:cBhvr additive="base">
                                        <p:cTn id="7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6"/>
                                        </p:tgtEl>
                                        <p:attrNameLst>
                                          <p:attrName>style.visibility</p:attrName>
                                        </p:attrNameLst>
                                      </p:cBhvr>
                                      <p:to>
                                        <p:strVal val="visible"/>
                                      </p:to>
                                    </p:set>
                                    <p:anim calcmode="lin" valueType="num">
                                      <p:cBhvr additive="base">
                                        <p:cTn id="85" dur="500" fill="hold"/>
                                        <p:tgtEl>
                                          <p:spTgt spid="6"/>
                                        </p:tgtEl>
                                        <p:attrNameLst>
                                          <p:attrName>ppt_x</p:attrName>
                                        </p:attrNameLst>
                                      </p:cBhvr>
                                      <p:tavLst>
                                        <p:tav tm="0">
                                          <p:val>
                                            <p:strVal val="0-#ppt_w/2"/>
                                          </p:val>
                                        </p:tav>
                                        <p:tav tm="100000">
                                          <p:val>
                                            <p:strVal val="#ppt_x"/>
                                          </p:val>
                                        </p:tav>
                                      </p:tavLst>
                                    </p:anim>
                                    <p:anim calcmode="lin" valueType="num">
                                      <p:cBhvr additive="base">
                                        <p:cTn id="8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0-#ppt_w/2"/>
                                          </p:val>
                                        </p:tav>
                                        <p:tav tm="100000">
                                          <p:val>
                                            <p:strVal val="#ppt_x"/>
                                          </p:val>
                                        </p:tav>
                                      </p:tavLst>
                                    </p:anim>
                                    <p:anim calcmode="lin" valueType="num">
                                      <p:cBhvr additive="base">
                                        <p:cTn id="9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5"/>
                                        </p:tgtEl>
                                        <p:attrNameLst>
                                          <p:attrName>style.visibility</p:attrName>
                                        </p:attrNameLst>
                                      </p:cBhvr>
                                      <p:to>
                                        <p:strVal val="visible"/>
                                      </p:to>
                                    </p:set>
                                    <p:anim calcmode="lin" valueType="num">
                                      <p:cBhvr additive="base">
                                        <p:cTn id="97" dur="500" fill="hold"/>
                                        <p:tgtEl>
                                          <p:spTgt spid="5"/>
                                        </p:tgtEl>
                                        <p:attrNameLst>
                                          <p:attrName>ppt_x</p:attrName>
                                        </p:attrNameLst>
                                      </p:cBhvr>
                                      <p:tavLst>
                                        <p:tav tm="0">
                                          <p:val>
                                            <p:strVal val="0-#ppt_w/2"/>
                                          </p:val>
                                        </p:tav>
                                        <p:tav tm="100000">
                                          <p:val>
                                            <p:strVal val="#ppt_x"/>
                                          </p:val>
                                        </p:tav>
                                      </p:tavLst>
                                    </p:anim>
                                    <p:anim calcmode="lin" valueType="num">
                                      <p:cBhvr additive="base">
                                        <p:cTn id="9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fill="hold"/>
                                        <p:tgtEl>
                                          <p:spTgt spid="24"/>
                                        </p:tgtEl>
                                        <p:attrNameLst>
                                          <p:attrName>ppt_x</p:attrName>
                                        </p:attrNameLst>
                                      </p:cBhvr>
                                      <p:tavLst>
                                        <p:tav tm="0">
                                          <p:val>
                                            <p:strVal val="0-#ppt_w/2"/>
                                          </p:val>
                                        </p:tav>
                                        <p:tav tm="100000">
                                          <p:val>
                                            <p:strVal val="#ppt_x"/>
                                          </p:val>
                                        </p:tav>
                                      </p:tavLst>
                                    </p:anim>
                                    <p:anim calcmode="lin" valueType="num">
                                      <p:cBhvr additive="base">
                                        <p:cTn id="10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0-#ppt_w/2"/>
                                          </p:val>
                                        </p:tav>
                                        <p:tav tm="100000">
                                          <p:val>
                                            <p:strVal val="#ppt_x"/>
                                          </p:val>
                                        </p:tav>
                                      </p:tavLst>
                                    </p:anim>
                                    <p:anim calcmode="lin" valueType="num">
                                      <p:cBhvr additive="base">
                                        <p:cTn id="11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0" end="10"/>
                                            </p:txEl>
                                          </p:spTgt>
                                        </p:tgtEl>
                                        <p:attrNameLst>
                                          <p:attrName>style.visibility</p:attrName>
                                        </p:attrNameLst>
                                      </p:cBhvr>
                                      <p:to>
                                        <p:strVal val="visible"/>
                                      </p:to>
                                    </p:set>
                                    <p:anim calcmode="lin" valueType="num">
                                      <p:cBhvr additive="base">
                                        <p:cTn id="11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15"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81000"/>
            <a:ext cx="8686800" cy="792162"/>
          </a:xfrm>
        </p:spPr>
        <p:txBody>
          <a:bodyPr>
            <a:normAutofit fontScale="90000"/>
          </a:bodyPr>
          <a:lstStyle/>
          <a:p>
            <a:pPr algn="l"/>
            <a:r>
              <a:rPr lang="en-US" sz="2200" b="1" dirty="0" smtClean="0">
                <a:latin typeface="Arial" pitchFamily="34" charset="0"/>
                <a:cs typeface="Arial" pitchFamily="34" charset="0"/>
              </a:rPr>
              <a:t>Modeling Quantities and Units</a:t>
            </a:r>
            <a:r>
              <a:rPr lang="en-US" b="1" dirty="0" smtClean="0">
                <a:latin typeface="Arial" pitchFamily="34" charset="0"/>
                <a:cs typeface="Arial" pitchFamily="34" charset="0"/>
              </a:rPr>
              <a:t/>
            </a:r>
            <a:br>
              <a:rPr lang="en-US" b="1" dirty="0" smtClean="0">
                <a:latin typeface="Arial" pitchFamily="34" charset="0"/>
                <a:cs typeface="Arial" pitchFamily="34" charset="0"/>
              </a:rPr>
            </a:br>
            <a:endParaRPr lang="en-US" b="1" dirty="0">
              <a:latin typeface="Arial" pitchFamily="34" charset="0"/>
              <a:cs typeface="Arial" pitchFamily="34" charset="0"/>
            </a:endParaRPr>
          </a:p>
        </p:txBody>
      </p:sp>
      <p:sp>
        <p:nvSpPr>
          <p:cNvPr id="3" name="Content Placeholder 2"/>
          <p:cNvSpPr>
            <a:spLocks noGrp="1"/>
          </p:cNvSpPr>
          <p:nvPr>
            <p:ph idx="1"/>
          </p:nvPr>
        </p:nvSpPr>
        <p:spPr>
          <a:xfrm>
            <a:off x="304800" y="1143000"/>
            <a:ext cx="8610600" cy="5181600"/>
          </a:xfrm>
        </p:spPr>
        <p:txBody>
          <a:bodyPr>
            <a:noAutofit/>
          </a:bodyPr>
          <a:lstStyle/>
          <a:p>
            <a:pPr marL="514350" lvl="0" indent="-514350">
              <a:buFont typeface="+mj-lt"/>
              <a:buAutoNum type="arabicPeriod"/>
            </a:pPr>
            <a:r>
              <a:rPr lang="en-US" sz="2000" dirty="0" smtClean="0">
                <a:latin typeface="Times New Roman" pitchFamily="18" charset="0"/>
                <a:cs typeface="Times New Roman" pitchFamily="18" charset="0"/>
              </a:rPr>
              <a:t>Numeric quantities should not be represented as plain numbers. </a:t>
            </a:r>
          </a:p>
          <a:p>
            <a:pPr marL="514350" lvl="0" indent="-514350">
              <a:buFont typeface="+mj-lt"/>
              <a:buAutoNum type="arabicPeriod"/>
            </a:pPr>
            <a:r>
              <a:rPr lang="en-US" sz="2000" dirty="0" smtClean="0">
                <a:latin typeface="Times New Roman" pitchFamily="18" charset="0"/>
                <a:cs typeface="Times New Roman" pitchFamily="18" charset="0"/>
              </a:rPr>
              <a:t>Consider price or weight. Saying "the price was 13" or "the weight was 37" doesn't say much. </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Kilograms? </a:t>
            </a:r>
          </a:p>
          <a:p>
            <a:pPr marL="514350" lvl="0" indent="-514350">
              <a:buFont typeface="+mj-lt"/>
              <a:buAutoNum type="arabicPeriod"/>
            </a:pPr>
            <a:r>
              <a:rPr lang="en-US" sz="2000" dirty="0" smtClean="0">
                <a:latin typeface="Times New Roman" pitchFamily="18" charset="0"/>
                <a:cs typeface="Times New Roman" pitchFamily="18" charset="0"/>
              </a:rPr>
              <a:t>These are quantities with associated units, and it is common to require knowledge of the unit to support conversions.</a:t>
            </a:r>
          </a:p>
          <a:p>
            <a:pPr marL="514350" lvl="0" indent="-514350">
              <a:buFont typeface="+mj-lt"/>
              <a:buAutoNum type="arabicPeriod"/>
            </a:pPr>
            <a:r>
              <a:rPr lang="en-US" sz="2000" dirty="0" smtClean="0">
                <a:latin typeface="Times New Roman" pitchFamily="18" charset="0"/>
                <a:cs typeface="Times New Roman" pitchFamily="18" charset="0"/>
              </a:rPr>
              <a:t>The </a:t>
            </a:r>
            <a:r>
              <a:rPr lang="en-US" sz="2000" dirty="0" err="1" smtClean="0">
                <a:latin typeface="Times New Roman" pitchFamily="18" charset="0"/>
                <a:cs typeface="Times New Roman" pitchFamily="18" charset="0"/>
              </a:rPr>
              <a:t>NextGen</a:t>
            </a:r>
            <a:r>
              <a:rPr lang="en-US" sz="2000" dirty="0" smtClean="0">
                <a:latin typeface="Times New Roman" pitchFamily="18" charset="0"/>
                <a:cs typeface="Times New Roman" pitchFamily="18" charset="0"/>
              </a:rPr>
              <a:t> POS software is for an international market and needs to support prices in multiple currencies. </a:t>
            </a:r>
          </a:p>
          <a:p>
            <a:pPr marL="514350" lvl="0" indent="-514350">
              <a:buFont typeface="+mj-lt"/>
              <a:buAutoNum type="arabicPeriod"/>
            </a:pPr>
            <a:r>
              <a:rPr lang="en-US" sz="2000" dirty="0" smtClean="0">
                <a:latin typeface="Times New Roman" pitchFamily="18" charset="0"/>
                <a:cs typeface="Times New Roman" pitchFamily="18" charset="0"/>
              </a:rPr>
              <a:t>The domain model (and the software) should model quantities skillfully. </a:t>
            </a:r>
          </a:p>
          <a:p>
            <a:pPr marL="514350" lvl="0" indent="-514350">
              <a:buFont typeface="+mj-lt"/>
              <a:buAutoNum type="arabicPeriod"/>
            </a:pPr>
            <a:r>
              <a:rPr lang="en-US" sz="2000" dirty="0" smtClean="0">
                <a:latin typeface="Times New Roman" pitchFamily="18" charset="0"/>
                <a:cs typeface="Times New Roman" pitchFamily="18" charset="0"/>
              </a:rPr>
              <a:t> In the general case, the solution is to represent Quantity as a distinct class, with an associated Unit. </a:t>
            </a:r>
          </a:p>
          <a:p>
            <a:pPr marL="514350" lvl="0" indent="-514350">
              <a:buFont typeface="+mj-lt"/>
              <a:buAutoNum type="arabicPeriod"/>
            </a:pPr>
            <a:r>
              <a:rPr lang="en-US" sz="2000" dirty="0" smtClean="0">
                <a:latin typeface="Times New Roman" pitchFamily="18" charset="0"/>
                <a:cs typeface="Times New Roman" pitchFamily="18" charset="0"/>
              </a:rPr>
              <a:t>Money is a kind of quantity whose units are currencies. </a:t>
            </a:r>
          </a:p>
          <a:p>
            <a:pPr marL="514350" indent="-514350">
              <a:buFont typeface="+mj-lt"/>
              <a:buAutoNum type="arabicPeriod"/>
            </a:pPr>
            <a:r>
              <a:rPr lang="en-US" sz="2000" dirty="0" smtClean="0">
                <a:latin typeface="Times New Roman" pitchFamily="18" charset="0"/>
                <a:cs typeface="Times New Roman" pitchFamily="18" charset="0"/>
              </a:rPr>
              <a:t>Weight is a quantity with units such as kilograms or pounds. See Figure 1.14.</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86800" cy="6477000"/>
          </a:xfrm>
        </p:spPr>
        <p:txBody>
          <a:bodyPr>
            <a:normAutofit/>
          </a:bodyPr>
          <a:lstStyle/>
          <a:p>
            <a:pPr algn="ctr">
              <a:buNone/>
            </a:pPr>
            <a:r>
              <a:rPr lang="en-US" sz="2000" b="1" dirty="0" smtClean="0">
                <a:latin typeface="Times New Roman" pitchFamily="18" charset="0"/>
                <a:cs typeface="Times New Roman" pitchFamily="18" charset="0"/>
              </a:rPr>
              <a:t>Figure : Modeling quantities</a:t>
            </a: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Has-amount                                        Is-in</a:t>
            </a:r>
          </a:p>
          <a:p>
            <a:pPr>
              <a:buNone/>
            </a:pPr>
            <a:r>
              <a:rPr lang="en-US" sz="2000" b="1" dirty="0" smtClean="0">
                <a:latin typeface="Times New Roman" pitchFamily="18" charset="0"/>
                <a:cs typeface="Times New Roman" pitchFamily="18" charset="0"/>
              </a:rPr>
              <a:t>                                     </a:t>
            </a:r>
          </a:p>
          <a:p>
            <a:pPr>
              <a:buNone/>
            </a:pPr>
            <a:r>
              <a:rPr lang="en-US" sz="2000" b="1" dirty="0" smtClean="0">
                <a:latin typeface="Times New Roman" pitchFamily="18" charset="0"/>
                <a:cs typeface="Times New Roman" pitchFamily="18" charset="0"/>
              </a:rPr>
              <a:t>                                    *                    </a:t>
            </a:r>
            <a:r>
              <a:rPr lang="en-US" sz="2000" dirty="0" smtClean="0">
                <a:latin typeface="Times New Roman" pitchFamily="18" charset="0"/>
                <a:cs typeface="Times New Roman" pitchFamily="18" charset="0"/>
              </a:rPr>
              <a:t>1                                  *             1</a:t>
            </a: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lgn="ctr">
              <a:buNone/>
            </a:pPr>
            <a:endParaRPr lang="en-US" sz="2000" b="1" dirty="0" smtClean="0">
              <a:latin typeface="Times New Roman" pitchFamily="18" charset="0"/>
              <a:cs typeface="Times New Roman" pitchFamily="18" charset="0"/>
            </a:endParaRPr>
          </a:p>
          <a:p>
            <a:pPr>
              <a:buNone/>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ctr">
              <a:buNone/>
            </a:pPr>
            <a:r>
              <a:rPr lang="en-US" sz="2000" b="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ctr">
              <a:buNone/>
            </a:pPr>
            <a:endParaRPr lang="en-US" sz="2000" dirty="0">
              <a:latin typeface="Times New Roman" pitchFamily="18" charset="0"/>
              <a:cs typeface="Times New Roman" pitchFamily="18" charset="0"/>
            </a:endParaRPr>
          </a:p>
        </p:txBody>
      </p:sp>
      <p:sp>
        <p:nvSpPr>
          <p:cNvPr id="4" name="Rectangle 3"/>
          <p:cNvSpPr/>
          <p:nvPr/>
        </p:nvSpPr>
        <p:spPr>
          <a:xfrm>
            <a:off x="533400" y="5638800"/>
            <a:ext cx="19812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Payment</a:t>
            </a: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amount : Money</a:t>
            </a:r>
          </a:p>
          <a:p>
            <a:pPr algn="ctr"/>
            <a:r>
              <a:rPr lang="en-US" sz="2000" dirty="0" smtClean="0">
                <a:latin typeface="Times New Roman" pitchFamily="18" charset="0"/>
                <a:cs typeface="Times New Roman" pitchFamily="18" charset="0"/>
              </a:rPr>
              <a:t> </a:t>
            </a:r>
          </a:p>
          <a:p>
            <a:pPr algn="ctr"/>
            <a:endParaRPr lang="en-US" sz="2000" dirty="0" smtClean="0"/>
          </a:p>
          <a:p>
            <a:pPr algn="ctr"/>
            <a:endParaRPr lang="en-US" sz="2000" dirty="0"/>
          </a:p>
        </p:txBody>
      </p:sp>
      <p:sp>
        <p:nvSpPr>
          <p:cNvPr id="5" name="Rectangle 4"/>
          <p:cNvSpPr/>
          <p:nvPr/>
        </p:nvSpPr>
        <p:spPr>
          <a:xfrm>
            <a:off x="533400" y="4114800"/>
            <a:ext cx="2057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Payment</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amount : Quantity</a:t>
            </a:r>
          </a:p>
          <a:p>
            <a:pPr algn="ctr"/>
            <a:r>
              <a:rPr lang="en-US" sz="2000" dirty="0" smtClean="0">
                <a:latin typeface="Times New Roman" pitchFamily="18" charset="0"/>
                <a:cs typeface="Times New Roman" pitchFamily="18" charset="0"/>
              </a:rPr>
              <a:t> </a:t>
            </a:r>
          </a:p>
          <a:p>
            <a:pPr algn="ctr"/>
            <a:endParaRPr lang="en-US" sz="2000" dirty="0"/>
          </a:p>
        </p:txBody>
      </p:sp>
      <p:sp>
        <p:nvSpPr>
          <p:cNvPr id="6" name="Rectangle 5"/>
          <p:cNvSpPr/>
          <p:nvPr/>
        </p:nvSpPr>
        <p:spPr>
          <a:xfrm>
            <a:off x="533400" y="2514600"/>
            <a:ext cx="20574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Payment</a:t>
            </a:r>
          </a:p>
          <a:p>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 </a:t>
            </a:r>
          </a:p>
          <a:p>
            <a:pPr algn="ctr"/>
            <a:endParaRPr lang="en-US" sz="2000" dirty="0"/>
          </a:p>
        </p:txBody>
      </p:sp>
      <p:sp>
        <p:nvSpPr>
          <p:cNvPr id="7" name="Rectangle 6"/>
          <p:cNvSpPr/>
          <p:nvPr/>
        </p:nvSpPr>
        <p:spPr>
          <a:xfrm>
            <a:off x="533400" y="990600"/>
            <a:ext cx="2057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Payment</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amount : Number</a:t>
            </a:r>
          </a:p>
          <a:p>
            <a:pPr algn="ctr"/>
            <a:r>
              <a:rPr lang="en-US" sz="2000" dirty="0" smtClean="0">
                <a:latin typeface="Times New Roman" pitchFamily="18" charset="0"/>
                <a:cs typeface="Times New Roman" pitchFamily="18" charset="0"/>
              </a:rPr>
              <a:t> </a:t>
            </a:r>
          </a:p>
          <a:p>
            <a:pPr algn="ctr"/>
            <a:endParaRPr lang="en-US" sz="2000" dirty="0"/>
          </a:p>
        </p:txBody>
      </p:sp>
      <p:sp>
        <p:nvSpPr>
          <p:cNvPr id="8" name="Snip Single Corner Rectangle 7"/>
          <p:cNvSpPr/>
          <p:nvPr/>
        </p:nvSpPr>
        <p:spPr>
          <a:xfrm>
            <a:off x="4038600" y="990600"/>
            <a:ext cx="1828800" cy="6858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latin typeface="Times New Roman" pitchFamily="18" charset="0"/>
                <a:cs typeface="Times New Roman" pitchFamily="18" charset="0"/>
              </a:rPr>
              <a:t>not useful</a:t>
            </a:r>
          </a:p>
        </p:txBody>
      </p:sp>
      <p:sp>
        <p:nvSpPr>
          <p:cNvPr id="9" name="Snip Single Corner Rectangle 8"/>
          <p:cNvSpPr/>
          <p:nvPr/>
        </p:nvSpPr>
        <p:spPr>
          <a:xfrm>
            <a:off x="3429000" y="4114800"/>
            <a:ext cx="2743200" cy="1295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quantities are pure data values, so are suitable to show in attribute section</a:t>
            </a:r>
          </a:p>
          <a:p>
            <a:endParaRPr lang="en-US" sz="2000" dirty="0">
              <a:latin typeface="Times New Roman" pitchFamily="18" charset="0"/>
              <a:cs typeface="Times New Roman" pitchFamily="18" charset="0"/>
            </a:endParaRPr>
          </a:p>
        </p:txBody>
      </p:sp>
      <p:sp>
        <p:nvSpPr>
          <p:cNvPr id="10" name="Snip Single Corner Rectangle 9"/>
          <p:cNvSpPr/>
          <p:nvPr/>
        </p:nvSpPr>
        <p:spPr>
          <a:xfrm>
            <a:off x="3429000" y="5638800"/>
            <a:ext cx="2819400" cy="9906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Variation: Money is a specialized Quantity whose unit is a currency</a:t>
            </a: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11" name="Rectangle 10"/>
          <p:cNvSpPr/>
          <p:nvPr/>
        </p:nvSpPr>
        <p:spPr>
          <a:xfrm>
            <a:off x="4267200" y="2514600"/>
            <a:ext cx="19812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Quantity</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amount : Number</a:t>
            </a:r>
          </a:p>
          <a:p>
            <a:pPr algn="ctr"/>
            <a:r>
              <a:rPr lang="en-US" sz="2000" dirty="0" smtClean="0">
                <a:latin typeface="Times New Roman" pitchFamily="18" charset="0"/>
                <a:cs typeface="Times New Roman" pitchFamily="18" charset="0"/>
              </a:rPr>
              <a:t> </a:t>
            </a:r>
          </a:p>
          <a:p>
            <a:pPr algn="ctr"/>
            <a:endParaRPr lang="en-US" sz="2000" dirty="0"/>
          </a:p>
        </p:txBody>
      </p:sp>
      <p:sp>
        <p:nvSpPr>
          <p:cNvPr id="12" name="Rectangle 11"/>
          <p:cNvSpPr/>
          <p:nvPr/>
        </p:nvSpPr>
        <p:spPr>
          <a:xfrm>
            <a:off x="7543800" y="2514600"/>
            <a:ext cx="1371600" cy="990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00" dirty="0" smtClean="0">
              <a:latin typeface="Times New Roman" pitchFamily="18" charset="0"/>
              <a:cs typeface="Times New Roman" pitchFamily="18" charset="0"/>
            </a:endParaRPr>
          </a:p>
          <a:p>
            <a:pPr algn="ct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Unit</a:t>
            </a:r>
          </a:p>
          <a:p>
            <a:pPr algn="ct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t>
            </a:r>
          </a:p>
          <a:p>
            <a:pPr algn="ctr"/>
            <a:r>
              <a:rPr lang="en-US" sz="2000" dirty="0" smtClean="0">
                <a:latin typeface="Times New Roman" pitchFamily="18" charset="0"/>
                <a:cs typeface="Times New Roman" pitchFamily="18" charset="0"/>
              </a:rPr>
              <a:t> </a:t>
            </a:r>
          </a:p>
          <a:p>
            <a:pPr algn="ctr"/>
            <a:endParaRPr lang="en-US" sz="2000" dirty="0"/>
          </a:p>
        </p:txBody>
      </p:sp>
      <p:sp>
        <p:nvSpPr>
          <p:cNvPr id="13" name="Snip Single Corner Rectangle 12"/>
          <p:cNvSpPr/>
          <p:nvPr/>
        </p:nvSpPr>
        <p:spPr>
          <a:xfrm>
            <a:off x="7315200" y="4572000"/>
            <a:ext cx="990600" cy="533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sz="2000" dirty="0" smtClean="0">
                <a:latin typeface="Times New Roman" pitchFamily="18" charset="0"/>
                <a:cs typeface="Times New Roman" pitchFamily="18" charset="0"/>
              </a:rPr>
              <a:t>better</a:t>
            </a:r>
          </a:p>
        </p:txBody>
      </p:sp>
      <p:cxnSp>
        <p:nvCxnSpPr>
          <p:cNvPr id="15" name="Straight Connector 14"/>
          <p:cNvCxnSpPr/>
          <p:nvPr/>
        </p:nvCxnSpPr>
        <p:spPr>
          <a:xfrm rot="10800000" flipH="1">
            <a:off x="533400" y="1371600"/>
            <a:ext cx="2057400" cy="1588"/>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flipV="1">
            <a:off x="533400" y="2971800"/>
            <a:ext cx="2057400" cy="1588"/>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rot="10800000" flipH="1">
            <a:off x="533400" y="4495800"/>
            <a:ext cx="2057400" cy="1588"/>
          </a:xfrm>
          <a:prstGeom prst="line">
            <a:avLst/>
          </a:prstGeom>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a:off x="533400" y="6019800"/>
            <a:ext cx="1981200" cy="1588"/>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rot="10800000" flipH="1">
            <a:off x="4267200" y="2971800"/>
            <a:ext cx="1981200" cy="1588"/>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p:cNvCxnSpPr/>
          <p:nvPr/>
        </p:nvCxnSpPr>
        <p:spPr>
          <a:xfrm rot="10800000" flipH="1">
            <a:off x="7543800" y="2971800"/>
            <a:ext cx="1371600" cy="1588"/>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p:cNvCxnSpPr/>
          <p:nvPr/>
        </p:nvCxnSpPr>
        <p:spPr>
          <a:xfrm>
            <a:off x="2590800" y="2971800"/>
            <a:ext cx="1676400" cy="1588"/>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a:off x="6248400" y="2971800"/>
            <a:ext cx="1295400" cy="1588"/>
          </a:xfrm>
          <a:prstGeom prst="line">
            <a:avLst/>
          </a:prstGeom>
        </p:spPr>
        <p:style>
          <a:lnRef idx="2">
            <a:schemeClr val="dk1"/>
          </a:lnRef>
          <a:fillRef idx="0">
            <a:schemeClr val="dk1"/>
          </a:fillRef>
          <a:effectRef idx="1">
            <a:schemeClr val="dk1"/>
          </a:effectRef>
          <a:fontRef idx="minor">
            <a:schemeClr val="tx1"/>
          </a:fontRef>
        </p:style>
      </p:cxnSp>
      <p:sp>
        <p:nvSpPr>
          <p:cNvPr id="63" name="Isosceles Triangle 62"/>
          <p:cNvSpPr/>
          <p:nvPr/>
        </p:nvSpPr>
        <p:spPr>
          <a:xfrm rot="13168218">
            <a:off x="3963433" y="2541565"/>
            <a:ext cx="147501" cy="174669"/>
          </a:xfrm>
          <a:prstGeom prst="triangle">
            <a:avLst>
              <a:gd name="adj"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5" name="Isosceles Triangle 64"/>
          <p:cNvSpPr/>
          <p:nvPr/>
        </p:nvSpPr>
        <p:spPr>
          <a:xfrm rot="13168218">
            <a:off x="6972898" y="2541566"/>
            <a:ext cx="147501" cy="174669"/>
          </a:xfrm>
          <a:prstGeom prst="triangle">
            <a:avLst>
              <a:gd name="adj"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66" name="Straight Connector 65"/>
          <p:cNvCxnSpPr>
            <a:endCxn id="8" idx="2"/>
          </p:cNvCxnSpPr>
          <p:nvPr/>
        </p:nvCxnSpPr>
        <p:spPr>
          <a:xfrm flipV="1">
            <a:off x="2514600" y="1333500"/>
            <a:ext cx="1524000" cy="419100"/>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69" name="Oval 68"/>
          <p:cNvSpPr/>
          <p:nvPr/>
        </p:nvSpPr>
        <p:spPr>
          <a:xfrm>
            <a:off x="2438400" y="1676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70" name="Straight Connector 69"/>
          <p:cNvCxnSpPr/>
          <p:nvPr/>
        </p:nvCxnSpPr>
        <p:spPr>
          <a:xfrm>
            <a:off x="533400" y="2209800"/>
            <a:ext cx="8382000" cy="1588"/>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flipV="1">
            <a:off x="2438400" y="6019800"/>
            <a:ext cx="990600" cy="381000"/>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74" name="Straight Connector 73"/>
          <p:cNvCxnSpPr/>
          <p:nvPr/>
        </p:nvCxnSpPr>
        <p:spPr>
          <a:xfrm flipV="1">
            <a:off x="2514600" y="4648200"/>
            <a:ext cx="914400" cy="76200"/>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76" name="Oval 75"/>
          <p:cNvSpPr/>
          <p:nvPr/>
        </p:nvSpPr>
        <p:spPr>
          <a:xfrm>
            <a:off x="2362200" y="46482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8" name="Oval 77"/>
          <p:cNvSpPr/>
          <p:nvPr/>
        </p:nvSpPr>
        <p:spPr>
          <a:xfrm>
            <a:off x="2362200" y="63246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80" name="Straight Connector 79"/>
          <p:cNvCxnSpPr>
            <a:stCxn id="88" idx="5"/>
          </p:cNvCxnSpPr>
          <p:nvPr/>
        </p:nvCxnSpPr>
        <p:spPr>
          <a:xfrm rot="16200000" flipH="1">
            <a:off x="6492782" y="3978182"/>
            <a:ext cx="708118" cy="936718"/>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82" name="Straight Connector 81"/>
          <p:cNvCxnSpPr/>
          <p:nvPr/>
        </p:nvCxnSpPr>
        <p:spPr>
          <a:xfrm>
            <a:off x="6400800" y="4800600"/>
            <a:ext cx="914400" cy="1588"/>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84" name="Straight Connector 83"/>
          <p:cNvCxnSpPr>
            <a:stCxn id="87" idx="7"/>
          </p:cNvCxnSpPr>
          <p:nvPr/>
        </p:nvCxnSpPr>
        <p:spPr>
          <a:xfrm rot="5400000" flipH="1" flipV="1">
            <a:off x="6492782" y="4914900"/>
            <a:ext cx="936718" cy="708118"/>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86" name="Oval 85"/>
          <p:cNvSpPr/>
          <p:nvPr/>
        </p:nvSpPr>
        <p:spPr>
          <a:xfrm>
            <a:off x="6248400" y="4724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7" name="Oval 86"/>
          <p:cNvSpPr/>
          <p:nvPr/>
        </p:nvSpPr>
        <p:spPr>
          <a:xfrm>
            <a:off x="6477000" y="57150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8" name="Oval 87"/>
          <p:cNvSpPr/>
          <p:nvPr/>
        </p:nvSpPr>
        <p:spPr>
          <a:xfrm>
            <a:off x="6248400" y="3962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fill="hold"/>
                                        <p:tgtEl>
                                          <p:spTgt spid="66"/>
                                        </p:tgtEl>
                                        <p:attrNameLst>
                                          <p:attrName>ppt_x</p:attrName>
                                        </p:attrNameLst>
                                      </p:cBhvr>
                                      <p:tavLst>
                                        <p:tav tm="0">
                                          <p:val>
                                            <p:strVal val="0-#ppt_w/2"/>
                                          </p:val>
                                        </p:tav>
                                        <p:tav tm="100000">
                                          <p:val>
                                            <p:strVal val="#ppt_x"/>
                                          </p:val>
                                        </p:tav>
                                      </p:tavLst>
                                    </p:anim>
                                    <p:anim calcmode="lin" valueType="num">
                                      <p:cBhvr additive="base">
                                        <p:cTn id="26"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500" fill="hold"/>
                                        <p:tgtEl>
                                          <p:spTgt spid="69"/>
                                        </p:tgtEl>
                                        <p:attrNameLst>
                                          <p:attrName>ppt_x</p:attrName>
                                        </p:attrNameLst>
                                      </p:cBhvr>
                                      <p:tavLst>
                                        <p:tav tm="0">
                                          <p:val>
                                            <p:strVal val="0-#ppt_w/2"/>
                                          </p:val>
                                        </p:tav>
                                        <p:tav tm="100000">
                                          <p:val>
                                            <p:strVal val="#ppt_x"/>
                                          </p:val>
                                        </p:tav>
                                      </p:tavLst>
                                    </p:anim>
                                    <p:anim calcmode="lin" valueType="num">
                                      <p:cBhvr additive="base">
                                        <p:cTn id="32" dur="50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fill="hold"/>
                                        <p:tgtEl>
                                          <p:spTgt spid="70"/>
                                        </p:tgtEl>
                                        <p:attrNameLst>
                                          <p:attrName>ppt_x</p:attrName>
                                        </p:attrNameLst>
                                      </p:cBhvr>
                                      <p:tavLst>
                                        <p:tav tm="0">
                                          <p:val>
                                            <p:strVal val="0-#ppt_w/2"/>
                                          </p:val>
                                        </p:tav>
                                        <p:tav tm="100000">
                                          <p:val>
                                            <p:strVal val="#ppt_x"/>
                                          </p:val>
                                        </p:tav>
                                      </p:tavLst>
                                    </p:anim>
                                    <p:anim calcmode="lin" valueType="num">
                                      <p:cBhvr additive="base">
                                        <p:cTn id="3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0-#ppt_w/2"/>
                                          </p:val>
                                        </p:tav>
                                        <p:tav tm="100000">
                                          <p:val>
                                            <p:strVal val="#ppt_x"/>
                                          </p:val>
                                        </p:tav>
                                      </p:tavLst>
                                    </p:anim>
                                    <p:anim calcmode="lin" valueType="num">
                                      <p:cBhvr additive="base">
                                        <p:cTn id="80"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500" fill="hold"/>
                                        <p:tgtEl>
                                          <p:spTgt spid="34"/>
                                        </p:tgtEl>
                                        <p:attrNameLst>
                                          <p:attrName>ppt_x</p:attrName>
                                        </p:attrNameLst>
                                      </p:cBhvr>
                                      <p:tavLst>
                                        <p:tav tm="0">
                                          <p:val>
                                            <p:strVal val="0-#ppt_w/2"/>
                                          </p:val>
                                        </p:tav>
                                        <p:tav tm="100000">
                                          <p:val>
                                            <p:strVal val="#ppt_x"/>
                                          </p:val>
                                        </p:tav>
                                      </p:tavLst>
                                    </p:anim>
                                    <p:anim calcmode="lin" valueType="num">
                                      <p:cBhvr additive="base">
                                        <p:cTn id="8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 calcmode="lin" valueType="num">
                                      <p:cBhvr additive="base">
                                        <p:cTn id="9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cBhvr additive="base">
                                        <p:cTn id="97" dur="500" fill="hold"/>
                                        <p:tgtEl>
                                          <p:spTgt spid="63"/>
                                        </p:tgtEl>
                                        <p:attrNameLst>
                                          <p:attrName>ppt_x</p:attrName>
                                        </p:attrNameLst>
                                      </p:cBhvr>
                                      <p:tavLst>
                                        <p:tav tm="0">
                                          <p:val>
                                            <p:strVal val="0-#ppt_w/2"/>
                                          </p:val>
                                        </p:tav>
                                        <p:tav tm="100000">
                                          <p:val>
                                            <p:strVal val="#ppt_x"/>
                                          </p:val>
                                        </p:tav>
                                      </p:tavLst>
                                    </p:anim>
                                    <p:anim calcmode="lin" valueType="num">
                                      <p:cBhvr additive="base">
                                        <p:cTn id="98"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65"/>
                                        </p:tgtEl>
                                        <p:attrNameLst>
                                          <p:attrName>style.visibility</p:attrName>
                                        </p:attrNameLst>
                                      </p:cBhvr>
                                      <p:to>
                                        <p:strVal val="visible"/>
                                      </p:to>
                                    </p:set>
                                    <p:anim calcmode="lin" valueType="num">
                                      <p:cBhvr additive="base">
                                        <p:cTn id="103" dur="500" fill="hold"/>
                                        <p:tgtEl>
                                          <p:spTgt spid="65"/>
                                        </p:tgtEl>
                                        <p:attrNameLst>
                                          <p:attrName>ppt_x</p:attrName>
                                        </p:attrNameLst>
                                      </p:cBhvr>
                                      <p:tavLst>
                                        <p:tav tm="0">
                                          <p:val>
                                            <p:strVal val="0-#ppt_w/2"/>
                                          </p:val>
                                        </p:tav>
                                        <p:tav tm="100000">
                                          <p:val>
                                            <p:strVal val="#ppt_x"/>
                                          </p:val>
                                        </p:tav>
                                      </p:tavLst>
                                    </p:anim>
                                    <p:anim calcmode="lin" valueType="num">
                                      <p:cBhvr additive="base">
                                        <p:cTn id="104"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8" end="8"/>
                                            </p:txEl>
                                          </p:spTgt>
                                        </p:tgtEl>
                                        <p:attrNameLst>
                                          <p:attrName>style.visibility</p:attrName>
                                        </p:attrNameLst>
                                      </p:cBhvr>
                                      <p:to>
                                        <p:strVal val="visible"/>
                                      </p:to>
                                    </p:set>
                                    <p:anim calcmode="lin" valueType="num">
                                      <p:cBhvr additive="base">
                                        <p:cTn id="10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5"/>
                                        </p:tgtEl>
                                        <p:attrNameLst>
                                          <p:attrName>style.visibility</p:attrName>
                                        </p:attrNameLst>
                                      </p:cBhvr>
                                      <p:to>
                                        <p:strVal val="visible"/>
                                      </p:to>
                                    </p:set>
                                    <p:anim calcmode="lin" valueType="num">
                                      <p:cBhvr additive="base">
                                        <p:cTn id="115" dur="500" fill="hold"/>
                                        <p:tgtEl>
                                          <p:spTgt spid="5"/>
                                        </p:tgtEl>
                                        <p:attrNameLst>
                                          <p:attrName>ppt_x</p:attrName>
                                        </p:attrNameLst>
                                      </p:cBhvr>
                                      <p:tavLst>
                                        <p:tav tm="0">
                                          <p:val>
                                            <p:strVal val="0-#ppt_w/2"/>
                                          </p:val>
                                        </p:tav>
                                        <p:tav tm="100000">
                                          <p:val>
                                            <p:strVal val="#ppt_x"/>
                                          </p:val>
                                        </p:tav>
                                      </p:tavLst>
                                    </p:anim>
                                    <p:anim calcmode="lin" valueType="num">
                                      <p:cBhvr additive="base">
                                        <p:cTn id="11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17"/>
                                        </p:tgtEl>
                                        <p:attrNameLst>
                                          <p:attrName>style.visibility</p:attrName>
                                        </p:attrNameLst>
                                      </p:cBhvr>
                                      <p:to>
                                        <p:strVal val="visible"/>
                                      </p:to>
                                    </p:set>
                                    <p:anim calcmode="lin" valueType="num">
                                      <p:cBhvr additive="base">
                                        <p:cTn id="121" dur="500" fill="hold"/>
                                        <p:tgtEl>
                                          <p:spTgt spid="17"/>
                                        </p:tgtEl>
                                        <p:attrNameLst>
                                          <p:attrName>ppt_x</p:attrName>
                                        </p:attrNameLst>
                                      </p:cBhvr>
                                      <p:tavLst>
                                        <p:tav tm="0">
                                          <p:val>
                                            <p:strVal val="0-#ppt_w/2"/>
                                          </p:val>
                                        </p:tav>
                                        <p:tav tm="100000">
                                          <p:val>
                                            <p:strVal val="#ppt_x"/>
                                          </p:val>
                                        </p:tav>
                                      </p:tavLst>
                                    </p:anim>
                                    <p:anim calcmode="lin" valueType="num">
                                      <p:cBhvr additive="base">
                                        <p:cTn id="1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9"/>
                                        </p:tgtEl>
                                        <p:attrNameLst>
                                          <p:attrName>style.visibility</p:attrName>
                                        </p:attrNameLst>
                                      </p:cBhvr>
                                      <p:to>
                                        <p:strVal val="visible"/>
                                      </p:to>
                                    </p:set>
                                    <p:anim calcmode="lin" valueType="num">
                                      <p:cBhvr additive="base">
                                        <p:cTn id="127" dur="500" fill="hold"/>
                                        <p:tgtEl>
                                          <p:spTgt spid="9"/>
                                        </p:tgtEl>
                                        <p:attrNameLst>
                                          <p:attrName>ppt_x</p:attrName>
                                        </p:attrNameLst>
                                      </p:cBhvr>
                                      <p:tavLst>
                                        <p:tav tm="0">
                                          <p:val>
                                            <p:strVal val="0-#ppt_w/2"/>
                                          </p:val>
                                        </p:tav>
                                        <p:tav tm="100000">
                                          <p:val>
                                            <p:strVal val="#ppt_x"/>
                                          </p:val>
                                        </p:tav>
                                      </p:tavLst>
                                    </p:anim>
                                    <p:anim calcmode="lin" valueType="num">
                                      <p:cBhvr additive="base">
                                        <p:cTn id="12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74"/>
                                        </p:tgtEl>
                                        <p:attrNameLst>
                                          <p:attrName>style.visibility</p:attrName>
                                        </p:attrNameLst>
                                      </p:cBhvr>
                                      <p:to>
                                        <p:strVal val="visible"/>
                                      </p:to>
                                    </p:set>
                                    <p:anim calcmode="lin" valueType="num">
                                      <p:cBhvr additive="base">
                                        <p:cTn id="133" dur="500" fill="hold"/>
                                        <p:tgtEl>
                                          <p:spTgt spid="74"/>
                                        </p:tgtEl>
                                        <p:attrNameLst>
                                          <p:attrName>ppt_x</p:attrName>
                                        </p:attrNameLst>
                                      </p:cBhvr>
                                      <p:tavLst>
                                        <p:tav tm="0">
                                          <p:val>
                                            <p:strVal val="0-#ppt_w/2"/>
                                          </p:val>
                                        </p:tav>
                                        <p:tav tm="100000">
                                          <p:val>
                                            <p:strVal val="#ppt_x"/>
                                          </p:val>
                                        </p:tav>
                                      </p:tavLst>
                                    </p:anim>
                                    <p:anim calcmode="lin" valueType="num">
                                      <p:cBhvr additive="base">
                                        <p:cTn id="134"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grpId="0" nodeType="clickEffect">
                                  <p:stCondLst>
                                    <p:cond delay="0"/>
                                  </p:stCondLst>
                                  <p:childTnLst>
                                    <p:set>
                                      <p:cBhvr>
                                        <p:cTn id="138" dur="1" fill="hold">
                                          <p:stCondLst>
                                            <p:cond delay="0"/>
                                          </p:stCondLst>
                                        </p:cTn>
                                        <p:tgtEl>
                                          <p:spTgt spid="76"/>
                                        </p:tgtEl>
                                        <p:attrNameLst>
                                          <p:attrName>style.visibility</p:attrName>
                                        </p:attrNameLst>
                                      </p:cBhvr>
                                      <p:to>
                                        <p:strVal val="visible"/>
                                      </p:to>
                                    </p:set>
                                    <p:anim calcmode="lin" valueType="num">
                                      <p:cBhvr additive="base">
                                        <p:cTn id="139" dur="500" fill="hold"/>
                                        <p:tgtEl>
                                          <p:spTgt spid="76"/>
                                        </p:tgtEl>
                                        <p:attrNameLst>
                                          <p:attrName>ppt_x</p:attrName>
                                        </p:attrNameLst>
                                      </p:cBhvr>
                                      <p:tavLst>
                                        <p:tav tm="0">
                                          <p:val>
                                            <p:strVal val="0-#ppt_w/2"/>
                                          </p:val>
                                        </p:tav>
                                        <p:tav tm="100000">
                                          <p:val>
                                            <p:strVal val="#ppt_x"/>
                                          </p:val>
                                        </p:tav>
                                      </p:tavLst>
                                    </p:anim>
                                    <p:anim calcmode="lin" valueType="num">
                                      <p:cBhvr additive="base">
                                        <p:cTn id="140"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grpId="0" nodeType="clickEffect">
                                  <p:stCondLst>
                                    <p:cond delay="0"/>
                                  </p:stCondLst>
                                  <p:childTnLst>
                                    <p:set>
                                      <p:cBhvr>
                                        <p:cTn id="144" dur="1" fill="hold">
                                          <p:stCondLst>
                                            <p:cond delay="0"/>
                                          </p:stCondLst>
                                        </p:cTn>
                                        <p:tgtEl>
                                          <p:spTgt spid="4"/>
                                        </p:tgtEl>
                                        <p:attrNameLst>
                                          <p:attrName>style.visibility</p:attrName>
                                        </p:attrNameLst>
                                      </p:cBhvr>
                                      <p:to>
                                        <p:strVal val="visible"/>
                                      </p:to>
                                    </p:set>
                                    <p:anim calcmode="lin" valueType="num">
                                      <p:cBhvr additive="base">
                                        <p:cTn id="145" dur="500" fill="hold"/>
                                        <p:tgtEl>
                                          <p:spTgt spid="4"/>
                                        </p:tgtEl>
                                        <p:attrNameLst>
                                          <p:attrName>ppt_x</p:attrName>
                                        </p:attrNameLst>
                                      </p:cBhvr>
                                      <p:tavLst>
                                        <p:tav tm="0">
                                          <p:val>
                                            <p:strVal val="0-#ppt_w/2"/>
                                          </p:val>
                                        </p:tav>
                                        <p:tav tm="100000">
                                          <p:val>
                                            <p:strVal val="#ppt_x"/>
                                          </p:val>
                                        </p:tav>
                                      </p:tavLst>
                                    </p:anim>
                                    <p:anim calcmode="lin" valueType="num">
                                      <p:cBhvr additive="base">
                                        <p:cTn id="14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18"/>
                                        </p:tgtEl>
                                        <p:attrNameLst>
                                          <p:attrName>style.visibility</p:attrName>
                                        </p:attrNameLst>
                                      </p:cBhvr>
                                      <p:to>
                                        <p:strVal val="visible"/>
                                      </p:to>
                                    </p:set>
                                    <p:anim calcmode="lin" valueType="num">
                                      <p:cBhvr additive="base">
                                        <p:cTn id="151" dur="500" fill="hold"/>
                                        <p:tgtEl>
                                          <p:spTgt spid="18"/>
                                        </p:tgtEl>
                                        <p:attrNameLst>
                                          <p:attrName>ppt_x</p:attrName>
                                        </p:attrNameLst>
                                      </p:cBhvr>
                                      <p:tavLst>
                                        <p:tav tm="0">
                                          <p:val>
                                            <p:strVal val="0-#ppt_w/2"/>
                                          </p:val>
                                        </p:tav>
                                        <p:tav tm="100000">
                                          <p:val>
                                            <p:strVal val="#ppt_x"/>
                                          </p:val>
                                        </p:tav>
                                      </p:tavLst>
                                    </p:anim>
                                    <p:anim calcmode="lin" valueType="num">
                                      <p:cBhvr additive="base">
                                        <p:cTn id="15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grpId="0" nodeType="clickEffect">
                                  <p:stCondLst>
                                    <p:cond delay="0"/>
                                  </p:stCondLst>
                                  <p:childTnLst>
                                    <p:set>
                                      <p:cBhvr>
                                        <p:cTn id="156" dur="1" fill="hold">
                                          <p:stCondLst>
                                            <p:cond delay="0"/>
                                          </p:stCondLst>
                                        </p:cTn>
                                        <p:tgtEl>
                                          <p:spTgt spid="10"/>
                                        </p:tgtEl>
                                        <p:attrNameLst>
                                          <p:attrName>style.visibility</p:attrName>
                                        </p:attrNameLst>
                                      </p:cBhvr>
                                      <p:to>
                                        <p:strVal val="visible"/>
                                      </p:to>
                                    </p:set>
                                    <p:anim calcmode="lin" valueType="num">
                                      <p:cBhvr additive="base">
                                        <p:cTn id="157" dur="500" fill="hold"/>
                                        <p:tgtEl>
                                          <p:spTgt spid="10"/>
                                        </p:tgtEl>
                                        <p:attrNameLst>
                                          <p:attrName>ppt_x</p:attrName>
                                        </p:attrNameLst>
                                      </p:cBhvr>
                                      <p:tavLst>
                                        <p:tav tm="0">
                                          <p:val>
                                            <p:strVal val="0-#ppt_w/2"/>
                                          </p:val>
                                        </p:tav>
                                        <p:tav tm="100000">
                                          <p:val>
                                            <p:strVal val="#ppt_x"/>
                                          </p:val>
                                        </p:tav>
                                      </p:tavLst>
                                    </p:anim>
                                    <p:anim calcmode="lin" valueType="num">
                                      <p:cBhvr additive="base">
                                        <p:cTn id="15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73"/>
                                        </p:tgtEl>
                                        <p:attrNameLst>
                                          <p:attrName>style.visibility</p:attrName>
                                        </p:attrNameLst>
                                      </p:cBhvr>
                                      <p:to>
                                        <p:strVal val="visible"/>
                                      </p:to>
                                    </p:set>
                                    <p:anim calcmode="lin" valueType="num">
                                      <p:cBhvr additive="base">
                                        <p:cTn id="163" dur="500" fill="hold"/>
                                        <p:tgtEl>
                                          <p:spTgt spid="73"/>
                                        </p:tgtEl>
                                        <p:attrNameLst>
                                          <p:attrName>ppt_x</p:attrName>
                                        </p:attrNameLst>
                                      </p:cBhvr>
                                      <p:tavLst>
                                        <p:tav tm="0">
                                          <p:val>
                                            <p:strVal val="0-#ppt_w/2"/>
                                          </p:val>
                                        </p:tav>
                                        <p:tav tm="100000">
                                          <p:val>
                                            <p:strVal val="#ppt_x"/>
                                          </p:val>
                                        </p:tav>
                                      </p:tavLst>
                                    </p:anim>
                                    <p:anim calcmode="lin" valueType="num">
                                      <p:cBhvr additive="base">
                                        <p:cTn id="164" dur="500" fill="hold"/>
                                        <p:tgtEl>
                                          <p:spTgt spid="73"/>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grpId="0" nodeType="clickEffect">
                                  <p:stCondLst>
                                    <p:cond delay="0"/>
                                  </p:stCondLst>
                                  <p:childTnLst>
                                    <p:set>
                                      <p:cBhvr>
                                        <p:cTn id="168" dur="1" fill="hold">
                                          <p:stCondLst>
                                            <p:cond delay="0"/>
                                          </p:stCondLst>
                                        </p:cTn>
                                        <p:tgtEl>
                                          <p:spTgt spid="78"/>
                                        </p:tgtEl>
                                        <p:attrNameLst>
                                          <p:attrName>style.visibility</p:attrName>
                                        </p:attrNameLst>
                                      </p:cBhvr>
                                      <p:to>
                                        <p:strVal val="visible"/>
                                      </p:to>
                                    </p:set>
                                    <p:anim calcmode="lin" valueType="num">
                                      <p:cBhvr additive="base">
                                        <p:cTn id="169" dur="500" fill="hold"/>
                                        <p:tgtEl>
                                          <p:spTgt spid="78"/>
                                        </p:tgtEl>
                                        <p:attrNameLst>
                                          <p:attrName>ppt_x</p:attrName>
                                        </p:attrNameLst>
                                      </p:cBhvr>
                                      <p:tavLst>
                                        <p:tav tm="0">
                                          <p:val>
                                            <p:strVal val="0-#ppt_w/2"/>
                                          </p:val>
                                        </p:tav>
                                        <p:tav tm="100000">
                                          <p:val>
                                            <p:strVal val="#ppt_x"/>
                                          </p:val>
                                        </p:tav>
                                      </p:tavLst>
                                    </p:anim>
                                    <p:anim calcmode="lin" valueType="num">
                                      <p:cBhvr additive="base">
                                        <p:cTn id="170" dur="500" fill="hold"/>
                                        <p:tgtEl>
                                          <p:spTgt spid="78"/>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grpId="0" nodeType="clickEffect">
                                  <p:stCondLst>
                                    <p:cond delay="0"/>
                                  </p:stCondLst>
                                  <p:childTnLst>
                                    <p:set>
                                      <p:cBhvr>
                                        <p:cTn id="174" dur="1" fill="hold">
                                          <p:stCondLst>
                                            <p:cond delay="0"/>
                                          </p:stCondLst>
                                        </p:cTn>
                                        <p:tgtEl>
                                          <p:spTgt spid="13"/>
                                        </p:tgtEl>
                                        <p:attrNameLst>
                                          <p:attrName>style.visibility</p:attrName>
                                        </p:attrNameLst>
                                      </p:cBhvr>
                                      <p:to>
                                        <p:strVal val="visible"/>
                                      </p:to>
                                    </p:set>
                                    <p:anim calcmode="lin" valueType="num">
                                      <p:cBhvr additive="base">
                                        <p:cTn id="175" dur="500" fill="hold"/>
                                        <p:tgtEl>
                                          <p:spTgt spid="13"/>
                                        </p:tgtEl>
                                        <p:attrNameLst>
                                          <p:attrName>ppt_x</p:attrName>
                                        </p:attrNameLst>
                                      </p:cBhvr>
                                      <p:tavLst>
                                        <p:tav tm="0">
                                          <p:val>
                                            <p:strVal val="0-#ppt_w/2"/>
                                          </p:val>
                                        </p:tav>
                                        <p:tav tm="100000">
                                          <p:val>
                                            <p:strVal val="#ppt_x"/>
                                          </p:val>
                                        </p:tav>
                                      </p:tavLst>
                                    </p:anim>
                                    <p:anim calcmode="lin" valueType="num">
                                      <p:cBhvr additive="base">
                                        <p:cTn id="17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nodeType="clickEffect">
                                  <p:stCondLst>
                                    <p:cond delay="0"/>
                                  </p:stCondLst>
                                  <p:childTnLst>
                                    <p:set>
                                      <p:cBhvr>
                                        <p:cTn id="180" dur="1" fill="hold">
                                          <p:stCondLst>
                                            <p:cond delay="0"/>
                                          </p:stCondLst>
                                        </p:cTn>
                                        <p:tgtEl>
                                          <p:spTgt spid="80"/>
                                        </p:tgtEl>
                                        <p:attrNameLst>
                                          <p:attrName>style.visibility</p:attrName>
                                        </p:attrNameLst>
                                      </p:cBhvr>
                                      <p:to>
                                        <p:strVal val="visible"/>
                                      </p:to>
                                    </p:set>
                                    <p:anim calcmode="lin" valueType="num">
                                      <p:cBhvr additive="base">
                                        <p:cTn id="181" dur="500" fill="hold"/>
                                        <p:tgtEl>
                                          <p:spTgt spid="80"/>
                                        </p:tgtEl>
                                        <p:attrNameLst>
                                          <p:attrName>ppt_x</p:attrName>
                                        </p:attrNameLst>
                                      </p:cBhvr>
                                      <p:tavLst>
                                        <p:tav tm="0">
                                          <p:val>
                                            <p:strVal val="0-#ppt_w/2"/>
                                          </p:val>
                                        </p:tav>
                                        <p:tav tm="100000">
                                          <p:val>
                                            <p:strVal val="#ppt_x"/>
                                          </p:val>
                                        </p:tav>
                                      </p:tavLst>
                                    </p:anim>
                                    <p:anim calcmode="lin" valueType="num">
                                      <p:cBhvr additive="base">
                                        <p:cTn id="182"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grpId="0" nodeType="clickEffect">
                                  <p:stCondLst>
                                    <p:cond delay="0"/>
                                  </p:stCondLst>
                                  <p:childTnLst>
                                    <p:set>
                                      <p:cBhvr>
                                        <p:cTn id="186" dur="1" fill="hold">
                                          <p:stCondLst>
                                            <p:cond delay="0"/>
                                          </p:stCondLst>
                                        </p:cTn>
                                        <p:tgtEl>
                                          <p:spTgt spid="88"/>
                                        </p:tgtEl>
                                        <p:attrNameLst>
                                          <p:attrName>style.visibility</p:attrName>
                                        </p:attrNameLst>
                                      </p:cBhvr>
                                      <p:to>
                                        <p:strVal val="visible"/>
                                      </p:to>
                                    </p:set>
                                    <p:anim calcmode="lin" valueType="num">
                                      <p:cBhvr additive="base">
                                        <p:cTn id="187" dur="500" fill="hold"/>
                                        <p:tgtEl>
                                          <p:spTgt spid="88"/>
                                        </p:tgtEl>
                                        <p:attrNameLst>
                                          <p:attrName>ppt_x</p:attrName>
                                        </p:attrNameLst>
                                      </p:cBhvr>
                                      <p:tavLst>
                                        <p:tav tm="0">
                                          <p:val>
                                            <p:strVal val="0-#ppt_w/2"/>
                                          </p:val>
                                        </p:tav>
                                        <p:tav tm="100000">
                                          <p:val>
                                            <p:strVal val="#ppt_x"/>
                                          </p:val>
                                        </p:tav>
                                      </p:tavLst>
                                    </p:anim>
                                    <p:anim calcmode="lin" valueType="num">
                                      <p:cBhvr additive="base">
                                        <p:cTn id="188" dur="500" fill="hold"/>
                                        <p:tgtEl>
                                          <p:spTgt spid="88"/>
                                        </p:tgtEl>
                                        <p:attrNameLst>
                                          <p:attrName>ppt_y</p:attrName>
                                        </p:attrNameLst>
                                      </p:cBhvr>
                                      <p:tavLst>
                                        <p:tav tm="0">
                                          <p:val>
                                            <p:strVal val="#ppt_y"/>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8" fill="hold" nodeType="clickEffect">
                                  <p:stCondLst>
                                    <p:cond delay="0"/>
                                  </p:stCondLst>
                                  <p:childTnLst>
                                    <p:set>
                                      <p:cBhvr>
                                        <p:cTn id="192" dur="1" fill="hold">
                                          <p:stCondLst>
                                            <p:cond delay="0"/>
                                          </p:stCondLst>
                                        </p:cTn>
                                        <p:tgtEl>
                                          <p:spTgt spid="82"/>
                                        </p:tgtEl>
                                        <p:attrNameLst>
                                          <p:attrName>style.visibility</p:attrName>
                                        </p:attrNameLst>
                                      </p:cBhvr>
                                      <p:to>
                                        <p:strVal val="visible"/>
                                      </p:to>
                                    </p:set>
                                    <p:anim calcmode="lin" valueType="num">
                                      <p:cBhvr additive="base">
                                        <p:cTn id="193" dur="500" fill="hold"/>
                                        <p:tgtEl>
                                          <p:spTgt spid="82"/>
                                        </p:tgtEl>
                                        <p:attrNameLst>
                                          <p:attrName>ppt_x</p:attrName>
                                        </p:attrNameLst>
                                      </p:cBhvr>
                                      <p:tavLst>
                                        <p:tav tm="0">
                                          <p:val>
                                            <p:strVal val="0-#ppt_w/2"/>
                                          </p:val>
                                        </p:tav>
                                        <p:tav tm="100000">
                                          <p:val>
                                            <p:strVal val="#ppt_x"/>
                                          </p:val>
                                        </p:tav>
                                      </p:tavLst>
                                    </p:anim>
                                    <p:anim calcmode="lin" valueType="num">
                                      <p:cBhvr additive="base">
                                        <p:cTn id="194"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8" fill="hold" grpId="0" nodeType="clickEffect">
                                  <p:stCondLst>
                                    <p:cond delay="0"/>
                                  </p:stCondLst>
                                  <p:childTnLst>
                                    <p:set>
                                      <p:cBhvr>
                                        <p:cTn id="198" dur="1" fill="hold">
                                          <p:stCondLst>
                                            <p:cond delay="0"/>
                                          </p:stCondLst>
                                        </p:cTn>
                                        <p:tgtEl>
                                          <p:spTgt spid="86"/>
                                        </p:tgtEl>
                                        <p:attrNameLst>
                                          <p:attrName>style.visibility</p:attrName>
                                        </p:attrNameLst>
                                      </p:cBhvr>
                                      <p:to>
                                        <p:strVal val="visible"/>
                                      </p:to>
                                    </p:set>
                                    <p:anim calcmode="lin" valueType="num">
                                      <p:cBhvr additive="base">
                                        <p:cTn id="199" dur="500" fill="hold"/>
                                        <p:tgtEl>
                                          <p:spTgt spid="86"/>
                                        </p:tgtEl>
                                        <p:attrNameLst>
                                          <p:attrName>ppt_x</p:attrName>
                                        </p:attrNameLst>
                                      </p:cBhvr>
                                      <p:tavLst>
                                        <p:tav tm="0">
                                          <p:val>
                                            <p:strVal val="0-#ppt_w/2"/>
                                          </p:val>
                                        </p:tav>
                                        <p:tav tm="100000">
                                          <p:val>
                                            <p:strVal val="#ppt_x"/>
                                          </p:val>
                                        </p:tav>
                                      </p:tavLst>
                                    </p:anim>
                                    <p:anim calcmode="lin" valueType="num">
                                      <p:cBhvr additive="base">
                                        <p:cTn id="200"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8" fill="hold" nodeType="clickEffect">
                                  <p:stCondLst>
                                    <p:cond delay="0"/>
                                  </p:stCondLst>
                                  <p:childTnLst>
                                    <p:set>
                                      <p:cBhvr>
                                        <p:cTn id="204" dur="1" fill="hold">
                                          <p:stCondLst>
                                            <p:cond delay="0"/>
                                          </p:stCondLst>
                                        </p:cTn>
                                        <p:tgtEl>
                                          <p:spTgt spid="84"/>
                                        </p:tgtEl>
                                        <p:attrNameLst>
                                          <p:attrName>style.visibility</p:attrName>
                                        </p:attrNameLst>
                                      </p:cBhvr>
                                      <p:to>
                                        <p:strVal val="visible"/>
                                      </p:to>
                                    </p:set>
                                    <p:anim calcmode="lin" valueType="num">
                                      <p:cBhvr additive="base">
                                        <p:cTn id="205" dur="500" fill="hold"/>
                                        <p:tgtEl>
                                          <p:spTgt spid="84"/>
                                        </p:tgtEl>
                                        <p:attrNameLst>
                                          <p:attrName>ppt_x</p:attrName>
                                        </p:attrNameLst>
                                      </p:cBhvr>
                                      <p:tavLst>
                                        <p:tav tm="0">
                                          <p:val>
                                            <p:strVal val="0-#ppt_w/2"/>
                                          </p:val>
                                        </p:tav>
                                        <p:tav tm="100000">
                                          <p:val>
                                            <p:strVal val="#ppt_x"/>
                                          </p:val>
                                        </p:tav>
                                      </p:tavLst>
                                    </p:anim>
                                    <p:anim calcmode="lin" valueType="num">
                                      <p:cBhvr additive="base">
                                        <p:cTn id="206"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8" fill="hold" grpId="0" nodeType="clickEffect">
                                  <p:stCondLst>
                                    <p:cond delay="0"/>
                                  </p:stCondLst>
                                  <p:childTnLst>
                                    <p:set>
                                      <p:cBhvr>
                                        <p:cTn id="210" dur="1" fill="hold">
                                          <p:stCondLst>
                                            <p:cond delay="0"/>
                                          </p:stCondLst>
                                        </p:cTn>
                                        <p:tgtEl>
                                          <p:spTgt spid="87"/>
                                        </p:tgtEl>
                                        <p:attrNameLst>
                                          <p:attrName>style.visibility</p:attrName>
                                        </p:attrNameLst>
                                      </p:cBhvr>
                                      <p:to>
                                        <p:strVal val="visible"/>
                                      </p:to>
                                    </p:set>
                                    <p:anim calcmode="lin" valueType="num">
                                      <p:cBhvr additive="base">
                                        <p:cTn id="211" dur="500" fill="hold"/>
                                        <p:tgtEl>
                                          <p:spTgt spid="87"/>
                                        </p:tgtEl>
                                        <p:attrNameLst>
                                          <p:attrName>ppt_x</p:attrName>
                                        </p:attrNameLst>
                                      </p:cBhvr>
                                      <p:tavLst>
                                        <p:tav tm="0">
                                          <p:val>
                                            <p:strVal val="0-#ppt_w/2"/>
                                          </p:val>
                                        </p:tav>
                                        <p:tav tm="100000">
                                          <p:val>
                                            <p:strVal val="#ppt_x"/>
                                          </p:val>
                                        </p:tav>
                                      </p:tavLst>
                                    </p:anim>
                                    <p:anim calcmode="lin" valueType="num">
                                      <p:cBhvr additive="base">
                                        <p:cTn id="212"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63" grpId="0" animBg="1"/>
      <p:bldP spid="65" grpId="0" animBg="1"/>
      <p:bldP spid="69" grpId="0" animBg="1"/>
      <p:bldP spid="76" grpId="0" animBg="1"/>
      <p:bldP spid="78" grpId="0" animBg="1"/>
      <p:bldP spid="86" grpId="0" animBg="1"/>
      <p:bldP spid="87" grpId="0" animBg="1"/>
      <p:bldP spid="88"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200" b="1" dirty="0" smtClean="0"/>
              <a:t> </a:t>
            </a:r>
            <a:r>
              <a:rPr lang="en-US" sz="2200" b="1" u="sng" dirty="0" smtClean="0"/>
              <a:t>Domain model Refinement: </a:t>
            </a:r>
          </a:p>
          <a:p>
            <a:pPr marL="457200" lvl="0" indent="-457200">
              <a:buFont typeface="+mj-lt"/>
              <a:buAutoNum type="arabicPeriod"/>
            </a:pPr>
            <a:r>
              <a:rPr lang="en-US" sz="2200" dirty="0" smtClean="0"/>
              <a:t>The refinement of domain model is achieved by concepts includes generalizations, specializations, association classes, time intervals, composition, and packages. </a:t>
            </a:r>
          </a:p>
          <a:p>
            <a:pPr marL="457200" lvl="0" indent="-457200">
              <a:buFont typeface="+mj-lt"/>
              <a:buAutoNum type="arabicPeriod"/>
            </a:pPr>
            <a:r>
              <a:rPr lang="en-US" sz="2200" dirty="0" smtClean="0"/>
              <a:t>Generalization and specialization are fundamental concepts in domain modeling that support an economy of expression.</a:t>
            </a:r>
          </a:p>
          <a:p>
            <a:pPr marL="457200" lvl="0" indent="-457200">
              <a:buFont typeface="+mj-lt"/>
              <a:buAutoNum type="arabicPeriod"/>
            </a:pPr>
            <a:r>
              <a:rPr lang="en-US" sz="2200" dirty="0" smtClean="0"/>
              <a:t>Association classes capture information about an association itself.</a:t>
            </a:r>
          </a:p>
          <a:p>
            <a:pPr marL="457200" lvl="0" indent="-457200">
              <a:buFont typeface="+mj-lt"/>
              <a:buAutoNum type="arabicPeriod"/>
            </a:pPr>
            <a:r>
              <a:rPr lang="en-US" sz="2200" dirty="0" smtClean="0"/>
              <a:t>Time intervals capture the important concept that some business objects are valid for a limited time.</a:t>
            </a:r>
          </a:p>
          <a:p>
            <a:pPr marL="457200" lvl="0" indent="-457200">
              <a:buFont typeface="+mj-lt"/>
              <a:buAutoNum type="arabicPeriod"/>
            </a:pPr>
            <a:r>
              <a:rPr lang="en-US" sz="2200" dirty="0" smtClean="0"/>
              <a:t>Packages are a way to organize large domain models into smaller units.</a:t>
            </a:r>
          </a:p>
          <a:p>
            <a:pPr marL="457200" lvl="0" indent="-457200">
              <a:buFont typeface="+mj-lt"/>
              <a:buAutoNum type="arabicPeriod"/>
            </a:pPr>
            <a:r>
              <a:rPr lang="en-US" sz="2200" dirty="0" smtClean="0"/>
              <a:t>It polishes domain model. It should not add complexity to the domain model. </a:t>
            </a:r>
          </a:p>
          <a:p>
            <a:endParaRPr lang="en-US" dirty="0"/>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3048000"/>
          </a:xfrm>
        </p:spPr>
        <p:txBody>
          <a:bodyPr/>
          <a:lstStyle/>
          <a:p>
            <a:r>
              <a:rPr lang="en-US" sz="2000" b="1" dirty="0" smtClean="0"/>
              <a:t>Generalization: </a:t>
            </a:r>
            <a:endParaRPr lang="en-US" sz="2000" dirty="0" smtClean="0"/>
          </a:p>
          <a:p>
            <a:pPr lvl="0">
              <a:buFont typeface="Arial" pitchFamily="34" charset="0"/>
              <a:buChar char="•"/>
            </a:pPr>
            <a:r>
              <a:rPr lang="en-US" sz="2000" b="1" dirty="0" smtClean="0"/>
              <a:t>Generalization</a:t>
            </a:r>
            <a:r>
              <a:rPr lang="en-US" sz="2000" dirty="0" smtClean="0"/>
              <a:t> is the activity of identifying commonality among concepts and defining a </a:t>
            </a:r>
            <a:r>
              <a:rPr lang="en-US" sz="2000" dirty="0" err="1" smtClean="0"/>
              <a:t>superclass</a:t>
            </a:r>
            <a:r>
              <a:rPr lang="en-US" sz="2000" dirty="0" smtClean="0"/>
              <a:t> (</a:t>
            </a:r>
            <a:r>
              <a:rPr lang="en-US" sz="2000" dirty="0" smtClean="0">
                <a:solidFill>
                  <a:srgbClr val="FF0000"/>
                </a:solidFill>
              </a:rPr>
              <a:t>general concept</a:t>
            </a:r>
            <a:r>
              <a:rPr lang="en-US" sz="2000" dirty="0" smtClean="0"/>
              <a:t>) and subclass (</a:t>
            </a:r>
            <a:r>
              <a:rPr lang="en-US" sz="2000" dirty="0" smtClean="0">
                <a:solidFill>
                  <a:srgbClr val="FF0000"/>
                </a:solidFill>
              </a:rPr>
              <a:t>specialized concept</a:t>
            </a:r>
            <a:r>
              <a:rPr lang="en-US" sz="2000" dirty="0" smtClean="0"/>
              <a:t>) relationships. </a:t>
            </a:r>
          </a:p>
          <a:p>
            <a:pPr lvl="0">
              <a:buFont typeface="Arial" pitchFamily="34" charset="0"/>
              <a:buChar char="•"/>
            </a:pPr>
            <a:r>
              <a:rPr lang="en-US" sz="2000" dirty="0" smtClean="0"/>
              <a:t>It is a way to construct taxonomic classifications among concepts which are then illustrated in class hierarchies.</a:t>
            </a:r>
          </a:p>
          <a:p>
            <a:pPr lvl="0">
              <a:buFont typeface="Arial" pitchFamily="34" charset="0"/>
              <a:buChar char="•"/>
            </a:pPr>
            <a:r>
              <a:rPr lang="en-US" sz="2000" dirty="0" smtClean="0"/>
              <a:t>Identifying a </a:t>
            </a:r>
            <a:r>
              <a:rPr lang="en-US" sz="2000" dirty="0" err="1" smtClean="0"/>
              <a:t>superclass</a:t>
            </a:r>
            <a:r>
              <a:rPr lang="en-US" sz="2000" dirty="0" smtClean="0"/>
              <a:t> and subclasses is of value in a domain model because their presence allows us to understand concepts in more general, refined and abstract terms.</a:t>
            </a:r>
          </a:p>
          <a:p>
            <a:endParaRPr lang="en-US" dirty="0"/>
          </a:p>
        </p:txBody>
      </p:sp>
      <p:sp>
        <p:nvSpPr>
          <p:cNvPr id="1026" name="Rectangle 2"/>
          <p:cNvSpPr>
            <a:spLocks noChangeArrowheads="1"/>
          </p:cNvSpPr>
          <p:nvPr/>
        </p:nvSpPr>
        <p:spPr bwMode="auto">
          <a:xfrm>
            <a:off x="3325812" y="3473451"/>
            <a:ext cx="1117600" cy="403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Payment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2146300" y="4687889"/>
            <a:ext cx="1116012"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cs typeface="Arial" pitchFamily="34" charset="0"/>
              </a:rPr>
              <a:t>  </a:t>
            </a:r>
            <a:r>
              <a:rPr kumimoji="0" lang="en-US" sz="1400" b="0" i="0" u="none" strike="noStrike" cap="none" normalizeH="0" baseline="0" dirty="0" smtClean="0">
                <a:ln>
                  <a:noFill/>
                </a:ln>
                <a:solidFill>
                  <a:schemeClr val="tx1"/>
                </a:solidFill>
                <a:effectLst/>
                <a:latin typeface="Calibri" pitchFamily="34" charset="0"/>
                <a:cs typeface="Arial" pitchFamily="34" charset="0"/>
              </a:rPr>
              <a:t>Cash Payment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3422650" y="4687889"/>
            <a:ext cx="1116012"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Credit Payment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4687887" y="4687889"/>
            <a:ext cx="1116013"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Check Payment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0" name="AutoShape 6"/>
          <p:cNvCxnSpPr>
            <a:cxnSpLocks noChangeShapeType="1"/>
          </p:cNvCxnSpPr>
          <p:nvPr/>
        </p:nvCxnSpPr>
        <p:spPr bwMode="auto">
          <a:xfrm flipV="1">
            <a:off x="2720975" y="3876676"/>
            <a:ext cx="776287" cy="812800"/>
          </a:xfrm>
          <a:prstGeom prst="straightConnector1">
            <a:avLst/>
          </a:prstGeom>
          <a:noFill/>
          <a:ln w="9525">
            <a:solidFill>
              <a:srgbClr val="000000"/>
            </a:solidFill>
            <a:round/>
            <a:headEnd/>
            <a:tailEnd type="triangle" w="med" len="med"/>
          </a:ln>
        </p:spPr>
      </p:cxnSp>
      <p:cxnSp>
        <p:nvCxnSpPr>
          <p:cNvPr id="1031" name="AutoShape 7"/>
          <p:cNvCxnSpPr>
            <a:cxnSpLocks noChangeShapeType="1"/>
          </p:cNvCxnSpPr>
          <p:nvPr/>
        </p:nvCxnSpPr>
        <p:spPr bwMode="auto">
          <a:xfrm flipH="1" flipV="1">
            <a:off x="3857625" y="3876676"/>
            <a:ext cx="31750" cy="812800"/>
          </a:xfrm>
          <a:prstGeom prst="straightConnector1">
            <a:avLst/>
          </a:prstGeom>
          <a:noFill/>
          <a:ln w="9525">
            <a:solidFill>
              <a:srgbClr val="000000"/>
            </a:solidFill>
            <a:round/>
            <a:headEnd/>
            <a:tailEnd type="triangle" w="med" len="med"/>
          </a:ln>
        </p:spPr>
      </p:cxnSp>
      <p:cxnSp>
        <p:nvCxnSpPr>
          <p:cNvPr id="1032" name="AutoShape 8"/>
          <p:cNvCxnSpPr>
            <a:cxnSpLocks noChangeShapeType="1"/>
          </p:cNvCxnSpPr>
          <p:nvPr/>
        </p:nvCxnSpPr>
        <p:spPr bwMode="auto">
          <a:xfrm flipH="1" flipV="1">
            <a:off x="4187825" y="3876676"/>
            <a:ext cx="989012" cy="812800"/>
          </a:xfrm>
          <a:prstGeom prst="straightConnector1">
            <a:avLst/>
          </a:prstGeom>
          <a:noFill/>
          <a:ln w="9525">
            <a:solidFill>
              <a:srgbClr val="000000"/>
            </a:solidFill>
            <a:round/>
            <a:headEnd/>
            <a:tailEnd type="triangle" w="med" len="med"/>
          </a:ln>
        </p:spPr>
      </p:cxnSp>
      <p:sp>
        <p:nvSpPr>
          <p:cNvPr id="1033" name="AutoShape 9"/>
          <p:cNvSpPr>
            <a:spLocks noChangeArrowheads="1"/>
          </p:cNvSpPr>
          <p:nvPr/>
        </p:nvSpPr>
        <p:spPr bwMode="auto">
          <a:xfrm>
            <a:off x="5294312" y="3352801"/>
            <a:ext cx="1806575" cy="609600"/>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err="1" smtClean="0">
                <a:ln>
                  <a:noFill/>
                </a:ln>
                <a:solidFill>
                  <a:schemeClr val="tx1"/>
                </a:solidFill>
                <a:effectLst/>
                <a:latin typeface="Calibri" pitchFamily="34" charset="0"/>
                <a:cs typeface="Arial" pitchFamily="34" charset="0"/>
              </a:rPr>
              <a:t>Superclass</a:t>
            </a:r>
            <a:r>
              <a:rPr kumimoji="0" lang="en-US" sz="1400" b="0" i="0" u="none" strike="noStrike" cap="none" normalizeH="0" baseline="0" dirty="0" smtClean="0">
                <a:ln>
                  <a:noFill/>
                </a:ln>
                <a:solidFill>
                  <a:schemeClr val="tx1"/>
                </a:solidFill>
                <a:effectLst/>
                <a:latin typeface="Calibri" pitchFamily="34" charset="0"/>
                <a:cs typeface="Arial" pitchFamily="34" charset="0"/>
              </a:rPr>
              <a:t> – more general concept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6234112" y="4768850"/>
            <a:ext cx="1462088" cy="793749"/>
          </a:xfrm>
          <a:prstGeom prst="foldedCorner">
            <a:avLst>
              <a:gd name="adj" fmla="val 54"/>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Subclass</a:t>
            </a:r>
            <a:r>
              <a:rPr kumimoji="0" lang="en-US" sz="1400" b="0" i="0" u="none" strike="noStrike" cap="none" normalizeH="0" baseline="0" dirty="0" smtClean="0">
                <a:ln>
                  <a:noFill/>
                </a:ln>
                <a:solidFill>
                  <a:schemeClr val="tx1"/>
                </a:solidFill>
                <a:effectLst/>
                <a:latin typeface="Calibri" pitchFamily="34" charset="0"/>
                <a:cs typeface="Arial" pitchFamily="34" charset="0"/>
              </a:rPr>
              <a:t> – more specialized concept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Oval 11"/>
          <p:cNvSpPr>
            <a:spLocks noChangeArrowheads="1"/>
          </p:cNvSpPr>
          <p:nvPr/>
        </p:nvSpPr>
        <p:spPr bwMode="auto">
          <a:xfrm>
            <a:off x="4538662" y="3562351"/>
            <a:ext cx="106363"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36" name="AutoShape 12"/>
          <p:cNvCxnSpPr>
            <a:cxnSpLocks noChangeShapeType="1"/>
          </p:cNvCxnSpPr>
          <p:nvPr/>
        </p:nvCxnSpPr>
        <p:spPr bwMode="auto">
          <a:xfrm flipH="1">
            <a:off x="4645025" y="3619501"/>
            <a:ext cx="649287" cy="0"/>
          </a:xfrm>
          <a:prstGeom prst="straightConnector1">
            <a:avLst/>
          </a:prstGeom>
          <a:noFill/>
          <a:ln w="9525">
            <a:solidFill>
              <a:srgbClr val="000000"/>
            </a:solidFill>
            <a:round/>
            <a:headEnd/>
            <a:tailEnd/>
          </a:ln>
        </p:spPr>
      </p:cxnSp>
      <p:sp>
        <p:nvSpPr>
          <p:cNvPr id="1037" name="Oval 13"/>
          <p:cNvSpPr>
            <a:spLocks noChangeArrowheads="1"/>
          </p:cNvSpPr>
          <p:nvPr/>
        </p:nvSpPr>
        <p:spPr bwMode="auto">
          <a:xfrm>
            <a:off x="5824537" y="4924426"/>
            <a:ext cx="106363"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38" name="AutoShape 14"/>
          <p:cNvCxnSpPr>
            <a:cxnSpLocks noChangeShapeType="1"/>
          </p:cNvCxnSpPr>
          <p:nvPr/>
        </p:nvCxnSpPr>
        <p:spPr bwMode="auto">
          <a:xfrm flipH="1">
            <a:off x="5930900" y="4967289"/>
            <a:ext cx="303212" cy="0"/>
          </a:xfrm>
          <a:prstGeom prst="straightConnector1">
            <a:avLst/>
          </a:prstGeom>
          <a:noFill/>
          <a:ln w="9525">
            <a:solidFill>
              <a:srgbClr val="000000"/>
            </a:solidFill>
            <a:round/>
            <a:headEnd/>
            <a:tailEnd/>
          </a:ln>
        </p:spPr>
      </p:cxnSp>
      <p:sp>
        <p:nvSpPr>
          <p:cNvPr id="1039" name="AutoShape 15"/>
          <p:cNvSpPr>
            <a:spLocks noChangeArrowheads="1"/>
          </p:cNvSpPr>
          <p:nvPr/>
        </p:nvSpPr>
        <p:spPr bwMode="auto">
          <a:xfrm>
            <a:off x="746125" y="3767139"/>
            <a:ext cx="1808162" cy="747712"/>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These are conceptual classes, not software classes</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Box 16"/>
          <p:cNvSpPr txBox="1"/>
          <p:nvPr/>
        </p:nvSpPr>
        <p:spPr>
          <a:xfrm>
            <a:off x="1600200" y="5638800"/>
            <a:ext cx="5943600" cy="646331"/>
          </a:xfrm>
          <a:prstGeom prst="rect">
            <a:avLst/>
          </a:prstGeom>
          <a:noFill/>
        </p:spPr>
        <p:txBody>
          <a:bodyPr wrap="square" rtlCol="0">
            <a:spAutoFit/>
          </a:bodyPr>
          <a:lstStyle/>
          <a:p>
            <a:r>
              <a:rPr lang="en-US" dirty="0" smtClean="0"/>
              <a:t>Fig. Generalization-specialization hierarchy</a:t>
            </a:r>
          </a:p>
          <a:p>
            <a:endParaRPr lang="en-US" dirty="0"/>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b="1" dirty="0" smtClean="0"/>
              <a:t> </a:t>
            </a:r>
            <a:r>
              <a:rPr lang="en-US" sz="2000" b="1" u="sng" dirty="0" smtClean="0"/>
              <a:t>Conceptual class hierarchies</a:t>
            </a:r>
            <a:endParaRPr lang="en-US" sz="2000" dirty="0" smtClean="0"/>
          </a:p>
          <a:p>
            <a:r>
              <a:rPr lang="en-US" sz="2000" b="1" dirty="0" smtClean="0"/>
              <a:t>Defining Conceptual </a:t>
            </a:r>
            <a:r>
              <a:rPr lang="en-US" sz="2000" b="1" dirty="0" err="1" smtClean="0"/>
              <a:t>Superclasses</a:t>
            </a:r>
            <a:r>
              <a:rPr lang="en-US" sz="2000" b="1" dirty="0" smtClean="0"/>
              <a:t> and Subclasses</a:t>
            </a:r>
            <a:endParaRPr lang="en-US" sz="2000" dirty="0" smtClean="0"/>
          </a:p>
          <a:p>
            <a:r>
              <a:rPr lang="en-US" sz="2000" dirty="0" smtClean="0"/>
              <a:t>             Since it is valuable to identify conceptual super – and subclasses, it is useful to clearly and precisely understand generalization, </a:t>
            </a:r>
            <a:r>
              <a:rPr lang="en-US" sz="2000" dirty="0" err="1" smtClean="0"/>
              <a:t>superclasses</a:t>
            </a:r>
            <a:r>
              <a:rPr lang="en-US" sz="2000" dirty="0" smtClean="0"/>
              <a:t>, and subclasses in terms of class definition and class sets.</a:t>
            </a:r>
          </a:p>
          <a:p>
            <a:r>
              <a:rPr lang="en-US" sz="2000" b="1" dirty="0" smtClean="0"/>
              <a:t>Conceptual </a:t>
            </a:r>
            <a:r>
              <a:rPr lang="en-US" sz="2000" b="1" dirty="0" err="1" smtClean="0"/>
              <a:t>superclass</a:t>
            </a:r>
            <a:r>
              <a:rPr lang="en-US" sz="2000" b="1" dirty="0" smtClean="0"/>
              <a:t>: </a:t>
            </a:r>
            <a:endParaRPr lang="en-US" sz="2000" dirty="0" smtClean="0"/>
          </a:p>
          <a:p>
            <a:pPr marL="457200" lvl="0" indent="-457200">
              <a:buFont typeface="+mj-lt"/>
              <a:buAutoNum type="arabicPeriod"/>
            </a:pPr>
            <a:r>
              <a:rPr lang="en-US" sz="2000" dirty="0" smtClean="0"/>
              <a:t>A conceptual </a:t>
            </a:r>
            <a:r>
              <a:rPr lang="en-US" sz="2000" dirty="0" err="1" smtClean="0"/>
              <a:t>superclass</a:t>
            </a:r>
            <a:r>
              <a:rPr lang="en-US" sz="2000" dirty="0" smtClean="0"/>
              <a:t> definition is more general or encompassing than a subclass definition.  </a:t>
            </a:r>
          </a:p>
          <a:p>
            <a:pPr marL="457200" lvl="0" indent="-457200">
              <a:buFont typeface="+mj-lt"/>
              <a:buAutoNum type="arabicPeriod"/>
            </a:pPr>
            <a:r>
              <a:rPr lang="en-US" sz="2000" dirty="0" smtClean="0"/>
              <a:t>For example, consider the </a:t>
            </a:r>
            <a:r>
              <a:rPr lang="en-US" sz="2000" dirty="0" err="1" smtClean="0"/>
              <a:t>superclass</a:t>
            </a:r>
            <a:r>
              <a:rPr lang="en-US" sz="2000" dirty="0" smtClean="0"/>
              <a:t> </a:t>
            </a:r>
            <a:r>
              <a:rPr lang="en-US" sz="2000" i="1" dirty="0" smtClean="0"/>
              <a:t>Payment</a:t>
            </a:r>
            <a:r>
              <a:rPr lang="en-US" sz="2000" dirty="0" smtClean="0"/>
              <a:t> and its subclasses-</a:t>
            </a:r>
            <a:r>
              <a:rPr lang="en-US" sz="2000" i="1" dirty="0" err="1" smtClean="0"/>
              <a:t>CashPayment</a:t>
            </a:r>
            <a:r>
              <a:rPr lang="en-US" sz="2000" i="1" dirty="0" smtClean="0"/>
              <a:t>,</a:t>
            </a:r>
            <a:r>
              <a:rPr lang="en-US" sz="2000" dirty="0" smtClean="0"/>
              <a:t> and so on.</a:t>
            </a:r>
          </a:p>
          <a:p>
            <a:pPr marL="457200" lvl="0" indent="-457200">
              <a:buFont typeface="+mj-lt"/>
              <a:buAutoNum type="arabicPeriod"/>
            </a:pPr>
            <a:r>
              <a:rPr lang="en-US" sz="2000" i="1" dirty="0" smtClean="0"/>
              <a:t>Payment</a:t>
            </a:r>
            <a:r>
              <a:rPr lang="en-US" sz="2000" dirty="0" smtClean="0"/>
              <a:t> represents the transaction of money for a purchase from one party to another.</a:t>
            </a:r>
          </a:p>
          <a:p>
            <a:r>
              <a:rPr lang="en-US" sz="2000" b="1" dirty="0" smtClean="0"/>
              <a:t>Conceptual subclass: </a:t>
            </a:r>
            <a:endParaRPr lang="en-US" sz="2000" dirty="0" smtClean="0"/>
          </a:p>
          <a:p>
            <a:pPr marL="457200" lvl="0" indent="-457200">
              <a:buFont typeface="+mj-lt"/>
              <a:buAutoNum type="arabicPeriod"/>
            </a:pPr>
            <a:r>
              <a:rPr lang="en-US" sz="2000" dirty="0" smtClean="0"/>
              <a:t>The conceptual sub class inherits the properties of Conceptual Super class.</a:t>
            </a:r>
          </a:p>
          <a:p>
            <a:pPr marL="457200" lvl="0" indent="-457200">
              <a:buFont typeface="+mj-lt"/>
              <a:buAutoNum type="arabicPeriod"/>
            </a:pPr>
            <a:r>
              <a:rPr lang="en-US" sz="2000" dirty="0" smtClean="0"/>
              <a:t>Example: </a:t>
            </a:r>
            <a:r>
              <a:rPr lang="en-US" sz="2000" i="1" dirty="0" err="1" smtClean="0"/>
              <a:t>CashPayment</a:t>
            </a:r>
            <a:r>
              <a:rPr lang="en-US" sz="2000" i="1" dirty="0" smtClean="0"/>
              <a:t>, </a:t>
            </a:r>
            <a:r>
              <a:rPr lang="en-US" sz="2000" i="1" dirty="0" err="1" smtClean="0"/>
              <a:t>CreditPayment</a:t>
            </a:r>
            <a:r>
              <a:rPr lang="en-US" sz="2000" i="1" dirty="0" smtClean="0"/>
              <a:t>, </a:t>
            </a:r>
            <a:r>
              <a:rPr lang="en-US" sz="2000" i="1" dirty="0" err="1" smtClean="0"/>
              <a:t>ChequePayment</a:t>
            </a:r>
            <a:r>
              <a:rPr lang="en-US" sz="2000" dirty="0" smtClean="0"/>
              <a:t> are Subclasses of class </a:t>
            </a:r>
            <a:r>
              <a:rPr lang="en-US" sz="2000" i="1" dirty="0" smtClean="0"/>
              <a:t>Payment</a:t>
            </a:r>
            <a:r>
              <a:rPr lang="en-US" sz="2000" dirty="0" smtClean="0"/>
              <a:t>.</a:t>
            </a:r>
          </a:p>
          <a:p>
            <a:endParaRPr lang="en-US" sz="2000" dirty="0"/>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2493</TotalTime>
  <Words>9026</Words>
  <Application>Microsoft Office PowerPoint</Application>
  <PresentationFormat>On-screen Show (4:3)</PresentationFormat>
  <Paragraphs>1416</Paragraphs>
  <Slides>126</Slides>
  <Notes>1</Notes>
  <HiddenSlides>0</HiddenSlides>
  <MMClips>0</MMClips>
  <ScaleCrop>false</ScaleCrop>
  <HeadingPairs>
    <vt:vector size="4" baseType="variant">
      <vt:variant>
        <vt:lpstr>Theme</vt:lpstr>
      </vt:variant>
      <vt:variant>
        <vt:i4>1</vt:i4>
      </vt:variant>
      <vt:variant>
        <vt:lpstr>Slide Titles</vt:lpstr>
      </vt:variant>
      <vt:variant>
        <vt:i4>126</vt:i4>
      </vt:variant>
    </vt:vector>
  </HeadingPairs>
  <TitlesOfParts>
    <vt:vector size="127" baseType="lpstr">
      <vt:lpstr>Office Theme</vt:lpstr>
      <vt:lpstr>   UNIT III   </vt:lpstr>
      <vt:lpstr> SYSTEM SEQUENCE DIAGRAMS  (SSD)  </vt:lpstr>
      <vt:lpstr>Introduction</vt:lpstr>
      <vt:lpstr> WHAT ARE SYSTEM SEQUENCE DIAGRAMS?  </vt:lpstr>
      <vt:lpstr> APPLYING UML: SEQUENCE DIAGRAMS   </vt:lpstr>
      <vt:lpstr>WHAT IS THE RELATIONSHIP BETWEEN SSDs &amp; USE CASES?  </vt:lpstr>
      <vt:lpstr>Slide 7</vt:lpstr>
      <vt:lpstr>HOW TO NAME SYSTEM EVENTS &amp; OPERATIONS?  </vt:lpstr>
      <vt:lpstr>Slide 9</vt:lpstr>
      <vt:lpstr>HOW TO MODEL SSDS INVOLVING OTHER EXTERNAL SYSTEMS?   </vt:lpstr>
      <vt:lpstr> WHAT SSD INFORMATION TO PLACE IN THE GLOSSARY?   </vt:lpstr>
      <vt:lpstr>    PROCESS: ITERATIVE AND EVOLUTIONARY SSDs    </vt:lpstr>
      <vt:lpstr> UML INTERACTION DIAGRAMS </vt:lpstr>
      <vt:lpstr>   INTRODUCTION   </vt:lpstr>
      <vt:lpstr>  SEQUENCE &amp; COMMUNICATION DIAGRAMS   </vt:lpstr>
      <vt:lpstr>Slide 16</vt:lpstr>
      <vt:lpstr>  Strengths &amp; Weakness of sequence vs. Communication Diagrams  </vt:lpstr>
      <vt:lpstr>  BASIC SEQUENCE DIAGRAM NOTATION   </vt:lpstr>
      <vt:lpstr>Slide 19</vt:lpstr>
      <vt:lpstr>Slide 20</vt:lpstr>
      <vt:lpstr>Slide 21</vt:lpstr>
      <vt:lpstr>Slide 22</vt:lpstr>
      <vt:lpstr>Slide 23</vt:lpstr>
      <vt:lpstr>Slide 24</vt:lpstr>
      <vt:lpstr>Slide 25</vt:lpstr>
      <vt:lpstr>Slide 26</vt:lpstr>
      <vt:lpstr>Example interaction occurrence, sd and ref frames.</vt:lpstr>
      <vt:lpstr>  BASIC COMMUNICATION DIAGRAM NOTATION   </vt:lpstr>
      <vt:lpstr>Slide 29</vt:lpstr>
      <vt:lpstr>Slide 30</vt:lpstr>
      <vt:lpstr>Slide 31</vt:lpstr>
      <vt:lpstr>Slide 32</vt:lpstr>
      <vt:lpstr>Slide 33</vt:lpstr>
      <vt:lpstr>Slide 34</vt:lpstr>
      <vt:lpstr>Slide 35</vt:lpstr>
      <vt:lpstr>Slide 36</vt:lpstr>
      <vt:lpstr>   INTRODUCTION   </vt:lpstr>
      <vt:lpstr>DEFINITION:DESIGN CLASS DIAGRAM </vt:lpstr>
      <vt:lpstr>DEFINITION: CLASSIFIER </vt:lpstr>
      <vt:lpstr>WAY TO SHOW UML ATTRIBUTES: ATTRIBUTE TEXT AND ASSOSIATION LINES </vt:lpstr>
      <vt:lpstr>Slide 41</vt:lpstr>
      <vt:lpstr>Slide 42</vt:lpstr>
      <vt:lpstr>NOTE SYMBOLS: Notes, Comments, Constraints, and Method          Bodies </vt:lpstr>
      <vt:lpstr>OPERATION AND METHODS </vt:lpstr>
      <vt:lpstr>KEYWORDS </vt:lpstr>
      <vt:lpstr>STEREOTYPE,PROFILE, &amp; TAGS </vt:lpstr>
      <vt:lpstr>GENERALIZATION </vt:lpstr>
      <vt:lpstr> DEPENDENCY  </vt:lpstr>
      <vt:lpstr> INTERFACES  </vt:lpstr>
      <vt:lpstr>Slide 50</vt:lpstr>
      <vt:lpstr> COMPOSITION OVER AGGREGATION </vt:lpstr>
      <vt:lpstr>CONSTRAINTS</vt:lpstr>
      <vt:lpstr> QUALIFIED ASSOCIATION </vt:lpstr>
      <vt:lpstr> ASSOCIATION CLASS </vt:lpstr>
      <vt:lpstr>  ACTIVE CLASS  </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 No Attributes Representing Foreign Keys </vt:lpstr>
      <vt:lpstr>Modeling Quantities and Units </vt:lpstr>
      <vt:lpstr>Slide 96</vt:lpstr>
      <vt:lpstr>Slide 97</vt:lpstr>
      <vt:lpstr>Slide 98</vt:lpstr>
      <vt:lpstr>Slide 99</vt:lpstr>
      <vt:lpstr>Slide 100</vt:lpstr>
      <vt:lpstr>Slide 101</vt:lpstr>
      <vt:lpstr>Slide 102</vt:lpstr>
      <vt:lpstr>Slide 103</vt:lpstr>
      <vt:lpstr>Slide 104</vt:lpstr>
      <vt:lpstr>Slide 105</vt:lpstr>
      <vt:lpstr>AGGREGATION &amp; COMPOSITION  </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ATM</vt:lpstr>
      <vt:lpstr>Library Management System</vt:lpstr>
      <vt:lpstr>Railway Ticket Reservation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ANALYSIS AND   DESIGN (OOAD) </dc:title>
  <dc:creator>jayanthi</dc:creator>
  <cp:lastModifiedBy>Administrator</cp:lastModifiedBy>
  <cp:revision>429</cp:revision>
  <dcterms:created xsi:type="dcterms:W3CDTF">2013-12-18T05:27:07Z</dcterms:created>
  <dcterms:modified xsi:type="dcterms:W3CDTF">2021-10-09T09:52:19Z</dcterms:modified>
</cp:coreProperties>
</file>