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80" r:id="rId4"/>
    <p:sldId id="281" r:id="rId5"/>
    <p:sldId id="282" r:id="rId6"/>
    <p:sldId id="283" r:id="rId7"/>
    <p:sldId id="284" r:id="rId8"/>
    <p:sldId id="285" r:id="rId9"/>
    <p:sldId id="286" r:id="rId10"/>
    <p:sldId id="287" r:id="rId11"/>
    <p:sldId id="288" r:id="rId12"/>
    <p:sldId id="289" r:id="rId13"/>
    <p:sldId id="290" r:id="rId14"/>
    <p:sldId id="291" r:id="rId15"/>
    <p:sldId id="277" r:id="rId16"/>
    <p:sldId id="258" r:id="rId17"/>
    <p:sldId id="259" r:id="rId18"/>
    <p:sldId id="261" r:id="rId19"/>
    <p:sldId id="262" r:id="rId20"/>
    <p:sldId id="263" r:id="rId21"/>
    <p:sldId id="264" r:id="rId22"/>
    <p:sldId id="265" r:id="rId23"/>
    <p:sldId id="266" r:id="rId24"/>
    <p:sldId id="267" r:id="rId25"/>
    <p:sldId id="268" r:id="rId26"/>
    <p:sldId id="269" r:id="rId27"/>
    <p:sldId id="270" r:id="rId28"/>
    <p:sldId id="271" r:id="rId29"/>
    <p:sldId id="273" r:id="rId30"/>
    <p:sldId id="274" r:id="rId31"/>
    <p:sldId id="272" r:id="rId32"/>
    <p:sldId id="275" r:id="rId33"/>
    <p:sldId id="276" r:id="rId34"/>
    <p:sldId id="29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6E0FA-9E29-4AD4-BF42-7D71CA163237}" type="datetimeFigureOut">
              <a:rPr lang="en-US" smtClean="0"/>
              <a:pPr/>
              <a:t>10/25/2021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2013DF-8FDD-4DA6-B540-5C6A1D18CA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6E0FA-9E29-4AD4-BF42-7D71CA163237}" type="datetimeFigureOut">
              <a:rPr lang="en-US" smtClean="0"/>
              <a:pPr/>
              <a:t>10/25/2021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2013DF-8FDD-4DA6-B540-5C6A1D18CA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5</a:t>
            </a:r>
            <a:br>
              <a:rPr lang="en-US" dirty="0" smtClean="0"/>
            </a:br>
            <a:r>
              <a:rPr lang="en-IN" b="1" dirty="0" smtClean="0"/>
              <a:t> CODING AND TESTING</a:t>
            </a:r>
            <a:endParaRPr lang="en-US" dirty="0"/>
          </a:p>
        </p:txBody>
      </p:sp>
      <p:sp>
        <p:nvSpPr>
          <p:cNvPr id="3" name="Subtitle 2"/>
          <p:cNvSpPr>
            <a:spLocks noGrp="1"/>
          </p:cNvSpPr>
          <p:nvPr>
            <p:ph type="subTitle" idx="1"/>
          </p:nvPr>
        </p:nvSpPr>
        <p:spPr/>
        <p:txBody>
          <a:bodyPr>
            <a:normAutofit fontScale="92500" lnSpcReduction="10000"/>
          </a:bodyPr>
          <a:lstStyle/>
          <a:p>
            <a:pPr algn="just"/>
            <a:r>
              <a:rPr lang="en-US" dirty="0" smtClean="0">
                <a:solidFill>
                  <a:schemeClr val="tx1"/>
                </a:solidFill>
              </a:rPr>
              <a:t>Mapping design to code – Testing: Issues in OO Testing – Class Testing – OO Integration Testing – GUI Testing – OO System Testing</a:t>
            </a:r>
            <a:r>
              <a:rPr lang="en-US" dirty="0" smtClean="0"/>
              <a:t>.</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sz="2000" b="1" dirty="0" smtClean="0"/>
              <a:t>JAVA CODING</a:t>
            </a:r>
            <a:endParaRPr lang="en-IN" sz="2000" b="1" dirty="0"/>
          </a:p>
        </p:txBody>
      </p:sp>
      <p:sp>
        <p:nvSpPr>
          <p:cNvPr id="3" name="Content Placeholder 2"/>
          <p:cNvSpPr>
            <a:spLocks noGrp="1"/>
          </p:cNvSpPr>
          <p:nvPr>
            <p:ph idx="1"/>
          </p:nvPr>
        </p:nvSpPr>
        <p:spPr>
          <a:xfrm>
            <a:off x="457200" y="685800"/>
            <a:ext cx="8229600" cy="5440363"/>
          </a:xfrm>
        </p:spPr>
        <p:txBody>
          <a:bodyPr>
            <a:normAutofit fontScale="77500" lnSpcReduction="20000"/>
          </a:bodyPr>
          <a:lstStyle/>
          <a:p>
            <a:pPr marL="0" indent="0">
              <a:buNone/>
            </a:pPr>
            <a:r>
              <a:rPr lang="en-IN" dirty="0"/>
              <a:t>import java.io.*; </a:t>
            </a:r>
          </a:p>
          <a:p>
            <a:pPr marL="0" indent="0">
              <a:buNone/>
            </a:pPr>
            <a:r>
              <a:rPr lang="en-IN" dirty="0"/>
              <a:t>  </a:t>
            </a:r>
          </a:p>
          <a:p>
            <a:pPr marL="0" indent="0">
              <a:buNone/>
            </a:pPr>
            <a:r>
              <a:rPr lang="en-IN" dirty="0"/>
              <a:t>class GFG { </a:t>
            </a:r>
          </a:p>
          <a:p>
            <a:pPr marL="0" indent="0">
              <a:buNone/>
            </a:pPr>
            <a:r>
              <a:rPr lang="en-IN" dirty="0"/>
              <a:t>    public static void main(String[] </a:t>
            </a:r>
            <a:r>
              <a:rPr lang="en-IN" dirty="0" err="1"/>
              <a:t>args</a:t>
            </a:r>
            <a:r>
              <a:rPr lang="en-IN" dirty="0"/>
              <a:t>) </a:t>
            </a:r>
          </a:p>
          <a:p>
            <a:pPr marL="0" indent="0">
              <a:buNone/>
            </a:pPr>
            <a:r>
              <a:rPr lang="en-IN" dirty="0"/>
              <a:t>    { </a:t>
            </a:r>
          </a:p>
          <a:p>
            <a:pPr marL="0" indent="0">
              <a:buNone/>
            </a:pPr>
            <a:r>
              <a:rPr lang="en-IN" dirty="0"/>
              <a:t>        dog d1 = new dog(); </a:t>
            </a:r>
          </a:p>
          <a:p>
            <a:pPr marL="0" indent="0">
              <a:buNone/>
            </a:pPr>
            <a:r>
              <a:rPr lang="en-IN" dirty="0"/>
              <a:t>        d1.bark(); </a:t>
            </a:r>
          </a:p>
          <a:p>
            <a:pPr marL="0" indent="0">
              <a:buNone/>
            </a:pPr>
            <a:r>
              <a:rPr lang="en-IN" dirty="0"/>
              <a:t>        d1.run(); </a:t>
            </a:r>
          </a:p>
          <a:p>
            <a:pPr marL="0" indent="0">
              <a:buNone/>
            </a:pPr>
            <a:r>
              <a:rPr lang="en-IN" dirty="0"/>
              <a:t>        cat c1 = new cat(); </a:t>
            </a:r>
          </a:p>
          <a:p>
            <a:pPr marL="0" indent="0">
              <a:buNone/>
            </a:pPr>
            <a:r>
              <a:rPr lang="en-IN" dirty="0"/>
              <a:t>        c1.meww(); </a:t>
            </a:r>
          </a:p>
          <a:p>
            <a:pPr marL="0" indent="0">
              <a:buNone/>
            </a:pPr>
            <a:r>
              <a:rPr lang="en-IN" dirty="0"/>
              <a:t>    } </a:t>
            </a:r>
          </a:p>
          <a:p>
            <a:pPr marL="0" indent="0">
              <a:buNone/>
            </a:pPr>
            <a:r>
              <a:rPr lang="en-IN" dirty="0"/>
              <a:t>} </a:t>
            </a:r>
          </a:p>
          <a:p>
            <a:pPr marL="0" indent="0">
              <a:buNone/>
            </a:pPr>
            <a:r>
              <a:rPr lang="en-IN" dirty="0"/>
              <a:t>  </a:t>
            </a:r>
          </a:p>
          <a:p>
            <a:pPr marL="0" indent="0">
              <a:buNone/>
            </a:pPr>
            <a:r>
              <a:rPr lang="en-IN" dirty="0"/>
              <a:t>class Animal { </a:t>
            </a:r>
          </a:p>
          <a:p>
            <a:pPr marL="0" indent="0">
              <a:buNone/>
            </a:pPr>
            <a:endParaRPr lang="en-IN" dirty="0"/>
          </a:p>
        </p:txBody>
      </p:sp>
    </p:spTree>
    <p:extLst>
      <p:ext uri="{BB962C8B-B14F-4D97-AF65-F5344CB8AC3E}">
        <p14:creationId xmlns="" xmlns:p14="http://schemas.microsoft.com/office/powerpoint/2010/main" val="1585201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pPr marL="0" indent="0">
              <a:buNone/>
            </a:pPr>
            <a:r>
              <a:rPr lang="en-US" dirty="0"/>
              <a:t>class Animal { </a:t>
            </a:r>
          </a:p>
          <a:p>
            <a:pPr marL="0" indent="0">
              <a:buNone/>
            </a:pPr>
            <a:r>
              <a:rPr lang="en-US" dirty="0"/>
              <a:t>    public void run() </a:t>
            </a:r>
          </a:p>
          <a:p>
            <a:pPr marL="0" indent="0">
              <a:buNone/>
            </a:pPr>
            <a:r>
              <a:rPr lang="en-US" dirty="0"/>
              <a:t>    { </a:t>
            </a:r>
          </a:p>
          <a:p>
            <a:pPr marL="0" indent="0">
              <a:buNone/>
            </a:pPr>
            <a:r>
              <a:rPr lang="en-US" dirty="0"/>
              <a:t>        String name; </a:t>
            </a:r>
          </a:p>
          <a:p>
            <a:pPr marL="0" indent="0">
              <a:buNone/>
            </a:pPr>
            <a:r>
              <a:rPr lang="en-US" dirty="0"/>
              <a:t>        String </a:t>
            </a:r>
            <a:r>
              <a:rPr lang="en-US" dirty="0" err="1"/>
              <a:t>colour</a:t>
            </a:r>
            <a:r>
              <a:rPr lang="en-US" dirty="0"/>
              <a:t>; </a:t>
            </a:r>
          </a:p>
          <a:p>
            <a:pPr marL="0" indent="0">
              <a:buNone/>
            </a:pPr>
            <a:r>
              <a:rPr lang="en-US" dirty="0"/>
              <a:t>  </a:t>
            </a:r>
          </a:p>
          <a:p>
            <a:pPr marL="0" indent="0">
              <a:buNone/>
            </a:pPr>
            <a:r>
              <a:rPr lang="en-US" dirty="0"/>
              <a:t>        </a:t>
            </a:r>
            <a:r>
              <a:rPr lang="en-US" dirty="0" err="1"/>
              <a:t>System.out.println</a:t>
            </a:r>
            <a:r>
              <a:rPr lang="en-US" dirty="0"/>
              <a:t>("animal is running"); </a:t>
            </a:r>
          </a:p>
          <a:p>
            <a:pPr marL="0" indent="0">
              <a:buNone/>
            </a:pPr>
            <a:r>
              <a:rPr lang="en-US" dirty="0"/>
              <a:t>    } </a:t>
            </a:r>
          </a:p>
          <a:p>
            <a:pPr marL="0" indent="0">
              <a:buNone/>
            </a:pPr>
            <a:r>
              <a:rPr lang="en-US" dirty="0"/>
              <a:t>} </a:t>
            </a:r>
          </a:p>
          <a:p>
            <a:pPr marL="0" indent="0">
              <a:buNone/>
            </a:pPr>
            <a:endParaRPr lang="en-IN" dirty="0"/>
          </a:p>
        </p:txBody>
      </p:sp>
    </p:spTree>
    <p:extLst>
      <p:ext uri="{BB962C8B-B14F-4D97-AF65-F5344CB8AC3E}">
        <p14:creationId xmlns="" xmlns:p14="http://schemas.microsoft.com/office/powerpoint/2010/main" val="603321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buNone/>
            </a:pPr>
            <a:r>
              <a:rPr lang="en-IN" dirty="0"/>
              <a:t>class cat extends Animal { </a:t>
            </a:r>
          </a:p>
          <a:p>
            <a:pPr marL="0" indent="0">
              <a:buNone/>
            </a:pPr>
            <a:r>
              <a:rPr lang="en-IN" dirty="0"/>
              <a:t>    public void </a:t>
            </a:r>
            <a:r>
              <a:rPr lang="en-IN" dirty="0" err="1"/>
              <a:t>meww</a:t>
            </a:r>
            <a:r>
              <a:rPr lang="en-IN" dirty="0"/>
              <a:t>() </a:t>
            </a:r>
          </a:p>
          <a:p>
            <a:pPr marL="0" indent="0">
              <a:buNone/>
            </a:pPr>
            <a:r>
              <a:rPr lang="en-IN" dirty="0"/>
              <a:t>    { </a:t>
            </a:r>
          </a:p>
          <a:p>
            <a:pPr marL="0" indent="0">
              <a:buNone/>
            </a:pPr>
            <a:r>
              <a:rPr lang="en-IN" dirty="0"/>
              <a:t>        </a:t>
            </a:r>
            <a:r>
              <a:rPr lang="en-IN" dirty="0" err="1"/>
              <a:t>System.out.println</a:t>
            </a:r>
            <a:r>
              <a:rPr lang="en-IN" dirty="0"/>
              <a:t>("</a:t>
            </a:r>
            <a:r>
              <a:rPr lang="en-IN" dirty="0" err="1"/>
              <a:t>meww</a:t>
            </a:r>
            <a:r>
              <a:rPr lang="en-IN" dirty="0"/>
              <a:t>! </a:t>
            </a:r>
            <a:r>
              <a:rPr lang="en-IN" dirty="0" err="1"/>
              <a:t>meww</a:t>
            </a:r>
            <a:r>
              <a:rPr lang="en-IN" dirty="0"/>
              <a:t>!"); </a:t>
            </a:r>
          </a:p>
          <a:p>
            <a:pPr marL="0" indent="0">
              <a:buNone/>
            </a:pPr>
            <a:r>
              <a:rPr lang="en-IN" dirty="0"/>
              <a:t>    } </a:t>
            </a:r>
          </a:p>
          <a:p>
            <a:pPr marL="0" indent="0">
              <a:buNone/>
            </a:pPr>
            <a:r>
              <a:rPr lang="en-IN" dirty="0"/>
              <a:t>} </a:t>
            </a:r>
          </a:p>
          <a:p>
            <a:pPr marL="0" indent="0">
              <a:buNone/>
            </a:pPr>
            <a:endParaRPr lang="en-IN" dirty="0"/>
          </a:p>
        </p:txBody>
      </p:sp>
    </p:spTree>
    <p:extLst>
      <p:ext uri="{BB962C8B-B14F-4D97-AF65-F5344CB8AC3E}">
        <p14:creationId xmlns="" xmlns:p14="http://schemas.microsoft.com/office/powerpoint/2010/main" val="619090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20000"/>
          </a:bodyPr>
          <a:lstStyle/>
          <a:p>
            <a:pPr marL="0" indent="0">
              <a:buNone/>
            </a:pPr>
            <a:r>
              <a:rPr lang="en-IN" dirty="0"/>
              <a:t>class dog extends Animal { </a:t>
            </a:r>
          </a:p>
          <a:p>
            <a:pPr marL="0" indent="0">
              <a:buNone/>
            </a:pPr>
            <a:r>
              <a:rPr lang="en-IN" dirty="0"/>
              <a:t>    public void bark() </a:t>
            </a:r>
          </a:p>
          <a:p>
            <a:pPr marL="0" indent="0">
              <a:buNone/>
            </a:pPr>
            <a:r>
              <a:rPr lang="en-IN" dirty="0"/>
              <a:t>    { </a:t>
            </a:r>
          </a:p>
          <a:p>
            <a:pPr marL="0" indent="0">
              <a:buNone/>
            </a:pPr>
            <a:r>
              <a:rPr lang="en-IN" dirty="0"/>
              <a:t>        </a:t>
            </a:r>
            <a:r>
              <a:rPr lang="en-IN" dirty="0" err="1"/>
              <a:t>System.out.println</a:t>
            </a:r>
            <a:r>
              <a:rPr lang="en-IN" dirty="0"/>
              <a:t>("</a:t>
            </a:r>
            <a:r>
              <a:rPr lang="en-IN" dirty="0" err="1"/>
              <a:t>wooh!wooh</a:t>
            </a:r>
            <a:r>
              <a:rPr lang="en-IN" dirty="0"/>
              <a:t>! dog is barking"); </a:t>
            </a:r>
          </a:p>
          <a:p>
            <a:pPr marL="0" indent="0">
              <a:buNone/>
            </a:pPr>
            <a:r>
              <a:rPr lang="en-IN" dirty="0"/>
              <a:t>    } </a:t>
            </a:r>
          </a:p>
          <a:p>
            <a:pPr marL="0" indent="0">
              <a:buNone/>
            </a:pPr>
            <a:r>
              <a:rPr lang="en-IN" dirty="0"/>
              <a:t>    public void run() </a:t>
            </a:r>
          </a:p>
          <a:p>
            <a:pPr marL="0" indent="0">
              <a:buNone/>
            </a:pPr>
            <a:r>
              <a:rPr lang="en-IN" dirty="0"/>
              <a:t>    { </a:t>
            </a:r>
          </a:p>
          <a:p>
            <a:pPr marL="0" indent="0">
              <a:buNone/>
            </a:pPr>
            <a:r>
              <a:rPr lang="en-IN" dirty="0"/>
              <a:t>        </a:t>
            </a:r>
            <a:r>
              <a:rPr lang="en-IN" dirty="0" err="1"/>
              <a:t>System.out.println</a:t>
            </a:r>
            <a:r>
              <a:rPr lang="en-IN" dirty="0"/>
              <a:t>("dog is running"); </a:t>
            </a:r>
          </a:p>
          <a:p>
            <a:pPr marL="0" indent="0">
              <a:buNone/>
            </a:pPr>
            <a:r>
              <a:rPr lang="en-IN" dirty="0"/>
              <a:t>    } </a:t>
            </a:r>
          </a:p>
          <a:p>
            <a:pPr marL="0" indent="0">
              <a:buNone/>
            </a:pPr>
            <a:r>
              <a:rPr lang="en-IN" dirty="0"/>
              <a:t>} </a:t>
            </a:r>
          </a:p>
          <a:p>
            <a:pPr marL="0" indent="0">
              <a:buNone/>
            </a:pPr>
            <a:endParaRPr lang="en-IN" dirty="0"/>
          </a:p>
        </p:txBody>
      </p:sp>
    </p:spTree>
    <p:extLst>
      <p:ext uri="{BB962C8B-B14F-4D97-AF65-F5344CB8AC3E}">
        <p14:creationId xmlns="" xmlns:p14="http://schemas.microsoft.com/office/powerpoint/2010/main" val="1756785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IN" dirty="0"/>
          </a:p>
        </p:txBody>
      </p:sp>
      <p:sp>
        <p:nvSpPr>
          <p:cNvPr id="3" name="Content Placeholder 2"/>
          <p:cNvSpPr>
            <a:spLocks noGrp="1"/>
          </p:cNvSpPr>
          <p:nvPr>
            <p:ph idx="1"/>
          </p:nvPr>
        </p:nvSpPr>
        <p:spPr/>
        <p:txBody>
          <a:bodyPr/>
          <a:lstStyle/>
          <a:p>
            <a:pPr marL="0" indent="0">
              <a:buNone/>
            </a:pPr>
            <a:r>
              <a:rPr lang="en-US" dirty="0" err="1"/>
              <a:t>wooh!wooh</a:t>
            </a:r>
            <a:r>
              <a:rPr lang="en-US" dirty="0"/>
              <a:t>! dog is barking</a:t>
            </a:r>
          </a:p>
          <a:p>
            <a:pPr marL="0" indent="0">
              <a:buNone/>
            </a:pPr>
            <a:r>
              <a:rPr lang="en-US" dirty="0"/>
              <a:t>dog is running</a:t>
            </a:r>
          </a:p>
          <a:p>
            <a:pPr marL="0" indent="0">
              <a:buNone/>
            </a:pPr>
            <a:r>
              <a:rPr lang="en-US" dirty="0" err="1"/>
              <a:t>meww</a:t>
            </a:r>
            <a:r>
              <a:rPr lang="en-US" dirty="0"/>
              <a:t>! </a:t>
            </a:r>
            <a:r>
              <a:rPr lang="en-US" dirty="0" err="1"/>
              <a:t>meww</a:t>
            </a:r>
            <a:r>
              <a:rPr lang="en-US" dirty="0"/>
              <a:t>!</a:t>
            </a:r>
          </a:p>
          <a:p>
            <a:pPr marL="0" indent="0">
              <a:buNone/>
            </a:pPr>
            <a:endParaRPr lang="en-IN" dirty="0"/>
          </a:p>
        </p:txBody>
      </p:sp>
    </p:spTree>
    <p:extLst>
      <p:ext uri="{BB962C8B-B14F-4D97-AF65-F5344CB8AC3E}">
        <p14:creationId xmlns="" xmlns:p14="http://schemas.microsoft.com/office/powerpoint/2010/main" val="2950885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US" dirty="0" smtClean="0"/>
              <a:t>OO TESTING</a:t>
            </a:r>
            <a:endParaRPr lang="en-US" dirty="0"/>
          </a:p>
        </p:txBody>
      </p:sp>
      <p:sp>
        <p:nvSpPr>
          <p:cNvPr id="3" name="Content Placeholder 2"/>
          <p:cNvSpPr>
            <a:spLocks noGrp="1"/>
          </p:cNvSpPr>
          <p:nvPr>
            <p:ph idx="1"/>
          </p:nvPr>
        </p:nvSpPr>
        <p:spPr>
          <a:xfrm>
            <a:off x="457200" y="762000"/>
            <a:ext cx="8229600" cy="5364163"/>
          </a:xfrm>
        </p:spPr>
        <p:txBody>
          <a:bodyPr>
            <a:normAutofit/>
          </a:bodyPr>
          <a:lstStyle/>
          <a:p>
            <a:pPr algn="just"/>
            <a:r>
              <a:rPr lang="en-US" sz="2800" dirty="0"/>
              <a:t>Testing is the process of evaluating a system or its component(s) with the intent to find whether it satisfies the specified requirements or not. In simple words, testing is executing a system in order to identify any gaps, errors, or missing requirements in contrary to the actual </a:t>
            </a:r>
            <a:r>
              <a:rPr lang="en-US" sz="2800" dirty="0" smtClean="0"/>
              <a:t>requirements</a:t>
            </a:r>
          </a:p>
          <a:p>
            <a:pPr algn="just"/>
            <a:r>
              <a:rPr lang="en-US" sz="2800" dirty="0"/>
              <a:t>Testing is a continuous activity during software development. In object-oriented systems, testing encompasses three levels, namely, unit testing, subsystem testing, and system testing</a:t>
            </a:r>
            <a:r>
              <a:rPr lang="en-US" sz="2800" dirty="0" smtClean="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US" dirty="0" smtClean="0"/>
              <a:t>OO TESTING</a:t>
            </a:r>
            <a:endParaRPr lang="en-US" dirty="0"/>
          </a:p>
        </p:txBody>
      </p:sp>
      <p:sp>
        <p:nvSpPr>
          <p:cNvPr id="3" name="Content Placeholder 2"/>
          <p:cNvSpPr>
            <a:spLocks noGrp="1"/>
          </p:cNvSpPr>
          <p:nvPr>
            <p:ph idx="1"/>
          </p:nvPr>
        </p:nvSpPr>
        <p:spPr>
          <a:xfrm>
            <a:off x="457200" y="762000"/>
            <a:ext cx="8229600" cy="5364163"/>
          </a:xfrm>
        </p:spPr>
        <p:txBody>
          <a:bodyPr>
            <a:normAutofit/>
          </a:bodyPr>
          <a:lstStyle/>
          <a:p>
            <a:pPr algn="just"/>
            <a:r>
              <a:rPr lang="en-US" sz="2800" dirty="0" smtClean="0"/>
              <a:t>OO </a:t>
            </a:r>
            <a:r>
              <a:rPr lang="en-US" sz="2800" dirty="0"/>
              <a:t>program should be tested at different levels to uncover all the errors. At the algorithmic level, each module (or method) of every class in the program should be tested in isolation. </a:t>
            </a:r>
            <a:endParaRPr lang="en-US" sz="2800" dirty="0" smtClean="0"/>
          </a:p>
          <a:p>
            <a:pPr algn="just"/>
            <a:r>
              <a:rPr lang="en-US" sz="2800" dirty="0" smtClean="0"/>
              <a:t>For </a:t>
            </a:r>
            <a:r>
              <a:rPr lang="en-US" sz="2800" dirty="0"/>
              <a:t>this, white-box testing can be applied easily. </a:t>
            </a:r>
            <a:endParaRPr lang="en-US" sz="2800" dirty="0" smtClean="0"/>
          </a:p>
          <a:p>
            <a:pPr algn="just"/>
            <a:r>
              <a:rPr lang="en-US" sz="2800" dirty="0" smtClean="0"/>
              <a:t>As </a:t>
            </a:r>
            <a:r>
              <a:rPr lang="en-US" sz="2800" dirty="0"/>
              <a:t>classes form the main unit of object-oriented program, testing of classes is the main concern while testing an OO program</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a:t>
            </a:r>
            <a:r>
              <a:rPr lang="en-US" dirty="0"/>
              <a:t>cases in an object-oriented </a:t>
            </a:r>
            <a:r>
              <a:rPr lang="en-US" dirty="0" smtClean="0"/>
              <a:t>environment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a:t>It should be explicitly specified with each test case which class it should test.</a:t>
            </a:r>
          </a:p>
          <a:p>
            <a:r>
              <a:rPr lang="en-US" dirty="0"/>
              <a:t>Purpose of each test case should be mentioned.</a:t>
            </a:r>
          </a:p>
          <a:p>
            <a:r>
              <a:rPr lang="en-US" dirty="0"/>
              <a:t>External conditions that should exist while conducting a test should be clearly stated with each test case.</a:t>
            </a:r>
          </a:p>
          <a:p>
            <a:r>
              <a:rPr lang="en-US" dirty="0"/>
              <a:t>All the states of object that is to be tested should be specified.</a:t>
            </a:r>
          </a:p>
          <a:p>
            <a:r>
              <a:rPr lang="en-US" dirty="0"/>
              <a:t>Instructions to understand and conduct the test cases should be provided with each test case.</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609600"/>
            <a:ext cx="8229600" cy="5516563"/>
          </a:xfrm>
        </p:spPr>
        <p:txBody>
          <a:bodyPr/>
          <a:lstStyle/>
          <a:p>
            <a:pPr>
              <a:buNone/>
            </a:pPr>
            <a:r>
              <a:rPr lang="en-US" b="1" dirty="0"/>
              <a:t>ISSUES IN TESTING:</a:t>
            </a:r>
          </a:p>
          <a:p>
            <a:pPr lvl="0"/>
            <a:r>
              <a:rPr lang="en-US" dirty="0"/>
              <a:t>Strategic Issues</a:t>
            </a:r>
          </a:p>
          <a:p>
            <a:pPr lvl="0"/>
            <a:r>
              <a:rPr lang="en-US" dirty="0"/>
              <a:t>OO Test Design Issues</a:t>
            </a:r>
          </a:p>
          <a:p>
            <a:pPr lvl="0"/>
            <a:r>
              <a:rPr lang="en-US" dirty="0"/>
              <a:t>Composition issues</a:t>
            </a:r>
          </a:p>
          <a:p>
            <a:pPr lvl="0"/>
            <a:r>
              <a:rPr lang="en-US" dirty="0"/>
              <a:t>Encapsulation issues</a:t>
            </a:r>
          </a:p>
          <a:p>
            <a:pPr lvl="0"/>
            <a:r>
              <a:rPr lang="en-US" dirty="0"/>
              <a:t>Implication of polymorphism and inheritance issues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b="1" dirty="0"/>
              <a:t>Polymorphism Issues</a:t>
            </a:r>
          </a:p>
          <a:p>
            <a:pPr lvl="0">
              <a:buNone/>
            </a:pPr>
            <a:r>
              <a:rPr lang="en-US" dirty="0" smtClean="0"/>
              <a:t>	Repeatedly </a:t>
            </a:r>
            <a:r>
              <a:rPr lang="en-US" dirty="0"/>
              <a:t>testing same methods</a:t>
            </a:r>
          </a:p>
          <a:p>
            <a:pPr lvl="0">
              <a:buNone/>
            </a:pPr>
            <a:r>
              <a:rPr lang="en-US" dirty="0" smtClean="0"/>
              <a:t>	Time </a:t>
            </a:r>
            <a:r>
              <a:rPr lang="en-US" dirty="0"/>
              <a:t>can then be wasted if not </a:t>
            </a:r>
            <a:r>
              <a:rPr lang="en-US" dirty="0" smtClean="0"/>
              <a:t>addressed</a:t>
            </a:r>
          </a:p>
          <a:p>
            <a:pPr>
              <a:buNone/>
            </a:pPr>
            <a:r>
              <a:rPr lang="en-US" b="1" dirty="0"/>
              <a:t>Composition Issues</a:t>
            </a:r>
          </a:p>
          <a:p>
            <a:pPr lvl="0">
              <a:buNone/>
            </a:pPr>
            <a:r>
              <a:rPr lang="en-US" dirty="0" smtClean="0"/>
              <a:t>	Objective </a:t>
            </a:r>
            <a:r>
              <a:rPr lang="en-US" dirty="0"/>
              <a:t>of OO is to facilitate easy code reuse in the form of classes</a:t>
            </a:r>
          </a:p>
          <a:p>
            <a:pPr lvl="0">
              <a:buNone/>
            </a:pPr>
            <a:r>
              <a:rPr lang="en-US" dirty="0" smtClean="0"/>
              <a:t>	To </a:t>
            </a:r>
            <a:r>
              <a:rPr lang="en-US" dirty="0"/>
              <a:t>allow this each class has to be rigorously unit tested</a:t>
            </a:r>
          </a:p>
          <a:p>
            <a:pPr lvl="0">
              <a:buNone/>
            </a:pPr>
            <a:endParaRPr lang="en-US" dirty="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MAPPING DESIGN TO CODE</a:t>
            </a:r>
            <a:br>
              <a:rPr lang="en-US" b="1" dirty="0"/>
            </a:br>
            <a:endParaRPr lang="en-US" dirty="0"/>
          </a:p>
        </p:txBody>
      </p:sp>
      <p:sp>
        <p:nvSpPr>
          <p:cNvPr id="3" name="Content Placeholder 2"/>
          <p:cNvSpPr>
            <a:spLocks noGrp="1"/>
          </p:cNvSpPr>
          <p:nvPr>
            <p:ph idx="1"/>
          </p:nvPr>
        </p:nvSpPr>
        <p:spPr/>
        <p:txBody>
          <a:bodyPr>
            <a:normAutofit fontScale="92500"/>
          </a:bodyPr>
          <a:lstStyle/>
          <a:p>
            <a:pPr lvl="0"/>
            <a:r>
              <a:rPr lang="en-US" dirty="0"/>
              <a:t>The UML artifacts created during the design work-the interaction diagrams and DCDs will be used as input to the code generation process.</a:t>
            </a:r>
            <a:endParaRPr lang="en-US" b="1" dirty="0"/>
          </a:p>
          <a:p>
            <a:endParaRPr lang="en-US" b="1" dirty="0"/>
          </a:p>
          <a:p>
            <a:pPr lvl="0"/>
            <a:r>
              <a:rPr lang="en-US" dirty="0"/>
              <a:t>In UP terms, there exists an Implementation Model. This is all the implementation artifacts, such as the source code, database </a:t>
            </a:r>
            <a:r>
              <a:rPr lang="en-US" dirty="0" err="1"/>
              <a:t>definitions,JSP</a:t>
            </a:r>
            <a:r>
              <a:rPr lang="en-US" dirty="0"/>
              <a:t>/XML/HTML pages, and so forth.</a:t>
            </a:r>
            <a:endParaRPr lang="en-US" b="1" dirty="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533400"/>
            <a:ext cx="8229600" cy="5592763"/>
          </a:xfrm>
        </p:spPr>
        <p:txBody>
          <a:bodyPr>
            <a:normAutofit lnSpcReduction="10000"/>
          </a:bodyPr>
          <a:lstStyle/>
          <a:p>
            <a:pPr>
              <a:buNone/>
            </a:pPr>
            <a:r>
              <a:rPr lang="en-US" b="1" dirty="0"/>
              <a:t>Encapsulation Issues</a:t>
            </a:r>
          </a:p>
          <a:p>
            <a:pPr lvl="0"/>
            <a:r>
              <a:rPr lang="en-US" dirty="0"/>
              <a:t>Encapsulation requires that classes are only aware of their own properties, and are able to operated independently</a:t>
            </a:r>
          </a:p>
          <a:p>
            <a:pPr lvl="0"/>
            <a:r>
              <a:rPr lang="en-US" dirty="0"/>
              <a:t>If unit testing is performed well, the integration testing becomes more important</a:t>
            </a:r>
          </a:p>
          <a:p>
            <a:pPr lvl="0"/>
            <a:r>
              <a:rPr lang="en-US" dirty="0"/>
              <a:t>If you do not have access to source code then structural testing can be impossible</a:t>
            </a:r>
          </a:p>
          <a:p>
            <a:pPr lvl="0"/>
            <a:r>
              <a:rPr lang="en-US" dirty="0"/>
              <a:t>If you violate encapsulation for testing purposes, then the </a:t>
            </a:r>
            <a:r>
              <a:rPr lang="en-US" dirty="0">
                <a:solidFill>
                  <a:srgbClr val="FF0000"/>
                </a:solidFill>
              </a:rPr>
              <a:t>validity of test could be questionable</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dirty="0"/>
          </a:p>
        </p:txBody>
      </p:sp>
      <p:sp>
        <p:nvSpPr>
          <p:cNvPr id="3" name="Content Placeholder 2"/>
          <p:cNvSpPr>
            <a:spLocks noGrp="1"/>
          </p:cNvSpPr>
          <p:nvPr>
            <p:ph idx="1"/>
          </p:nvPr>
        </p:nvSpPr>
        <p:spPr>
          <a:xfrm>
            <a:off x="457200" y="533400"/>
            <a:ext cx="8229600" cy="5592763"/>
          </a:xfrm>
        </p:spPr>
        <p:txBody>
          <a:bodyPr>
            <a:normAutofit fontScale="92500" lnSpcReduction="10000"/>
          </a:bodyPr>
          <a:lstStyle/>
          <a:p>
            <a:r>
              <a:rPr lang="en-US" b="1" dirty="0"/>
              <a:t>OO Test Design Issues</a:t>
            </a:r>
          </a:p>
          <a:p>
            <a:pPr lvl="0"/>
            <a:r>
              <a:rPr lang="en-US" dirty="0"/>
              <a:t>White-box testing methods can be applied to testing the code used to implement operations</a:t>
            </a:r>
            <a:endParaRPr lang="en-US" sz="2800" dirty="0"/>
          </a:p>
          <a:p>
            <a:pPr lvl="0"/>
            <a:r>
              <a:rPr lang="en-US" dirty="0"/>
              <a:t>Black-box testing methods are appropriate for testing OO systems</a:t>
            </a:r>
            <a:endParaRPr lang="en-US" sz="2800" dirty="0"/>
          </a:p>
          <a:p>
            <a:pPr lvl="1"/>
            <a:r>
              <a:rPr lang="en-US" dirty="0"/>
              <a:t>OO programming brings additional testing concerns</a:t>
            </a:r>
            <a:endParaRPr lang="en-US" sz="2400" dirty="0"/>
          </a:p>
          <a:p>
            <a:pPr lvl="1"/>
            <a:r>
              <a:rPr lang="en-US" dirty="0"/>
              <a:t>Classes may contain operations that are inherited from </a:t>
            </a:r>
            <a:r>
              <a:rPr lang="en-US" dirty="0" smtClean="0"/>
              <a:t>super class</a:t>
            </a:r>
            <a:endParaRPr lang="en-US" sz="2400" dirty="0"/>
          </a:p>
          <a:p>
            <a:pPr lvl="1"/>
            <a:r>
              <a:rPr lang="en-US" dirty="0"/>
              <a:t>Subclasses may contain operations that were redefined rather than inherited</a:t>
            </a:r>
            <a:endParaRPr lang="en-US" sz="2400" dirty="0"/>
          </a:p>
          <a:p>
            <a:pPr lvl="1">
              <a:buNone/>
            </a:pPr>
            <a:r>
              <a:rPr lang="en-US" dirty="0" smtClean="0"/>
              <a:t>    All </a:t>
            </a:r>
            <a:r>
              <a:rPr lang="en-US" dirty="0"/>
              <a:t>classes derived from a previously tested base class need to be thoroughly tested.</a:t>
            </a:r>
            <a:endParaRPr lang="en-US" sz="2400" dirty="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lstStyle/>
          <a:p>
            <a:pPr>
              <a:buNone/>
            </a:pPr>
            <a:r>
              <a:rPr lang="en-US" b="1" dirty="0"/>
              <a:t>Strategic Issues </a:t>
            </a:r>
            <a:endParaRPr lang="en-US" b="1" dirty="0" smtClean="0"/>
          </a:p>
          <a:p>
            <a:pPr lvl="1"/>
            <a:r>
              <a:rPr lang="en-US" dirty="0"/>
              <a:t>Specify product requirements long before testing commences</a:t>
            </a:r>
            <a:endParaRPr lang="en-US" sz="2400" dirty="0"/>
          </a:p>
          <a:p>
            <a:pPr lvl="1"/>
            <a:r>
              <a:rPr lang="en-US" dirty="0"/>
              <a:t>For example: portability, maintainability, usability</a:t>
            </a:r>
            <a:endParaRPr lang="en-US" sz="2400" dirty="0"/>
          </a:p>
          <a:p>
            <a:pPr marL="342900" lvl="1" indent="-342900">
              <a:buNone/>
            </a:pPr>
            <a:r>
              <a:rPr lang="en-US" dirty="0" smtClean="0"/>
              <a:t>	Understand </a:t>
            </a:r>
            <a:r>
              <a:rPr lang="en-US" dirty="0"/>
              <a:t>the users of the software, with use cases</a:t>
            </a:r>
            <a:endParaRPr lang="en-US" sz="2400" dirty="0"/>
          </a:p>
          <a:p>
            <a:pPr marL="342900" lvl="1" indent="-342900">
              <a:buNone/>
            </a:pPr>
            <a:r>
              <a:rPr lang="en-US" dirty="0" smtClean="0"/>
              <a:t>	</a:t>
            </a:r>
            <a:r>
              <a:rPr lang="en-US" dirty="0" smtClean="0">
                <a:solidFill>
                  <a:srgbClr val="FF0000"/>
                </a:solidFill>
              </a:rPr>
              <a:t>“</a:t>
            </a:r>
            <a:r>
              <a:rPr lang="en-US" dirty="0">
                <a:solidFill>
                  <a:srgbClr val="FF0000"/>
                </a:solidFill>
              </a:rPr>
              <a:t>Who watches the watchers</a:t>
            </a:r>
            <a:r>
              <a:rPr lang="en-US" dirty="0" smtClean="0">
                <a:solidFill>
                  <a:srgbClr val="FF0000"/>
                </a:solidFill>
              </a:rPr>
              <a:t>?”</a:t>
            </a:r>
          </a:p>
          <a:p>
            <a:pPr marL="342900" lvl="1" indent="-342900">
              <a:buNone/>
            </a:pPr>
            <a:endParaRPr lang="en-US" dirty="0" smtClean="0">
              <a:solidFill>
                <a:srgbClr val="FF0000"/>
              </a:solidFill>
            </a:endParaRPr>
          </a:p>
          <a:p>
            <a:pPr marL="342900" lvl="1" indent="-342900">
              <a:buNone/>
            </a:pPr>
            <a:endParaRPr lang="en-US" sz="2400" dirty="0"/>
          </a:p>
          <a:p>
            <a:pPr>
              <a:buNone/>
            </a:pPr>
            <a:endParaRPr lang="en-US" b="1" dirty="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609600"/>
            <a:ext cx="8229600" cy="5516563"/>
          </a:xfrm>
        </p:spPr>
        <p:txBody>
          <a:bodyPr>
            <a:normAutofit lnSpcReduction="10000"/>
          </a:bodyPr>
          <a:lstStyle/>
          <a:p>
            <a:pPr>
              <a:buNone/>
            </a:pPr>
            <a:r>
              <a:rPr lang="en-US" b="1" dirty="0"/>
              <a:t>Implications of Inheritance and Polymorphism </a:t>
            </a:r>
            <a:r>
              <a:rPr lang="en-US" b="1" dirty="0" smtClean="0"/>
              <a:t> </a:t>
            </a:r>
            <a:r>
              <a:rPr lang="en-US" b="1" dirty="0"/>
              <a:t>issues</a:t>
            </a:r>
          </a:p>
          <a:p>
            <a:pPr lvl="0"/>
            <a:r>
              <a:rPr lang="en-US" dirty="0"/>
              <a:t>Inheritance is an important part of the object oriented paradigm</a:t>
            </a:r>
          </a:p>
          <a:p>
            <a:pPr lvl="0"/>
            <a:r>
              <a:rPr lang="en-US" dirty="0"/>
              <a:t>Unit testing a class with a super class can be impossible to do without the super classes methods/variables</a:t>
            </a:r>
          </a:p>
          <a:p>
            <a:r>
              <a:rPr lang="en-US" dirty="0"/>
              <a:t>One solution : </a:t>
            </a:r>
            <a:r>
              <a:rPr lang="en-US" dirty="0" err="1"/>
              <a:t>Flatteening</a:t>
            </a:r>
            <a:endParaRPr lang="en-US" dirty="0"/>
          </a:p>
          <a:p>
            <a:pPr lvl="0"/>
            <a:r>
              <a:rPr lang="en-US" dirty="0"/>
              <a:t>Merge the super class, and the class under test so all methods/variables are available</a:t>
            </a:r>
          </a:p>
          <a:p>
            <a:pPr lvl="0"/>
            <a:r>
              <a:rPr lang="en-US" dirty="0"/>
              <a:t>Solves initial unit test problems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pic>
        <p:nvPicPr>
          <p:cNvPr id="4" name="image8.jpeg"/>
          <p:cNvPicPr>
            <a:picLocks noGrp="1"/>
          </p:cNvPicPr>
          <p:nvPr>
            <p:ph idx="1"/>
          </p:nvPr>
        </p:nvPicPr>
        <p:blipFill>
          <a:blip r:embed="rId2" cstate="print"/>
          <a:stretch>
            <a:fillRect/>
          </a:stretch>
        </p:blipFill>
        <p:spPr>
          <a:xfrm>
            <a:off x="457200" y="1043710"/>
            <a:ext cx="8001000" cy="472454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a:p>
        </p:txBody>
      </p:sp>
      <p:sp>
        <p:nvSpPr>
          <p:cNvPr id="3" name="Content Placeholder 2"/>
          <p:cNvSpPr>
            <a:spLocks noGrp="1"/>
          </p:cNvSpPr>
          <p:nvPr>
            <p:ph idx="1"/>
          </p:nvPr>
        </p:nvSpPr>
        <p:spPr>
          <a:xfrm>
            <a:off x="457200" y="685800"/>
            <a:ext cx="8229600" cy="5440363"/>
          </a:xfrm>
        </p:spPr>
        <p:txBody>
          <a:bodyPr>
            <a:normAutofit fontScale="92500"/>
          </a:bodyPr>
          <a:lstStyle/>
          <a:p>
            <a:r>
              <a:rPr lang="en-US" b="1" dirty="0"/>
              <a:t>Object-Oriented Testing Strategies UNIT TESTING:</a:t>
            </a:r>
          </a:p>
          <a:p>
            <a:pPr lvl="0"/>
            <a:r>
              <a:rPr lang="en-US" dirty="0"/>
              <a:t>Unit Testing</a:t>
            </a:r>
            <a:endParaRPr lang="en-US" sz="2800" dirty="0"/>
          </a:p>
          <a:p>
            <a:pPr lvl="1"/>
            <a:r>
              <a:rPr lang="en-US" dirty="0"/>
              <a:t>Smallest testable unit is the encapsulated class or </a:t>
            </a:r>
            <a:r>
              <a:rPr lang="en-US" dirty="0" smtClean="0"/>
              <a:t>object</a:t>
            </a:r>
            <a:endParaRPr lang="en-US" sz="2400" dirty="0" smtClean="0"/>
          </a:p>
          <a:p>
            <a:pPr lvl="1">
              <a:buNone/>
            </a:pPr>
            <a:r>
              <a:rPr lang="en-US" i="1" dirty="0" smtClean="0"/>
              <a:t>How </a:t>
            </a:r>
            <a:r>
              <a:rPr lang="en-US" i="1" dirty="0"/>
              <a:t>is class testing different from conventional testing?</a:t>
            </a:r>
            <a:endParaRPr lang="en-US" sz="2400" dirty="0"/>
          </a:p>
          <a:p>
            <a:pPr lvl="1"/>
            <a:r>
              <a:rPr lang="en-US" dirty="0"/>
              <a:t>Conventional testing focuses on input-process-output</a:t>
            </a:r>
            <a:r>
              <a:rPr lang="en-US" dirty="0" smtClean="0"/>
              <a:t>,</a:t>
            </a:r>
            <a:r>
              <a:rPr lang="en-US" dirty="0"/>
              <a:t/>
            </a:r>
            <a:br>
              <a:rPr lang="en-US" dirty="0"/>
            </a:br>
            <a:r>
              <a:rPr lang="en-US" dirty="0">
                <a:solidFill>
                  <a:srgbClr val="FF0000"/>
                </a:solidFill>
              </a:rPr>
              <a:t>whereas class testing focuses on each method, then designing sequences of methods to exercise states of a class</a:t>
            </a:r>
            <a:endParaRPr lang="en-US" sz="2400" dirty="0">
              <a:solidFill>
                <a:srgbClr val="FF0000"/>
              </a:solidFill>
            </a:endParaRPr>
          </a:p>
          <a:p>
            <a:pPr lvl="1"/>
            <a:r>
              <a:rPr lang="en-US" dirty="0"/>
              <a:t>But white-box testing can still be applied</a:t>
            </a:r>
            <a:endParaRPr lang="en-US" sz="2400" dirty="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533400"/>
            <a:ext cx="8229600" cy="5592763"/>
          </a:xfrm>
        </p:spPr>
        <p:txBody>
          <a:bodyPr>
            <a:normAutofit lnSpcReduction="10000"/>
          </a:bodyPr>
          <a:lstStyle/>
          <a:p>
            <a:r>
              <a:rPr lang="en-US" b="1" dirty="0"/>
              <a:t>CLASS TESTING:</a:t>
            </a:r>
          </a:p>
          <a:p>
            <a:pPr>
              <a:buNone/>
            </a:pPr>
            <a:r>
              <a:rPr lang="en-US" dirty="0"/>
              <a:t>Class testing is testing that ensures a class and its instances (objects) perform as defined. </a:t>
            </a:r>
            <a:endParaRPr lang="en-US" dirty="0" smtClean="0"/>
          </a:p>
          <a:p>
            <a:pPr>
              <a:buNone/>
            </a:pPr>
            <a:r>
              <a:rPr lang="en-US" u="sng" dirty="0"/>
              <a:t>Random testing</a:t>
            </a:r>
            <a:r>
              <a:rPr lang="en-US" dirty="0"/>
              <a:t> - requires large numbers data permutations and combinations, and can be inefficient</a:t>
            </a:r>
          </a:p>
          <a:p>
            <a:pPr>
              <a:buNone/>
            </a:pPr>
            <a:r>
              <a:rPr lang="en-US" u="sng" dirty="0"/>
              <a:t>Partition testing</a:t>
            </a:r>
            <a:r>
              <a:rPr lang="en-US" dirty="0"/>
              <a:t> - reduces the number of test cases required to test a class</a:t>
            </a:r>
          </a:p>
          <a:p>
            <a:pPr>
              <a:buNone/>
            </a:pPr>
            <a:r>
              <a:rPr lang="en-US" u="sng" dirty="0"/>
              <a:t>Fault-based testing</a:t>
            </a:r>
            <a:endParaRPr lang="en-US" dirty="0"/>
          </a:p>
          <a:p>
            <a:pPr lvl="0"/>
            <a:r>
              <a:rPr lang="en-US" dirty="0"/>
              <a:t>best reserved for operations and the class level uses the inheritance structure</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lstStyle/>
          <a:p>
            <a:pPr algn="ctr">
              <a:buNone/>
            </a:pPr>
            <a:r>
              <a:rPr lang="en-US" b="1" u="heavy" dirty="0"/>
              <a:t>Use Case Testing</a:t>
            </a:r>
            <a:endParaRPr lang="en-US" sz="2800" dirty="0"/>
          </a:p>
          <a:p>
            <a:pPr>
              <a:buNone/>
            </a:pPr>
            <a:r>
              <a:rPr lang="en-US" b="1" u="heavy" dirty="0"/>
              <a:t>Scenario-based Testing</a:t>
            </a:r>
            <a:endParaRPr lang="en-US" sz="2800" dirty="0"/>
          </a:p>
          <a:p>
            <a:pPr lvl="0"/>
            <a:r>
              <a:rPr lang="en-US" dirty="0"/>
              <a:t>Based on</a:t>
            </a:r>
            <a:endParaRPr lang="en-US" sz="2800" dirty="0"/>
          </a:p>
          <a:p>
            <a:pPr lvl="1"/>
            <a:r>
              <a:rPr lang="en-US" dirty="0"/>
              <a:t>use cases</a:t>
            </a:r>
            <a:endParaRPr lang="en-US" sz="2400" dirty="0"/>
          </a:p>
          <a:p>
            <a:pPr lvl="1"/>
            <a:r>
              <a:rPr lang="en-US" dirty="0"/>
              <a:t>corresponding sequence diagrams</a:t>
            </a:r>
            <a:endParaRPr lang="en-US" sz="2400" dirty="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lstStyle/>
          <a:p>
            <a:pPr algn="ctr">
              <a:buNone/>
            </a:pPr>
            <a:r>
              <a:rPr lang="en-US" b="1" dirty="0"/>
              <a:t>INTEGRATION </a:t>
            </a:r>
            <a:r>
              <a:rPr lang="en-US" b="1" dirty="0" smtClean="0"/>
              <a:t>TESTING</a:t>
            </a:r>
          </a:p>
          <a:p>
            <a:pPr algn="ctr">
              <a:buNone/>
            </a:pPr>
            <a:r>
              <a:rPr lang="en-US" b="1" dirty="0" smtClean="0"/>
              <a:t> </a:t>
            </a:r>
            <a:r>
              <a:rPr lang="en-US" dirty="0">
                <a:solidFill>
                  <a:srgbClr val="FF0000"/>
                </a:solidFill>
              </a:rPr>
              <a:t>integrates classes required to </a:t>
            </a:r>
            <a:r>
              <a:rPr lang="en-US" dirty="0" smtClean="0">
                <a:solidFill>
                  <a:srgbClr val="FF0000"/>
                </a:solidFill>
              </a:rPr>
              <a:t>demonstrate one collaboration</a:t>
            </a:r>
            <a:endParaRPr lang="en-US" b="1" dirty="0" smtClean="0">
              <a:solidFill>
                <a:srgbClr val="FF0000"/>
              </a:solidFill>
            </a:endParaRPr>
          </a:p>
          <a:p>
            <a:pPr lvl="0"/>
            <a:r>
              <a:rPr lang="en-US" dirty="0" smtClean="0"/>
              <a:t>OO </a:t>
            </a:r>
            <a:r>
              <a:rPr lang="en-US" dirty="0"/>
              <a:t>does not have a hierarchical control structure so conventional top-down and bottom-up integration tests have little </a:t>
            </a:r>
            <a:r>
              <a:rPr lang="en-US" dirty="0" smtClean="0"/>
              <a:t>meaning</a:t>
            </a:r>
          </a:p>
          <a:p>
            <a:pPr lvl="0"/>
            <a:endParaRPr lang="en-US" dirty="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533400"/>
            <a:ext cx="8229600" cy="5592763"/>
          </a:xfrm>
        </p:spPr>
        <p:txBody>
          <a:bodyPr>
            <a:normAutofit lnSpcReduction="10000"/>
          </a:bodyPr>
          <a:lstStyle/>
          <a:p>
            <a:r>
              <a:rPr lang="en-US" b="1" dirty="0"/>
              <a:t>Types of integration testing:</a:t>
            </a:r>
          </a:p>
          <a:p>
            <a:pPr lvl="0"/>
            <a:r>
              <a:rPr lang="en-US" b="1" dirty="0"/>
              <a:t>Function-based integration</a:t>
            </a:r>
            <a:endParaRPr lang="en-US" sz="2800" dirty="0"/>
          </a:p>
          <a:p>
            <a:pPr lvl="1"/>
            <a:r>
              <a:rPr lang="en-US" dirty="0"/>
              <a:t>Based on requirements and use cases</a:t>
            </a:r>
            <a:endParaRPr lang="en-US" sz="2400" dirty="0"/>
          </a:p>
          <a:p>
            <a:pPr lvl="1"/>
            <a:r>
              <a:rPr lang="en-US" dirty="0"/>
              <a:t/>
            </a:r>
            <a:br>
              <a:rPr lang="en-US" dirty="0"/>
            </a:br>
            <a:r>
              <a:rPr lang="en-US" dirty="0"/>
              <a:t>Difficult to perform if requirements were not available during the design phase</a:t>
            </a:r>
            <a:endParaRPr lang="en-US" sz="2400" dirty="0"/>
          </a:p>
          <a:p>
            <a:pPr lvl="0"/>
            <a:r>
              <a:rPr lang="en-US" b="1" dirty="0"/>
              <a:t>Subject-based integration</a:t>
            </a:r>
          </a:p>
          <a:p>
            <a:pPr lvl="1"/>
            <a:r>
              <a:rPr lang="en-US" dirty="0"/>
              <a:t>Based on subject areas that need to test separately</a:t>
            </a:r>
            <a:endParaRPr lang="en-US" sz="2400" dirty="0"/>
          </a:p>
          <a:p>
            <a:pPr lvl="0"/>
            <a:r>
              <a:rPr lang="en-US" b="1" dirty="0"/>
              <a:t>Project Schedule-based integration</a:t>
            </a:r>
          </a:p>
          <a:p>
            <a:r>
              <a:rPr lang="en-US" b="1" dirty="0"/>
              <a:t>Contract-based integration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buNone/>
            </a:pPr>
            <a:r>
              <a:rPr lang="en-US" b="1" dirty="0"/>
              <a:t>Language samples</a:t>
            </a:r>
          </a:p>
          <a:p>
            <a:pPr lvl="0" algn="just"/>
            <a:r>
              <a:rPr lang="en-US" dirty="0"/>
              <a:t>Java is used for the examples because of its widespread use and familiarity.</a:t>
            </a:r>
            <a:endParaRPr lang="en-US" b="1" dirty="0"/>
          </a:p>
          <a:p>
            <a:pPr algn="just"/>
            <a:endParaRPr lang="en-US" b="1" dirty="0"/>
          </a:p>
          <a:p>
            <a:pPr lvl="0" algn="just"/>
            <a:r>
              <a:rPr lang="en-US" dirty="0"/>
              <a:t>However, this is not meant to imply a special endorsement of Java; C#, Visual Basic, C++, Smalltalk, Python, and many more languages are amenable to the object design principles and mapping to code presented in this case study.</a:t>
            </a:r>
            <a:endParaRPr lang="en-US" b="1" dirty="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lstStyle/>
          <a:p>
            <a:r>
              <a:rPr lang="en-US" b="1" dirty="0"/>
              <a:t>VALIDATION TESTING:</a:t>
            </a:r>
          </a:p>
          <a:p>
            <a:pPr lvl="0"/>
            <a:r>
              <a:rPr lang="en-US" dirty="0"/>
              <a:t>Are we building the right product?</a:t>
            </a:r>
            <a:endParaRPr lang="en-US" sz="2800" dirty="0"/>
          </a:p>
          <a:p>
            <a:pPr lvl="1"/>
            <a:r>
              <a:rPr lang="en-US" dirty="0"/>
              <a:t>Validation succeeds when software functions in a manner that can be reasonably expected by the customer.</a:t>
            </a:r>
            <a:endParaRPr lang="en-US" sz="2400" dirty="0"/>
          </a:p>
          <a:p>
            <a:pPr lvl="1"/>
            <a:r>
              <a:rPr lang="en-US" b="1" dirty="0"/>
              <a:t>Focuses on visible user actions and user recognizable outputs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lstStyle/>
          <a:p>
            <a:pPr>
              <a:buNone/>
            </a:pPr>
            <a:r>
              <a:rPr lang="en-US" dirty="0"/>
              <a:t>Typical OO software characteristics that impact testing...</a:t>
            </a:r>
          </a:p>
          <a:p>
            <a:r>
              <a:rPr lang="en-US" sz="2400" dirty="0"/>
              <a:t>State dependent behavior </a:t>
            </a:r>
            <a:endParaRPr lang="en-US" sz="2400" dirty="0" smtClean="0"/>
          </a:p>
          <a:p>
            <a:r>
              <a:rPr lang="en-US" sz="2400" dirty="0" smtClean="0"/>
              <a:t>Encapsulation</a:t>
            </a:r>
          </a:p>
          <a:p>
            <a:r>
              <a:rPr lang="en-US" sz="2400" dirty="0" smtClean="0"/>
              <a:t> </a:t>
            </a:r>
            <a:r>
              <a:rPr lang="en-US" sz="2400" dirty="0"/>
              <a:t>Inheritance</a:t>
            </a:r>
          </a:p>
          <a:p>
            <a:r>
              <a:rPr lang="en-US" sz="2400" dirty="0" smtClean="0"/>
              <a:t>Polymorphism</a:t>
            </a:r>
          </a:p>
          <a:p>
            <a:r>
              <a:rPr lang="en-US" sz="2400" dirty="0" smtClean="0"/>
              <a:t> </a:t>
            </a:r>
            <a:r>
              <a:rPr lang="en-US" sz="2400" dirty="0"/>
              <a:t>dynamic binding</a:t>
            </a:r>
          </a:p>
          <a:p>
            <a:r>
              <a:rPr lang="en-US" sz="2400" dirty="0"/>
              <a:t>Abstract and generic </a:t>
            </a:r>
            <a:r>
              <a:rPr lang="en-US" sz="2400" dirty="0" smtClean="0"/>
              <a:t>classes</a:t>
            </a:r>
          </a:p>
          <a:p>
            <a:r>
              <a:rPr lang="en-US" sz="2400" dirty="0" smtClean="0"/>
              <a:t> </a:t>
            </a:r>
            <a:r>
              <a:rPr lang="en-US" sz="2400" dirty="0"/>
              <a:t>Exception handling </a:t>
            </a:r>
            <a:endParaRPr lang="en-US" sz="2400" dirty="0" smtClean="0"/>
          </a:p>
          <a:p>
            <a:r>
              <a:rPr lang="en-US" sz="2400" dirty="0" smtClean="0"/>
              <a:t>Procedural </a:t>
            </a:r>
            <a:r>
              <a:rPr lang="en-US" sz="2400" dirty="0"/>
              <a:t>software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normAutofit fontScale="92500" lnSpcReduction="20000"/>
          </a:bodyPr>
          <a:lstStyle/>
          <a:p>
            <a:r>
              <a:rPr lang="en-US" b="1" dirty="0"/>
              <a:t>SYSTEM TESTING:</a:t>
            </a:r>
          </a:p>
          <a:p>
            <a:r>
              <a:rPr lang="en-US" dirty="0"/>
              <a:t>Software may be part of a larger system. This often leads to “finger pointing” by other system dev teams</a:t>
            </a:r>
          </a:p>
          <a:p>
            <a:r>
              <a:rPr lang="en-US" b="1" dirty="0"/>
              <a:t>Types of System Testing:</a:t>
            </a:r>
          </a:p>
          <a:p>
            <a:pPr lvl="1"/>
            <a:r>
              <a:rPr lang="en-US" dirty="0"/>
              <a:t>Recovery testing: how well and quickly does the system recover from faults</a:t>
            </a:r>
            <a:endParaRPr lang="en-US" sz="2400" dirty="0"/>
          </a:p>
          <a:p>
            <a:pPr lvl="1"/>
            <a:r>
              <a:rPr lang="en-US" dirty="0"/>
              <a:t>Security testing: verify that protection mechanisms built into the system will protect from unauthorized access (hackers, disgruntled employees, fraudsters)</a:t>
            </a:r>
            <a:endParaRPr lang="en-US" sz="2400" dirty="0"/>
          </a:p>
          <a:p>
            <a:pPr lvl="1"/>
            <a:r>
              <a:rPr lang="en-US" dirty="0"/>
              <a:t>Stress testing: place abnormal load on the system</a:t>
            </a:r>
            <a:endParaRPr lang="en-US" sz="2400" dirty="0"/>
          </a:p>
          <a:p>
            <a:pPr lvl="1"/>
            <a:r>
              <a:rPr lang="en-US" dirty="0"/>
              <a:t>Performance testing: investigate the run-time performance within the context of an integrated system</a:t>
            </a:r>
            <a:endParaRPr lang="en-US" sz="2400" dirty="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normAutofit/>
          </a:bodyPr>
          <a:lstStyle/>
          <a:p>
            <a:r>
              <a:rPr lang="en-US" b="1" dirty="0"/>
              <a:t>GUI Testing – OO System Testing</a:t>
            </a:r>
            <a:r>
              <a:rPr lang="en-US" b="1" dirty="0" smtClean="0"/>
              <a:t>.</a:t>
            </a:r>
          </a:p>
          <a:p>
            <a:pPr algn="just"/>
            <a:r>
              <a:rPr lang="en-US" b="1" dirty="0"/>
              <a:t>GUI Testing is a software testing type that checks the Graphical User Interface of the Software. The purpose of Graphical User Interface (GUI) Testing is to ensure the functionalities of software application work as per specifications by checking screens and controls like menus, buttons, icons, </a:t>
            </a:r>
            <a:r>
              <a:rPr lang="en-US" b="1" dirty="0" err="1"/>
              <a:t>etc</a:t>
            </a:r>
            <a:endParaRPr lang="en-US" b="1" dirty="0"/>
          </a:p>
          <a:p>
            <a:pPr algn="just"/>
            <a:r>
              <a:rPr lang="en-US" dirty="0" smtClean="0"/>
              <a:t>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t>The process of testing object-oriented systems begins with a review of the object-oriented analysis and design models. Once the code is written object-oriented testing (OOT) begins by testing "in the small" with class testing (class operations and collaborations). </a:t>
            </a:r>
          </a:p>
          <a:p>
            <a:pPr algn="just"/>
            <a:r>
              <a:rPr lang="en-US" dirty="0" smtClean="0"/>
              <a:t>As classes are integrated to become subsystems class collaboration problems are investigated. Finally, use-cases from the OOA model are used to uncover software validation errors.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UP</a:t>
            </a:r>
            <a:endParaRPr lang="en-US" dirty="0"/>
          </a:p>
        </p:txBody>
      </p:sp>
      <p:sp>
        <p:nvSpPr>
          <p:cNvPr id="3" name="Content Placeholder 2"/>
          <p:cNvSpPr>
            <a:spLocks noGrp="1"/>
          </p:cNvSpPr>
          <p:nvPr>
            <p:ph idx="1"/>
          </p:nvPr>
        </p:nvSpPr>
        <p:spPr/>
        <p:txBody>
          <a:bodyPr/>
          <a:lstStyle/>
          <a:p>
            <a:r>
              <a:rPr lang="en-US" dirty="0"/>
              <a:t>Programming &amp; iterative, evolutionary development</a:t>
            </a:r>
          </a:p>
          <a:p>
            <a:r>
              <a:rPr lang="en-US" dirty="0"/>
              <a:t>Creativity &amp; change during implementation</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normAutofit fontScale="85000" lnSpcReduction="10000"/>
          </a:bodyPr>
          <a:lstStyle/>
          <a:p>
            <a:pPr algn="just">
              <a:buNone/>
            </a:pPr>
            <a:r>
              <a:rPr lang="en-US" dirty="0"/>
              <a:t>Implementation in an object-oriented language requires writing source code for:</a:t>
            </a:r>
            <a:endParaRPr lang="en-US" b="1" dirty="0"/>
          </a:p>
          <a:p>
            <a:pPr lvl="2" algn="just"/>
            <a:r>
              <a:rPr lang="en-US" dirty="0"/>
              <a:t>class and interface definitions</a:t>
            </a:r>
            <a:endParaRPr lang="en-US" b="1" dirty="0"/>
          </a:p>
          <a:p>
            <a:pPr lvl="2" algn="just"/>
            <a:r>
              <a:rPr lang="en-US" dirty="0"/>
              <a:t>method definitions</a:t>
            </a:r>
            <a:endParaRPr lang="en-US" b="1" dirty="0"/>
          </a:p>
          <a:p>
            <a:pPr algn="just">
              <a:buNone/>
            </a:pPr>
            <a:r>
              <a:rPr lang="en-US" dirty="0"/>
              <a:t>Creating Class Definitions from DCDs</a:t>
            </a:r>
            <a:endParaRPr lang="en-US" b="1" dirty="0"/>
          </a:p>
          <a:p>
            <a:pPr lvl="0" algn="just"/>
            <a:r>
              <a:rPr lang="en-US" dirty="0"/>
              <a:t>DCDs depict the class or interface name, </a:t>
            </a:r>
            <a:r>
              <a:rPr lang="en-US" dirty="0" smtClean="0"/>
              <a:t>super classes, </a:t>
            </a:r>
            <a:r>
              <a:rPr lang="en-US" dirty="0"/>
              <a:t>operation signatures, and attributes of a class. </a:t>
            </a:r>
            <a:endParaRPr lang="en-US" b="1" dirty="0"/>
          </a:p>
          <a:p>
            <a:pPr lvl="0" algn="just"/>
            <a:r>
              <a:rPr lang="en-US" dirty="0"/>
              <a:t>This is sufficient to create a basic class definition in an OO language. If the DCD was drawn in a UML tool, it can generate the basic class definition from the diagrams.</a:t>
            </a:r>
            <a:endParaRPr lang="en-US" b="1" dirty="0"/>
          </a:p>
          <a:p>
            <a:endParaRPr lang="en-US" b="1"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a:buNone/>
            </a:pPr>
            <a:r>
              <a:rPr lang="en-US" dirty="0"/>
              <a:t>Defining a Class with Method Signatures and Attributes</a:t>
            </a:r>
            <a:endParaRPr lang="en-US" b="1" dirty="0"/>
          </a:p>
          <a:p>
            <a:pPr lvl="0"/>
            <a:r>
              <a:rPr lang="en-US" dirty="0"/>
              <a:t>From the DCD, a mapping to the attribute definitions (Java </a:t>
            </a:r>
            <a:r>
              <a:rPr lang="en-US" i="1" dirty="0"/>
              <a:t>fields</a:t>
            </a:r>
            <a:r>
              <a:rPr lang="en-US" dirty="0"/>
              <a:t>) and method signatures for the Java definition of </a:t>
            </a:r>
            <a:r>
              <a:rPr lang="en-US" i="1" dirty="0" err="1"/>
              <a:t>SalesLineItem</a:t>
            </a:r>
            <a:r>
              <a:rPr lang="en-US" dirty="0" err="1"/>
              <a:t>is</a:t>
            </a:r>
            <a:r>
              <a:rPr lang="en-US" dirty="0"/>
              <a:t> straightforward</a:t>
            </a:r>
            <a:endParaRPr lang="en-US" b="1" dirty="0"/>
          </a:p>
          <a:p>
            <a:pPr lvl="0"/>
            <a:r>
              <a:rPr lang="en-US" dirty="0"/>
              <a:t>Note the addition in the source code of the Java constructor </a:t>
            </a:r>
            <a:r>
              <a:rPr lang="en-US" i="1" dirty="0" err="1"/>
              <a:t>SalesLineItem</a:t>
            </a:r>
            <a:r>
              <a:rPr lang="en-US" i="1" dirty="0"/>
              <a:t>(…)</a:t>
            </a:r>
            <a:r>
              <a:rPr lang="en-US" dirty="0"/>
              <a:t>. It is derived from the </a:t>
            </a:r>
            <a:r>
              <a:rPr lang="en-US" i="1" dirty="0"/>
              <a:t>create(</a:t>
            </a:r>
            <a:r>
              <a:rPr lang="en-US" i="1" dirty="0" err="1"/>
              <a:t>desc</a:t>
            </a:r>
            <a:r>
              <a:rPr lang="en-US" i="1" dirty="0"/>
              <a:t>, qty) </a:t>
            </a:r>
            <a:r>
              <a:rPr lang="en-US" dirty="0"/>
              <a:t>message sent to a </a:t>
            </a:r>
            <a:r>
              <a:rPr lang="en-US" i="1" dirty="0" err="1"/>
              <a:t>SalesLineItem</a:t>
            </a:r>
            <a:r>
              <a:rPr lang="en-US" dirty="0" err="1"/>
              <a:t>in</a:t>
            </a:r>
            <a:r>
              <a:rPr lang="en-US" dirty="0"/>
              <a:t> the </a:t>
            </a:r>
            <a:r>
              <a:rPr lang="en-US" i="1" dirty="0" err="1"/>
              <a:t>enterItem</a:t>
            </a:r>
            <a:r>
              <a:rPr lang="en-US" dirty="0" err="1"/>
              <a:t>interaction</a:t>
            </a:r>
            <a:r>
              <a:rPr lang="en-US" dirty="0"/>
              <a:t> diagram. </a:t>
            </a:r>
            <a:endParaRPr lang="en-US" b="1" dirty="0"/>
          </a:p>
          <a:p>
            <a:pPr lvl="0"/>
            <a:r>
              <a:rPr lang="en-US" dirty="0"/>
              <a:t>This indicates, in Java, that a constructor supporting these parameters is required.</a:t>
            </a:r>
            <a:endParaRPr lang="en-US" b="1" dirty="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cstate="print"/>
          <a:srcRect/>
          <a:stretch>
            <a:fillRect/>
          </a:stretch>
        </p:blipFill>
        <p:spPr bwMode="auto">
          <a:xfrm>
            <a:off x="1" y="228601"/>
            <a:ext cx="883920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7500" lnSpcReduction="20000"/>
          </a:bodyPr>
          <a:lstStyle/>
          <a:p>
            <a:pPr algn="just"/>
            <a:r>
              <a:rPr lang="en-US" dirty="0"/>
              <a:t>Each class is represented by a rectangle having a subdivision of three compartments name, attributes and operation.</a:t>
            </a:r>
          </a:p>
          <a:p>
            <a:pPr algn="just"/>
            <a:r>
              <a:rPr lang="en-US" dirty="0"/>
              <a:t>There are three types of modifiers which are used to decide the visibility of attributes and operations.</a:t>
            </a:r>
          </a:p>
          <a:p>
            <a:pPr marL="0" indent="0" algn="just">
              <a:buNone/>
            </a:pPr>
            <a:r>
              <a:rPr lang="en-US" dirty="0" smtClean="0"/>
              <a:t>	+ </a:t>
            </a:r>
            <a:r>
              <a:rPr lang="en-US" dirty="0"/>
              <a:t>is used for public visibility(for everyone)</a:t>
            </a:r>
          </a:p>
          <a:p>
            <a:pPr marL="0" indent="0" algn="just">
              <a:buNone/>
            </a:pPr>
            <a:r>
              <a:rPr lang="en-US" dirty="0" smtClean="0"/>
              <a:t>	# </a:t>
            </a:r>
            <a:r>
              <a:rPr lang="en-US" dirty="0"/>
              <a:t>is used for protected visibility (for friend </a:t>
            </a:r>
            <a:endParaRPr lang="en-US" dirty="0" smtClean="0"/>
          </a:p>
          <a:p>
            <a:pPr marL="0" indent="0" algn="just">
              <a:buNone/>
            </a:pPr>
            <a:r>
              <a:rPr lang="en-US" dirty="0"/>
              <a:t>	</a:t>
            </a:r>
            <a:r>
              <a:rPr lang="en-US" dirty="0" smtClean="0"/>
              <a:t>   and </a:t>
            </a:r>
            <a:r>
              <a:rPr lang="en-US" dirty="0"/>
              <a:t>derived)</a:t>
            </a:r>
          </a:p>
          <a:p>
            <a:pPr marL="0" indent="0" algn="just">
              <a:buNone/>
            </a:pPr>
            <a:r>
              <a:rPr lang="en-US" dirty="0" smtClean="0"/>
              <a:t>	– </a:t>
            </a:r>
            <a:r>
              <a:rPr lang="en-US" dirty="0"/>
              <a:t>is used for private visibility (for only me)</a:t>
            </a:r>
          </a:p>
          <a:p>
            <a:pPr algn="just"/>
            <a:r>
              <a:rPr lang="en-US" dirty="0">
                <a:solidFill>
                  <a:srgbClr val="FF0000"/>
                </a:solidFill>
              </a:rPr>
              <a:t>Below is the example of Animal class (parent) having two child class as dog and cat both have object d1, c1 inheriting properties of the parent class.</a:t>
            </a:r>
            <a:endParaRPr lang="en-IN" dirty="0">
              <a:solidFill>
                <a:srgbClr val="FF0000"/>
              </a:solidFill>
            </a:endParaRPr>
          </a:p>
        </p:txBody>
      </p:sp>
    </p:spTree>
    <p:extLst>
      <p:ext uri="{BB962C8B-B14F-4D97-AF65-F5344CB8AC3E}">
        <p14:creationId xmlns="" xmlns:p14="http://schemas.microsoft.com/office/powerpoint/2010/main" val="4134133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IN" dirty="0"/>
          </a:p>
        </p:txBody>
      </p:sp>
      <p:pic>
        <p:nvPicPr>
          <p:cNvPr id="4" name="Content Placeholder 3" descr="https://media.geeksforgeeks.org/wp-content/uploads/class.png"/>
          <p:cNvPicPr>
            <a:picLocks noGrp="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569882" y="1509817"/>
            <a:ext cx="8269318" cy="4586183"/>
          </a:xfrm>
          <a:prstGeom prst="rect">
            <a:avLst/>
          </a:prstGeom>
          <a:noFill/>
          <a:ln>
            <a:noFill/>
          </a:ln>
        </p:spPr>
      </p:pic>
    </p:spTree>
    <p:extLst>
      <p:ext uri="{BB962C8B-B14F-4D97-AF65-F5344CB8AC3E}">
        <p14:creationId xmlns="" xmlns:p14="http://schemas.microsoft.com/office/powerpoint/2010/main" val="1802746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1407</Words>
  <Application>Microsoft Office PowerPoint</Application>
  <PresentationFormat>On-screen Show (4:3)</PresentationFormat>
  <Paragraphs>178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UNIT 5  CODING AND TESTING</vt:lpstr>
      <vt:lpstr>MAPPING DESIGN TO CODE </vt:lpstr>
      <vt:lpstr>Slide 3</vt:lpstr>
      <vt:lpstr>REMEMBER UP</vt:lpstr>
      <vt:lpstr>IMPLEMENTATION</vt:lpstr>
      <vt:lpstr>Slide 6</vt:lpstr>
      <vt:lpstr>Slide 7</vt:lpstr>
      <vt:lpstr>Slide 8</vt:lpstr>
      <vt:lpstr>Slide 9</vt:lpstr>
      <vt:lpstr>JAVA CODING</vt:lpstr>
      <vt:lpstr>Slide 11</vt:lpstr>
      <vt:lpstr>Slide 12</vt:lpstr>
      <vt:lpstr>Slide 13</vt:lpstr>
      <vt:lpstr>OUTPUT</vt:lpstr>
      <vt:lpstr>OO TESTING</vt:lpstr>
      <vt:lpstr>OO TESTING</vt:lpstr>
      <vt:lpstr>Test cases in an object-oriented environment</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Administrator</cp:lastModifiedBy>
  <cp:revision>19</cp:revision>
  <dcterms:created xsi:type="dcterms:W3CDTF">2019-09-17T05:30:04Z</dcterms:created>
  <dcterms:modified xsi:type="dcterms:W3CDTF">2021-10-25T10:07:21Z</dcterms:modified>
</cp:coreProperties>
</file>