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69" r:id="rId17"/>
    <p:sldId id="276" r:id="rId18"/>
    <p:sldId id="270" r:id="rId19"/>
    <p:sldId id="271" r:id="rId20"/>
    <p:sldId id="275" r:id="rId21"/>
    <p:sldId id="277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9" r:id="rId41"/>
    <p:sldId id="300" r:id="rId42"/>
    <p:sldId id="295" r:id="rId43"/>
    <p:sldId id="296" r:id="rId44"/>
    <p:sldId id="297" r:id="rId45"/>
    <p:sldId id="318" r:id="rId46"/>
    <p:sldId id="319" r:id="rId47"/>
    <p:sldId id="320" r:id="rId48"/>
    <p:sldId id="321" r:id="rId49"/>
    <p:sldId id="322" r:id="rId50"/>
    <p:sldId id="323" r:id="rId51"/>
    <p:sldId id="298" r:id="rId52"/>
    <p:sldId id="324" r:id="rId53"/>
    <p:sldId id="325" r:id="rId54"/>
    <p:sldId id="326" r:id="rId55"/>
    <p:sldId id="327" r:id="rId56"/>
    <p:sldId id="328" r:id="rId57"/>
    <p:sldId id="330" r:id="rId58"/>
    <p:sldId id="329" r:id="rId59"/>
    <p:sldId id="301" r:id="rId60"/>
    <p:sldId id="331" r:id="rId61"/>
    <p:sldId id="302" r:id="rId62"/>
    <p:sldId id="305" r:id="rId63"/>
    <p:sldId id="303" r:id="rId64"/>
    <p:sldId id="334" r:id="rId65"/>
    <p:sldId id="333" r:id="rId66"/>
    <p:sldId id="332" r:id="rId67"/>
    <p:sldId id="306" r:id="rId68"/>
    <p:sldId id="335" r:id="rId69"/>
    <p:sldId id="307" r:id="rId70"/>
    <p:sldId id="336" r:id="rId71"/>
    <p:sldId id="337" r:id="rId72"/>
    <p:sldId id="339" r:id="rId73"/>
    <p:sldId id="342" r:id="rId74"/>
    <p:sldId id="341" r:id="rId75"/>
    <p:sldId id="308" r:id="rId76"/>
    <p:sldId id="338" r:id="rId77"/>
    <p:sldId id="343" r:id="rId78"/>
    <p:sldId id="344" r:id="rId79"/>
    <p:sldId id="346" r:id="rId80"/>
    <p:sldId id="345" r:id="rId81"/>
    <p:sldId id="310" r:id="rId82"/>
    <p:sldId id="309" r:id="rId83"/>
    <p:sldId id="311" r:id="rId84"/>
    <p:sldId id="312" r:id="rId85"/>
    <p:sldId id="314" r:id="rId86"/>
    <p:sldId id="316" r:id="rId87"/>
    <p:sldId id="317" r:id="rId88"/>
    <p:sldId id="313" r:id="rId89"/>
    <p:sldId id="315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45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4133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91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4965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094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3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0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5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1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34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91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3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0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59455-1D63-4EC1-AFD7-A8FEDB3632A8}" type="datetimeFigureOut">
              <a:rPr lang="en-US" smtClean="0"/>
              <a:t>8/3/2019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C69CBDB-66F7-4565-9542-498CD93F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373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1CE016-3AB5-464F-89DB-C88D6D59B5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65494"/>
            <a:ext cx="7766936" cy="8263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UNIT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F0E781-A81A-43B7-823C-469C4D0B6D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3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8CF545-3FE7-4936-8B88-D04A6030A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Booch</a:t>
            </a:r>
            <a:r>
              <a:rPr lang="en-US" dirty="0"/>
              <a:t>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4FF59E-25B9-415B-81B4-11E16F8EE5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micro development process</a:t>
            </a:r>
          </a:p>
          <a:p>
            <a:pPr lvl="1"/>
            <a:r>
              <a:rPr lang="en-US" dirty="0"/>
              <a:t>Identify classes and objects</a:t>
            </a:r>
          </a:p>
          <a:p>
            <a:pPr lvl="1"/>
            <a:r>
              <a:rPr lang="en-US" dirty="0"/>
              <a:t>Identify class and object semantics</a:t>
            </a:r>
          </a:p>
          <a:p>
            <a:pPr lvl="1"/>
            <a:r>
              <a:rPr lang="en-US" dirty="0"/>
              <a:t>Identify class and object relationships.</a:t>
            </a:r>
          </a:p>
          <a:p>
            <a:pPr lvl="1"/>
            <a:r>
              <a:rPr lang="en-US" dirty="0"/>
              <a:t>Identify class and object interfaces and implementation.</a:t>
            </a:r>
          </a:p>
          <a:p>
            <a:r>
              <a:rPr lang="en-US" dirty="0"/>
              <a:t>The macro development process</a:t>
            </a:r>
          </a:p>
          <a:p>
            <a:pPr lvl="1"/>
            <a:r>
              <a:rPr lang="en-US" dirty="0"/>
              <a:t>Conceptualization</a:t>
            </a:r>
          </a:p>
          <a:p>
            <a:pPr lvl="1"/>
            <a:r>
              <a:rPr lang="en-US" dirty="0"/>
              <a:t>Design and create the system architecture</a:t>
            </a:r>
          </a:p>
          <a:p>
            <a:pPr lvl="1"/>
            <a:r>
              <a:rPr lang="en-US" dirty="0"/>
              <a:t>Evolution and implementation </a:t>
            </a:r>
          </a:p>
          <a:p>
            <a:pPr lvl="1"/>
            <a:r>
              <a:rPr lang="en-US"/>
              <a:t>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5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099D3E-28A0-4242-A1EF-508CD7D14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Jacobson methodologies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BF39A3-8C94-423C-870C-7F749A552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19085"/>
            <a:ext cx="8596668" cy="4522278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/>
              <a:t>OOBE</a:t>
            </a:r>
          </a:p>
          <a:p>
            <a:r>
              <a:rPr lang="en-US" sz="2400" b="1" dirty="0"/>
              <a:t>OOSE</a:t>
            </a:r>
          </a:p>
          <a:p>
            <a:r>
              <a:rPr lang="en-US" sz="2400" b="1" dirty="0"/>
              <a:t>Use cases</a:t>
            </a:r>
          </a:p>
          <a:p>
            <a:pPr lvl="1"/>
            <a:r>
              <a:rPr lang="en-US" sz="2400" b="1" dirty="0"/>
              <a:t>Nonformal text</a:t>
            </a:r>
          </a:p>
          <a:p>
            <a:pPr lvl="1"/>
            <a:r>
              <a:rPr lang="en-US" sz="2400" b="1" dirty="0"/>
              <a:t>Text, easy to read but with clear flow of events.</a:t>
            </a:r>
          </a:p>
          <a:p>
            <a:pPr lvl="1"/>
            <a:r>
              <a:rPr lang="en-US" sz="2400" b="1" dirty="0"/>
              <a:t>Formal style using pseudocode.</a:t>
            </a:r>
          </a:p>
          <a:p>
            <a:pPr lvl="1"/>
            <a:r>
              <a:rPr lang="en-US" sz="2400" b="1" dirty="0"/>
              <a:t>How and when </a:t>
            </a:r>
            <a:r>
              <a:rPr lang="en-US" sz="2400" b="1" dirty="0" err="1"/>
              <a:t>usecase</a:t>
            </a:r>
            <a:r>
              <a:rPr lang="en-US" sz="2400" b="1" dirty="0"/>
              <a:t> begins and ends</a:t>
            </a:r>
          </a:p>
          <a:p>
            <a:pPr lvl="1"/>
            <a:r>
              <a:rPr lang="en-US" sz="2400" b="1" dirty="0"/>
              <a:t>Interaction between </a:t>
            </a:r>
            <a:r>
              <a:rPr lang="en-US" sz="2400" b="1" dirty="0" err="1"/>
              <a:t>usecase</a:t>
            </a:r>
            <a:r>
              <a:rPr lang="en-US" sz="2400" b="1" dirty="0"/>
              <a:t> and actors</a:t>
            </a:r>
          </a:p>
          <a:p>
            <a:pPr lvl="1"/>
            <a:r>
              <a:rPr lang="en-US" sz="2400" b="1" dirty="0"/>
              <a:t>How and when use case will need data stored </a:t>
            </a:r>
          </a:p>
          <a:p>
            <a:pPr lvl="1"/>
            <a:r>
              <a:rPr lang="en-US" sz="2400" b="1" dirty="0"/>
              <a:t>Exceptions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4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E4FF9F-1217-4E08-AB87-2BB46C14D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OOSE – (Software Engineering)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86DC77-BEA7-41E2-B4F5-BBC806F78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Use case model</a:t>
            </a:r>
          </a:p>
          <a:p>
            <a:r>
              <a:rPr lang="en-US" sz="3200" dirty="0"/>
              <a:t>Domain object model</a:t>
            </a:r>
          </a:p>
          <a:p>
            <a:r>
              <a:rPr lang="en-US" sz="3200" dirty="0"/>
              <a:t>Analysis object model</a:t>
            </a:r>
          </a:p>
          <a:p>
            <a:r>
              <a:rPr lang="en-US" sz="3200" dirty="0"/>
              <a:t>Implementation model</a:t>
            </a:r>
          </a:p>
          <a:p>
            <a:r>
              <a:rPr lang="en-US" sz="3200" dirty="0"/>
              <a:t>Test 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60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4A6A80-33DA-4F88-A0A1-C21D77AA0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OOBE (Business Engineering)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99657C-B1AE-45C0-995D-30893BC18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Analysis Phase</a:t>
            </a:r>
          </a:p>
          <a:p>
            <a:r>
              <a:rPr lang="en-US" sz="2800" dirty="0"/>
              <a:t>Design and implementation phase</a:t>
            </a:r>
          </a:p>
          <a:p>
            <a:r>
              <a:rPr lang="en-US" sz="2800" dirty="0"/>
              <a:t>Testing phase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0213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011EAA-2BB4-42F8-B0C3-2305394AA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GRASP – Designing objects with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252231-2B3A-495C-9E36-EFFD9CABF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General responsibilities assignment software patterns.</a:t>
            </a:r>
          </a:p>
          <a:p>
            <a:r>
              <a:rPr lang="en-US" sz="2400" dirty="0"/>
              <a:t>Responsibilities roles and collaborations.</a:t>
            </a:r>
          </a:p>
          <a:p>
            <a:r>
              <a:rPr lang="en-US" sz="2400" dirty="0"/>
              <a:t>Learning aid to help one understand essential object design and application.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481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D4D60B-7DB0-4EB8-8DEB-9BAEA304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GRASP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EBCE06-1C96-4991-BB8C-736EA8050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Object design</a:t>
            </a:r>
          </a:p>
          <a:p>
            <a:pPr marL="0" indent="0">
              <a:buNone/>
            </a:pPr>
            <a:r>
              <a:rPr lang="en-US" sz="2400" dirty="0"/>
              <a:t>	After identifying your requirements and creating a domain model, then add methods to software class and define the messaging between objects to fulfil the requirements.</a:t>
            </a:r>
          </a:p>
          <a:p>
            <a:r>
              <a:rPr lang="en-US" sz="2400" dirty="0"/>
              <a:t>Responsibilities are assigned to classes of object during object design.</a:t>
            </a:r>
          </a:p>
          <a:p>
            <a:r>
              <a:rPr lang="en-US" sz="2400" dirty="0"/>
              <a:t>Responsibilities are different from method.</a:t>
            </a:r>
          </a:p>
        </p:txBody>
      </p:sp>
    </p:spTree>
    <p:extLst>
      <p:ext uri="{BB962C8B-B14F-4D97-AF65-F5344CB8AC3E}">
        <p14:creationId xmlns:p14="http://schemas.microsoft.com/office/powerpoint/2010/main" val="503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1E8632-EF38-471F-A102-A8A5FA12A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CBF1F0-5E0B-4D6D-B29C-B6E46195F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6701"/>
            <a:ext cx="8596668" cy="48641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/>
              <a:t>A pattern is an instructive information that captures the essential structure and insight of a successful family of </a:t>
            </a:r>
            <a:r>
              <a:rPr lang="en-US" sz="2800" b="1" i="1" dirty="0"/>
              <a:t>proven solutions to a recurring problem</a:t>
            </a:r>
            <a:r>
              <a:rPr lang="en-US" sz="2800" i="1" dirty="0"/>
              <a:t> </a:t>
            </a:r>
            <a:r>
              <a:rPr lang="en-US" sz="2800" dirty="0"/>
              <a:t>that arises within a certain context and system of forces.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It solves a problem.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It is a proven concept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The solution is not obvious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It describes a relationship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The pattern has a significant human component.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7658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4B95E-1472-47A4-806F-1D1145C45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524648-97D4-44C6-904D-6C7F97ECD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250" y="1930400"/>
            <a:ext cx="8596668" cy="3880773"/>
          </a:xfrm>
        </p:spPr>
        <p:txBody>
          <a:bodyPr>
            <a:normAutofit/>
          </a:bodyPr>
          <a:lstStyle/>
          <a:p>
            <a:r>
              <a:rPr lang="en-US" sz="2400" b="1" dirty="0"/>
              <a:t>Doing </a:t>
            </a:r>
          </a:p>
          <a:p>
            <a:pPr marL="0" indent="0">
              <a:buNone/>
            </a:pPr>
            <a:r>
              <a:rPr lang="en-US" sz="2400" b="1" dirty="0"/>
              <a:t>	Initiating action in other objects.</a:t>
            </a:r>
          </a:p>
          <a:p>
            <a:pPr marL="0" indent="0">
              <a:buNone/>
            </a:pPr>
            <a:r>
              <a:rPr lang="en-US" sz="2400" b="1" dirty="0"/>
              <a:t>	Controlling and coordinating activities in other objects.</a:t>
            </a:r>
          </a:p>
          <a:p>
            <a:pPr marL="0" indent="0">
              <a:buNone/>
            </a:pPr>
            <a:r>
              <a:rPr lang="en-US" sz="2400" b="1" dirty="0"/>
              <a:t>Knowing</a:t>
            </a:r>
          </a:p>
          <a:p>
            <a:pPr marL="0" indent="0">
              <a:buNone/>
            </a:pPr>
            <a:r>
              <a:rPr lang="en-US" sz="2400" b="1" dirty="0"/>
              <a:t>	Knowing about private encapsulated data</a:t>
            </a:r>
          </a:p>
          <a:p>
            <a:pPr marL="0" indent="0">
              <a:buNone/>
            </a:pPr>
            <a:r>
              <a:rPr lang="en-US" sz="2400" b="1" dirty="0"/>
              <a:t>	Knowing about related data objects.</a:t>
            </a:r>
          </a:p>
          <a:p>
            <a:pPr marL="0" indent="0">
              <a:buNone/>
            </a:pPr>
            <a:r>
              <a:rPr lang="en-US" sz="2400" b="1" dirty="0"/>
              <a:t>	Knowing about things it can derive or calculate.</a:t>
            </a:r>
          </a:p>
        </p:txBody>
      </p:sp>
    </p:spTree>
    <p:extLst>
      <p:ext uri="{BB962C8B-B14F-4D97-AF65-F5344CB8AC3E}">
        <p14:creationId xmlns:p14="http://schemas.microsoft.com/office/powerpoint/2010/main" val="331211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374E47-7FB3-4F8E-BA1E-60ABB63BE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375BF9-FB0E-4574-BD5F-B200E3289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Generative patterns</a:t>
            </a:r>
          </a:p>
          <a:p>
            <a:pPr marL="0" indent="0">
              <a:buNone/>
            </a:pPr>
            <a:r>
              <a:rPr lang="en-US" sz="2800" dirty="0"/>
              <a:t>	Not only describe a recurring problem but also generate something.</a:t>
            </a:r>
          </a:p>
          <a:p>
            <a:r>
              <a:rPr lang="en-US" sz="2800" dirty="0"/>
              <a:t>Non generative patterns</a:t>
            </a:r>
          </a:p>
          <a:p>
            <a:pPr marL="0" indent="0">
              <a:buNone/>
            </a:pPr>
            <a:r>
              <a:rPr lang="en-US" sz="2800" dirty="0"/>
              <a:t>	Static and passive. </a:t>
            </a:r>
          </a:p>
          <a:p>
            <a:pPr marL="0" indent="0">
              <a:buNone/>
            </a:pPr>
            <a:r>
              <a:rPr lang="en-US" sz="2800" dirty="0"/>
              <a:t>	They describe the phenomena without saying how to reproduce them.</a:t>
            </a:r>
          </a:p>
          <a:p>
            <a:r>
              <a:rPr lang="en-US" sz="2800" dirty="0"/>
              <a:t>Anti patterns</a:t>
            </a:r>
          </a:p>
          <a:p>
            <a:r>
              <a:rPr lang="en-US" sz="2800" dirty="0"/>
              <a:t>Capturing patterns</a:t>
            </a:r>
          </a:p>
        </p:txBody>
      </p:sp>
    </p:spTree>
    <p:extLst>
      <p:ext uri="{BB962C8B-B14F-4D97-AF65-F5344CB8AC3E}">
        <p14:creationId xmlns:p14="http://schemas.microsoft.com/office/powerpoint/2010/main" val="8802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F4B578-E8E1-42B0-96F2-5AB143E0F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358543-BDAB-4367-943C-E495FF2E1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58901"/>
            <a:ext cx="8596668" cy="5969000"/>
          </a:xfrm>
        </p:spPr>
        <p:txBody>
          <a:bodyPr>
            <a:noAutofit/>
          </a:bodyPr>
          <a:lstStyle/>
          <a:p>
            <a:r>
              <a:rPr lang="en-US" sz="2800" b="1" dirty="0"/>
              <a:t>Name</a:t>
            </a:r>
          </a:p>
          <a:p>
            <a:r>
              <a:rPr lang="en-US" sz="2800" b="1" dirty="0"/>
              <a:t>Problem</a:t>
            </a:r>
          </a:p>
          <a:p>
            <a:r>
              <a:rPr lang="en-US" sz="2800" b="1" dirty="0"/>
              <a:t>Context</a:t>
            </a:r>
          </a:p>
          <a:p>
            <a:r>
              <a:rPr lang="en-US" sz="2800" b="1" dirty="0"/>
              <a:t>Forces</a:t>
            </a:r>
          </a:p>
          <a:p>
            <a:r>
              <a:rPr lang="en-US" sz="2800" b="1" dirty="0"/>
              <a:t>Solution</a:t>
            </a:r>
          </a:p>
          <a:p>
            <a:r>
              <a:rPr lang="en-US" sz="2800" b="1" dirty="0"/>
              <a:t>Examples</a:t>
            </a:r>
          </a:p>
          <a:p>
            <a:r>
              <a:rPr lang="en-US" sz="2800" b="1" dirty="0"/>
              <a:t>Resulting context</a:t>
            </a:r>
          </a:p>
          <a:p>
            <a:r>
              <a:rPr lang="en-US" sz="2800" b="1" dirty="0"/>
              <a:t>Rationale</a:t>
            </a:r>
          </a:p>
          <a:p>
            <a:r>
              <a:rPr lang="en-US" sz="2800" b="1" dirty="0"/>
              <a:t>Related patterns</a:t>
            </a:r>
          </a:p>
          <a:p>
            <a:r>
              <a:rPr lang="en-US" sz="2800" b="1" dirty="0"/>
              <a:t>Known uses</a:t>
            </a:r>
          </a:p>
        </p:txBody>
      </p:sp>
    </p:spTree>
    <p:extLst>
      <p:ext uri="{BB962C8B-B14F-4D97-AF65-F5344CB8AC3E}">
        <p14:creationId xmlns:p14="http://schemas.microsoft.com/office/powerpoint/2010/main" val="370085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23CB05-CBA2-4553-8A1E-A05CAE120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24128"/>
          </a:xfrm>
        </p:spPr>
        <p:txBody>
          <a:bodyPr>
            <a:normAutofit/>
          </a:bodyPr>
          <a:lstStyle/>
          <a:p>
            <a:r>
              <a:rPr lang="en-US" sz="4000" b="1" dirty="0"/>
              <a:t>OO METHODOLOGIES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C74479-C410-49D7-8CBE-595CDA419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The Rumbaugh OMT</a:t>
            </a:r>
          </a:p>
          <a:p>
            <a:pPr>
              <a:lnSpc>
                <a:spcPct val="200000"/>
              </a:lnSpc>
            </a:pPr>
            <a:r>
              <a:rPr lang="en-US" dirty="0"/>
              <a:t>The </a:t>
            </a:r>
            <a:r>
              <a:rPr lang="en-US" dirty="0" err="1"/>
              <a:t>Booch</a:t>
            </a:r>
            <a:r>
              <a:rPr lang="en-US" dirty="0"/>
              <a:t> methodology</a:t>
            </a:r>
          </a:p>
          <a:p>
            <a:pPr>
              <a:lnSpc>
                <a:spcPct val="200000"/>
              </a:lnSpc>
            </a:pPr>
            <a:r>
              <a:rPr lang="en-US" dirty="0"/>
              <a:t>Jacobson’s methodologies</a:t>
            </a:r>
          </a:p>
        </p:txBody>
      </p:sp>
    </p:spTree>
    <p:extLst>
      <p:ext uri="{BB962C8B-B14F-4D97-AF65-F5344CB8AC3E}">
        <p14:creationId xmlns:p14="http://schemas.microsoft.com/office/powerpoint/2010/main" val="130087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0A650-140A-4275-920F-F3EF61FF6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B22AD1-A921-4B30-B4C5-D287E7AC5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/>
              <a:t>General principles and idiomatic solutions that guide them in software creation.</a:t>
            </a:r>
          </a:p>
          <a:p>
            <a:r>
              <a:rPr lang="en-US" sz="2400" dirty="0"/>
              <a:t>Pattern name : Information expert</a:t>
            </a:r>
          </a:p>
          <a:p>
            <a:r>
              <a:rPr lang="en-US" sz="2400" dirty="0"/>
              <a:t>Solution: Assign responsibilities to the class that has information needed to fulfil it.</a:t>
            </a:r>
          </a:p>
          <a:p>
            <a:r>
              <a:rPr lang="en-US" sz="2400" dirty="0"/>
              <a:t>Problem it solves: what is a basic principle by which to assign responsibilities to objects.</a:t>
            </a:r>
          </a:p>
        </p:txBody>
      </p:sp>
    </p:spTree>
    <p:extLst>
      <p:ext uri="{BB962C8B-B14F-4D97-AF65-F5344CB8AC3E}">
        <p14:creationId xmlns:p14="http://schemas.microsoft.com/office/powerpoint/2010/main" val="408771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3C275-CA91-43A6-A00E-16FC32891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Naming patterns improves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E7B06-C5D3-47CA-8C1B-6E0DE970F3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	</a:t>
            </a:r>
            <a:r>
              <a:rPr lang="en-US" sz="2800" dirty="0"/>
              <a:t>Fred: 	where do you think we should place the responsibility for creating 			</a:t>
            </a:r>
            <a:r>
              <a:rPr lang="en-US" sz="2800" dirty="0" err="1"/>
              <a:t>SalesLineItem</a:t>
            </a:r>
            <a:r>
              <a:rPr lang="en-US" sz="2800" dirty="0"/>
              <a:t>?</a:t>
            </a:r>
          </a:p>
          <a:p>
            <a:pPr marL="1371600" lvl="3" indent="0">
              <a:buNone/>
            </a:pPr>
            <a:r>
              <a:rPr lang="en-US" sz="2800" dirty="0"/>
              <a:t>I think factory</a:t>
            </a:r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r>
              <a:rPr lang="en-US" sz="2800" dirty="0" err="1"/>
              <a:t>Willliam</a:t>
            </a:r>
            <a:r>
              <a:rPr lang="en-US" sz="2800" dirty="0"/>
              <a:t>: By creator I think sale will be suitable </a:t>
            </a:r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r>
              <a:rPr lang="en-US" sz="2800" dirty="0"/>
              <a:t>Fred: oh, right I agree.</a:t>
            </a:r>
          </a:p>
        </p:txBody>
      </p:sp>
    </p:spTree>
    <p:extLst>
      <p:ext uri="{BB962C8B-B14F-4D97-AF65-F5344CB8AC3E}">
        <p14:creationId xmlns:p14="http://schemas.microsoft.com/office/powerpoint/2010/main" val="30936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95590C-5D64-4856-814B-AECC47CC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apply the GRASP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BAB1C1-2E51-42DD-B68A-EF986D299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Creator</a:t>
            </a:r>
          </a:p>
          <a:p>
            <a:r>
              <a:rPr lang="en-US" sz="2800" dirty="0"/>
              <a:t>Information Expert</a:t>
            </a:r>
          </a:p>
          <a:p>
            <a:r>
              <a:rPr lang="en-US" sz="2800" dirty="0"/>
              <a:t>Controller</a:t>
            </a:r>
          </a:p>
          <a:p>
            <a:r>
              <a:rPr lang="en-US" sz="2800" dirty="0"/>
              <a:t>Low coupling</a:t>
            </a:r>
          </a:p>
          <a:p>
            <a:r>
              <a:rPr lang="en-US" sz="2800" dirty="0"/>
              <a:t>High cohesion</a:t>
            </a:r>
          </a:p>
        </p:txBody>
      </p:sp>
    </p:spTree>
    <p:extLst>
      <p:ext uri="{BB962C8B-B14F-4D97-AF65-F5344CB8AC3E}">
        <p14:creationId xmlns:p14="http://schemas.microsoft.com/office/powerpoint/2010/main" val="175397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65991D-4744-4F25-AB2D-92A79A876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Expert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024B13-CC30-4B85-B111-C1ACCA922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Class that has the necessary information needed to respond to it.</a:t>
            </a:r>
          </a:p>
          <a:p>
            <a:pPr marL="0" indent="0">
              <a:buNone/>
            </a:pPr>
            <a:r>
              <a:rPr lang="en-US" sz="2400" dirty="0"/>
              <a:t>	“who is responsible for knowing the balance amount “</a:t>
            </a:r>
          </a:p>
          <a:p>
            <a:pPr marL="0" indent="0">
              <a:buNone/>
            </a:pPr>
            <a:r>
              <a:rPr lang="en-US" sz="2400" dirty="0"/>
              <a:t>In order to know the balance amount we need to know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	The account number of the customer whose balance amount must be known.</a:t>
            </a:r>
          </a:p>
          <a:p>
            <a:pPr>
              <a:buFont typeface="+mj-lt"/>
              <a:buAutoNum type="arabicPeriod"/>
            </a:pPr>
            <a:endParaRPr lang="en-US" sz="2400" dirty="0"/>
          </a:p>
          <a:p>
            <a:pPr>
              <a:buFont typeface="+mj-lt"/>
              <a:buAutoNum type="arabicPeriod"/>
            </a:pPr>
            <a:r>
              <a:rPr lang="en-US" sz="2400" b="1" dirty="0"/>
              <a:t>	the transactions made by customer till date.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Contradicts the low coupling and high cohesion.</a:t>
            </a:r>
          </a:p>
        </p:txBody>
      </p:sp>
    </p:spTree>
    <p:extLst>
      <p:ext uri="{BB962C8B-B14F-4D97-AF65-F5344CB8AC3E}">
        <p14:creationId xmlns:p14="http://schemas.microsoft.com/office/powerpoint/2010/main" val="349963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9B6514-A39C-4F7C-B0B3-9C733812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Information Expert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63597B-C8B1-4BEB-B806-D3F42F816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Information encapsulation</a:t>
            </a:r>
          </a:p>
          <a:p>
            <a:r>
              <a:rPr lang="en-US" sz="3600" dirty="0"/>
              <a:t>Supports low coupling</a:t>
            </a:r>
          </a:p>
          <a:p>
            <a:r>
              <a:rPr lang="en-US" sz="3600" dirty="0"/>
              <a:t>Lightweight class definition</a:t>
            </a:r>
          </a:p>
          <a:p>
            <a:r>
              <a:rPr lang="en-US" sz="3600" dirty="0"/>
              <a:t>High cohesion is supported.</a:t>
            </a:r>
          </a:p>
        </p:txBody>
      </p:sp>
    </p:spTree>
    <p:extLst>
      <p:ext uri="{BB962C8B-B14F-4D97-AF65-F5344CB8AC3E}">
        <p14:creationId xmlns:p14="http://schemas.microsoft.com/office/powerpoint/2010/main" val="22355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E93876-BFF5-416E-B40D-5610201A9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DE49D8-1511-4409-BB6F-4A94569F4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11809"/>
            <a:ext cx="8596668" cy="4529554"/>
          </a:xfrm>
        </p:spPr>
        <p:txBody>
          <a:bodyPr>
            <a:noAutofit/>
          </a:bodyPr>
          <a:lstStyle/>
          <a:p>
            <a:r>
              <a:rPr lang="en-US" sz="2800" dirty="0"/>
              <a:t>Assign Class B the responsibility to create an instance of class A</a:t>
            </a:r>
          </a:p>
          <a:p>
            <a:pPr marL="0" indent="0">
              <a:buNone/>
            </a:pPr>
            <a:r>
              <a:rPr lang="en-US" sz="2800" dirty="0"/>
              <a:t>	B aggregates A objects</a:t>
            </a:r>
          </a:p>
          <a:p>
            <a:pPr marL="0" indent="0">
              <a:buNone/>
            </a:pPr>
            <a:r>
              <a:rPr lang="en-US" sz="2800" dirty="0"/>
              <a:t>	B contains A object</a:t>
            </a:r>
          </a:p>
          <a:p>
            <a:pPr marL="0" indent="0">
              <a:buNone/>
            </a:pPr>
            <a:r>
              <a:rPr lang="en-US" sz="2800" dirty="0"/>
              <a:t>	B records instances of A objects</a:t>
            </a:r>
          </a:p>
          <a:p>
            <a:pPr marL="0" indent="0">
              <a:buNone/>
            </a:pPr>
            <a:r>
              <a:rPr lang="en-US" sz="2800" dirty="0"/>
              <a:t>	B closely uses A objects.</a:t>
            </a:r>
          </a:p>
          <a:p>
            <a:pPr marL="0" indent="0">
              <a:buNone/>
            </a:pPr>
            <a:r>
              <a:rPr lang="en-US" sz="2800" dirty="0"/>
              <a:t>	B has initializing data that will pass to A.</a:t>
            </a:r>
          </a:p>
          <a:p>
            <a:r>
              <a:rPr lang="en-US" sz="2800" dirty="0"/>
              <a:t>B is an expert with respect to A</a:t>
            </a:r>
          </a:p>
          <a:p>
            <a:r>
              <a:rPr lang="en-US" sz="2800" dirty="0"/>
              <a:t>Who should be responsible for creating a new instance of some class</a:t>
            </a:r>
          </a:p>
        </p:txBody>
      </p:sp>
    </p:spTree>
    <p:extLst>
      <p:ext uri="{BB962C8B-B14F-4D97-AF65-F5344CB8AC3E}">
        <p14:creationId xmlns:p14="http://schemas.microsoft.com/office/powerpoint/2010/main" val="371493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756D49-53DD-4A65-A08A-39DEAA069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Creator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225DD7-320A-47BA-9FFF-D15C73B88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Catalog – Book- BY creator (+create( Book)</a:t>
            </a:r>
          </a:p>
          <a:p>
            <a:r>
              <a:rPr lang="en-US" dirty="0"/>
              <a:t>The basic goal of creator pattern is to find a creator that needs to be connected to the creator object in any event.</a:t>
            </a:r>
          </a:p>
          <a:p>
            <a:r>
              <a:rPr lang="en-US" dirty="0"/>
              <a:t>When aggregator aggregates part</a:t>
            </a:r>
          </a:p>
          <a:p>
            <a:r>
              <a:rPr lang="en-US" dirty="0"/>
              <a:t>Container contains content</a:t>
            </a:r>
          </a:p>
          <a:p>
            <a:r>
              <a:rPr lang="en-US" dirty="0"/>
              <a:t>Recorder records</a:t>
            </a:r>
          </a:p>
          <a:p>
            <a:r>
              <a:rPr lang="en-US" dirty="0"/>
              <a:t>Initializing data passed to it during creation.</a:t>
            </a:r>
          </a:p>
        </p:txBody>
      </p:sp>
    </p:spTree>
    <p:extLst>
      <p:ext uri="{BB962C8B-B14F-4D97-AF65-F5344CB8AC3E}">
        <p14:creationId xmlns:p14="http://schemas.microsoft.com/office/powerpoint/2010/main" val="3282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70B818-4BD2-4666-BA86-CCA6257F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Coupling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4210D0-9FE9-4609-90BC-C4161BB1A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31392"/>
            <a:ext cx="8596668" cy="5486400"/>
          </a:xfrm>
        </p:spPr>
        <p:txBody>
          <a:bodyPr>
            <a:normAutofit/>
          </a:bodyPr>
          <a:lstStyle/>
          <a:p>
            <a:r>
              <a:rPr lang="en-US" sz="2800" dirty="0"/>
              <a:t>Coupling is a measure of how strongly one object is connected to, knowledge of or dependent on other object.</a:t>
            </a:r>
          </a:p>
          <a:p>
            <a:pPr lvl="1"/>
            <a:r>
              <a:rPr lang="en-US" sz="2600" dirty="0"/>
              <a:t>Common forms of coupling between classes</a:t>
            </a:r>
          </a:p>
          <a:p>
            <a:r>
              <a:rPr lang="en-US" sz="2800" dirty="0"/>
              <a:t>When class A has an attribute which refers the instance of class B.</a:t>
            </a:r>
          </a:p>
          <a:p>
            <a:r>
              <a:rPr lang="en-US" sz="2800" dirty="0"/>
              <a:t>Class A object calls upon the service of class B object.</a:t>
            </a:r>
          </a:p>
          <a:p>
            <a:r>
              <a:rPr lang="en-US" sz="2800" dirty="0"/>
              <a:t>Class A is inherited from class B</a:t>
            </a:r>
          </a:p>
          <a:p>
            <a:r>
              <a:rPr lang="en-US" sz="2800" dirty="0"/>
              <a:t>Class A has a method that refers the instance of class B</a:t>
            </a:r>
          </a:p>
        </p:txBody>
      </p:sp>
    </p:spTree>
    <p:extLst>
      <p:ext uri="{BB962C8B-B14F-4D97-AF65-F5344CB8AC3E}">
        <p14:creationId xmlns:p14="http://schemas.microsoft.com/office/powerpoint/2010/main" val="233641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F26376-8BDC-4FF2-A37E-9E043EB4A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 coupling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69725929-47B7-4EB4-AED3-B7FB71502E8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6985900"/>
              </p:ext>
            </p:extLst>
          </p:nvPr>
        </p:nvGraphicFramePr>
        <p:xfrm>
          <a:off x="451104" y="780288"/>
          <a:ext cx="10351007" cy="621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Acrobat Document" r:id="rId3" imgW="5667037" imgH="8019809" progId="AcroExch.Document.11">
                  <p:embed/>
                </p:oleObj>
              </mc:Choice>
              <mc:Fallback>
                <p:oleObj name="Acrobat Document" r:id="rId3" imgW="5667037" imgH="801980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104" y="780288"/>
                        <a:ext cx="10351007" cy="6217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17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315044-763E-4797-AC56-54BB172BA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21686E-45E1-4522-B12B-BCE520F97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Impact of changes can be reduced.</a:t>
            </a:r>
          </a:p>
          <a:p>
            <a:r>
              <a:rPr lang="en-US" sz="2800" dirty="0"/>
              <a:t>The objects can be understood easily in isolation.</a:t>
            </a:r>
          </a:p>
          <a:p>
            <a:r>
              <a:rPr lang="en-US" sz="2800" dirty="0"/>
              <a:t>The reusability of object is convenient.</a:t>
            </a:r>
          </a:p>
        </p:txBody>
      </p:sp>
    </p:spTree>
    <p:extLst>
      <p:ext uri="{BB962C8B-B14F-4D97-AF65-F5344CB8AC3E}">
        <p14:creationId xmlns:p14="http://schemas.microsoft.com/office/powerpoint/2010/main" val="229164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837AFC-F681-4129-89ED-46A4D5E54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Rumbaugh’s Object Modeling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D72B5A-150F-4FEE-B1F0-9E12FEC7D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b="1" dirty="0"/>
              <a:t>Analysis</a:t>
            </a:r>
          </a:p>
          <a:p>
            <a:pPr lvl="1"/>
            <a:r>
              <a:rPr lang="en-US" sz="2000" dirty="0"/>
              <a:t>The results are objects and dynamic and functional models.</a:t>
            </a:r>
          </a:p>
          <a:p>
            <a:r>
              <a:rPr lang="en-US" sz="2000" b="1" dirty="0"/>
              <a:t>System design</a:t>
            </a:r>
          </a:p>
          <a:p>
            <a:pPr lvl="1"/>
            <a:r>
              <a:rPr lang="en-US" sz="2000" dirty="0"/>
              <a:t>The results are a structure of the basic architecture of the system along high level strategy decisions.</a:t>
            </a:r>
          </a:p>
          <a:p>
            <a:pPr lvl="1"/>
            <a:r>
              <a:rPr lang="en-US" sz="2000" b="1" dirty="0"/>
              <a:t>Object design</a:t>
            </a:r>
          </a:p>
          <a:p>
            <a:pPr marL="457200" lvl="1" indent="0">
              <a:buNone/>
            </a:pPr>
            <a:r>
              <a:rPr lang="en-US" sz="2000" b="1" dirty="0"/>
              <a:t>	This phase produces a design document, consisting of detailed objects static, dynamic and functional models.</a:t>
            </a:r>
          </a:p>
          <a:p>
            <a:pPr lvl="1"/>
            <a:r>
              <a:rPr lang="en-US" sz="2000" b="1" dirty="0"/>
              <a:t>Implementation</a:t>
            </a:r>
          </a:p>
          <a:p>
            <a:pPr marL="457200" lvl="1" indent="0">
              <a:buNone/>
            </a:pPr>
            <a:r>
              <a:rPr lang="en-US" sz="2000" b="1" dirty="0"/>
              <a:t>	This activity produces reusable, extendible, and robust code.</a:t>
            </a:r>
          </a:p>
          <a:p>
            <a:pPr marL="457200" lvl="1" indent="0">
              <a:buNone/>
            </a:pPr>
            <a:endParaRPr lang="en-US" sz="2000" b="1" dirty="0"/>
          </a:p>
          <a:p>
            <a:pPr marL="457200" lvl="1" indent="0">
              <a:buNone/>
            </a:pPr>
            <a:endParaRPr lang="en-US" b="1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0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FD5E22-14DD-4CDB-AAA3-E7FD2A26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Cohesion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2899D7B-0419-43A7-9CCE-36D22F813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 Sticking Together”</a:t>
            </a:r>
          </a:p>
          <a:p>
            <a:r>
              <a:rPr lang="en-US" dirty="0"/>
              <a:t>Measure of relatedness of all the elements.</a:t>
            </a:r>
          </a:p>
          <a:p>
            <a:r>
              <a:rPr lang="en-US" dirty="0"/>
              <a:t>Assign responsibilities in such a manner that the cohesion  remains high.</a:t>
            </a:r>
          </a:p>
          <a:p>
            <a:r>
              <a:rPr lang="en-US" dirty="0"/>
              <a:t>Classes with low cohesion are</a:t>
            </a:r>
          </a:p>
          <a:p>
            <a:pPr lvl="1"/>
            <a:r>
              <a:rPr lang="en-US" dirty="0"/>
              <a:t>Hard to understand </a:t>
            </a:r>
          </a:p>
          <a:p>
            <a:pPr lvl="1"/>
            <a:r>
              <a:rPr lang="en-US" dirty="0"/>
              <a:t>Harder to reuse and </a:t>
            </a:r>
            <a:r>
              <a:rPr lang="en-US" dirty="0" err="1"/>
              <a:t>findout</a:t>
            </a:r>
            <a:r>
              <a:rPr lang="en-US" dirty="0"/>
              <a:t> reusable elements.</a:t>
            </a:r>
          </a:p>
          <a:p>
            <a:pPr lvl="1"/>
            <a:r>
              <a:rPr lang="en-US" dirty="0"/>
              <a:t>Hard to maintain.</a:t>
            </a:r>
          </a:p>
        </p:txBody>
      </p:sp>
    </p:spTree>
    <p:extLst>
      <p:ext uri="{BB962C8B-B14F-4D97-AF65-F5344CB8AC3E}">
        <p14:creationId xmlns:p14="http://schemas.microsoft.com/office/powerpoint/2010/main" val="268133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9F1F5E-7DA7-40C7-A965-7EC9F182B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cohesion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11D731CD-ECFD-446E-A6B2-39E76E727715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547445"/>
              </p:ext>
            </p:extLst>
          </p:nvPr>
        </p:nvGraphicFramePr>
        <p:xfrm>
          <a:off x="987552" y="85344"/>
          <a:ext cx="10277856" cy="6772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7" name="Acrobat Document" r:id="rId3" imgW="5667037" imgH="8019809" progId="AcroExch.Document.11">
                  <p:embed/>
                </p:oleObj>
              </mc:Choice>
              <mc:Fallback>
                <p:oleObj name="Acrobat Document" r:id="rId3" imgW="5667037" imgH="801980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7552" y="85344"/>
                        <a:ext cx="10277856" cy="6772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50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A5FD1C-5B35-4A8C-A663-D0B47FB0E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171A28-DA4D-4BEB-912A-E7C7A51D6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84961"/>
            <a:ext cx="8596668" cy="4456402"/>
          </a:xfrm>
        </p:spPr>
        <p:txBody>
          <a:bodyPr>
            <a:noAutofit/>
          </a:bodyPr>
          <a:lstStyle/>
          <a:p>
            <a:r>
              <a:rPr lang="en-US" sz="2400" dirty="0"/>
              <a:t>User Interface layer at the top</a:t>
            </a:r>
          </a:p>
          <a:p>
            <a:r>
              <a:rPr lang="en-US" sz="2400" dirty="0"/>
              <a:t>Then comes the domain layer</a:t>
            </a:r>
          </a:p>
          <a:p>
            <a:r>
              <a:rPr lang="en-US" sz="2400" dirty="0"/>
              <a:t>User generates some event using UI objects then there is a first object beyond the UI layer who handles these events. This object is called controller.</a:t>
            </a:r>
          </a:p>
          <a:p>
            <a:r>
              <a:rPr lang="en-US" sz="2400" dirty="0"/>
              <a:t>System operations.</a:t>
            </a:r>
          </a:p>
          <a:p>
            <a:r>
              <a:rPr lang="en-US" sz="2400" dirty="0"/>
              <a:t>Represent overall system or root object or a device which is running within a major subsystem.</a:t>
            </a:r>
          </a:p>
          <a:p>
            <a:r>
              <a:rPr lang="en-US" sz="2400" dirty="0"/>
              <a:t>Represent use case scenario within which some events occur as the controller.  Such controller are named as Handler or coordinator or session.</a:t>
            </a:r>
          </a:p>
        </p:txBody>
      </p:sp>
    </p:spTree>
    <p:extLst>
      <p:ext uri="{BB962C8B-B14F-4D97-AF65-F5344CB8AC3E}">
        <p14:creationId xmlns:p14="http://schemas.microsoft.com/office/powerpoint/2010/main" val="210092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3BDDA0-9E73-438D-B802-38C6DFA47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6D3F0D-2B57-4574-95E0-3DCAAC7D2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When a cashier presses the end sale it indicates that the sale is over.</a:t>
            </a:r>
          </a:p>
          <a:p>
            <a:r>
              <a:rPr lang="en-US" sz="2400" dirty="0"/>
              <a:t>Spell check button to perform spelling checking.</a:t>
            </a:r>
          </a:p>
          <a:p>
            <a:r>
              <a:rPr lang="en-US" sz="2400" b="1" dirty="0"/>
              <a:t>Allocation of system operations</a:t>
            </a:r>
          </a:p>
          <a:p>
            <a:r>
              <a:rPr lang="en-US" sz="2400" dirty="0"/>
              <a:t>A controller should assign other objects the work that needs to be done. It coordinates or controls the activity. Same controller class can be used for all system events to maintain</a:t>
            </a:r>
          </a:p>
          <a:p>
            <a:r>
              <a:rPr lang="en-US" sz="2400" dirty="0"/>
              <a:t>information about the state of use case.</a:t>
            </a:r>
          </a:p>
        </p:txBody>
      </p:sp>
    </p:spTree>
    <p:extLst>
      <p:ext uri="{BB962C8B-B14F-4D97-AF65-F5344CB8AC3E}">
        <p14:creationId xmlns:p14="http://schemas.microsoft.com/office/powerpoint/2010/main" val="32986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8DC53A-56A8-4582-9002-89F023D00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FC83B4-89A7-4204-95A2-A08F14295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38657"/>
            <a:ext cx="8596668" cy="4602706"/>
          </a:xfrm>
        </p:spPr>
        <p:txBody>
          <a:bodyPr>
            <a:normAutofit fontScale="77500" lnSpcReduction="20000"/>
          </a:bodyPr>
          <a:lstStyle/>
          <a:p>
            <a:r>
              <a:rPr lang="en-US" sz="4400" dirty="0"/>
              <a:t>A use case controller is a good choice when there are many system events across different processes; it factors their handling into manageable separate classes.</a:t>
            </a:r>
            <a:endParaRPr lang="en-US" dirty="0"/>
          </a:p>
          <a:p>
            <a:r>
              <a:rPr lang="en-US" sz="3300" dirty="0"/>
              <a:t>Represents a use case scenario called</a:t>
            </a:r>
          </a:p>
          <a:p>
            <a:pPr marL="0" indent="0">
              <a:buNone/>
            </a:pPr>
            <a:endParaRPr lang="en-US" sz="3300" dirty="0"/>
          </a:p>
          <a:p>
            <a:r>
              <a:rPr lang="en-US" sz="3300" dirty="0"/>
              <a:t>&lt;</a:t>
            </a:r>
            <a:r>
              <a:rPr lang="en-US" sz="3300" dirty="0" err="1"/>
              <a:t>UseCaseName</a:t>
            </a:r>
            <a:r>
              <a:rPr lang="en-US" sz="3300" dirty="0"/>
              <a:t>&gt;Handler,</a:t>
            </a:r>
          </a:p>
          <a:p>
            <a:r>
              <a:rPr lang="en-US" sz="3300" dirty="0"/>
              <a:t>&lt;</a:t>
            </a:r>
            <a:r>
              <a:rPr lang="en-US" sz="3300" dirty="0" err="1"/>
              <a:t>UseCaseName</a:t>
            </a:r>
            <a:r>
              <a:rPr lang="en-US" sz="3300" dirty="0"/>
              <a:t>&gt;Coordinator, or</a:t>
            </a:r>
          </a:p>
          <a:p>
            <a:r>
              <a:rPr lang="en-US" sz="3300" dirty="0"/>
              <a:t> &lt;</a:t>
            </a:r>
            <a:r>
              <a:rPr lang="en-US" sz="3300" dirty="0" err="1"/>
              <a:t>UseCaseName</a:t>
            </a:r>
            <a:r>
              <a:rPr lang="en-US" sz="3300" dirty="0"/>
              <a:t>&gt;Session</a:t>
            </a:r>
          </a:p>
        </p:txBody>
      </p:sp>
    </p:spTree>
    <p:extLst>
      <p:ext uri="{BB962C8B-B14F-4D97-AF65-F5344CB8AC3E}">
        <p14:creationId xmlns:p14="http://schemas.microsoft.com/office/powerpoint/2010/main" val="263659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381361-3FB3-49DB-BAC7-4875C2D18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Façade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FB4B8A-F4A6-4DB5-A966-1AE1313EEE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Facade controllers are suitable when there are not "too many" system events,</a:t>
            </a:r>
          </a:p>
          <a:p>
            <a:r>
              <a:rPr lang="en-US" sz="2400" dirty="0"/>
              <a:t>When the user interface (UI) cannot redirect system event messages to alternating controllers, such as in a message-processing system.</a:t>
            </a:r>
          </a:p>
        </p:txBody>
      </p:sp>
    </p:spTree>
    <p:extLst>
      <p:ext uri="{BB962C8B-B14F-4D97-AF65-F5344CB8AC3E}">
        <p14:creationId xmlns:p14="http://schemas.microsoft.com/office/powerpoint/2010/main" val="11414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EA5232-4427-4F57-802D-78679A385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Bloated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25FA12-9917-450D-A34F-00CF83D51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6465"/>
            <a:ext cx="8596668" cy="4614898"/>
          </a:xfrm>
        </p:spPr>
        <p:txBody>
          <a:bodyPr>
            <a:normAutofit/>
          </a:bodyPr>
          <a:lstStyle/>
          <a:p>
            <a:r>
              <a:rPr lang="en-US" sz="2400" dirty="0"/>
              <a:t>Poorly designed, a controller class will have low cohesion unfocused and handling too many areas of responsibility; this is called a bloated controller. Signs of bloating are:</a:t>
            </a:r>
          </a:p>
          <a:p>
            <a:r>
              <a:rPr lang="en-US" sz="2400" dirty="0"/>
              <a:t> There is only a single controller class receiving all system events in the system.</a:t>
            </a:r>
          </a:p>
          <a:p>
            <a:r>
              <a:rPr lang="en-US" sz="2400" dirty="0"/>
              <a:t>This sometimes happens if a facade controller is chosen.</a:t>
            </a:r>
          </a:p>
          <a:p>
            <a:r>
              <a:rPr lang="en-US" sz="2400" dirty="0"/>
              <a:t>The controller itself performs many of the tasks necessary to fulfill the system event without delegating the work.</a:t>
            </a:r>
          </a:p>
        </p:txBody>
      </p:sp>
    </p:spTree>
    <p:extLst>
      <p:ext uri="{BB962C8B-B14F-4D97-AF65-F5344CB8AC3E}">
        <p14:creationId xmlns:p14="http://schemas.microsoft.com/office/powerpoint/2010/main" val="364119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861675-E4D5-47C1-AC83-87BBBECF0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16F25247-EB48-4CDD-8D9E-65BEA2533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071" y="1552448"/>
            <a:ext cx="9210378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5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90C362-7944-458D-908A-BF292DE3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9936"/>
            <a:ext cx="8596668" cy="1680464"/>
          </a:xfrm>
        </p:spPr>
        <p:txBody>
          <a:bodyPr/>
          <a:lstStyle/>
          <a:p>
            <a:r>
              <a:rPr lang="en-US" dirty="0"/>
              <a:t>Design for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E7380C-872D-4421-A2BD-E7AD9FE28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46048"/>
            <a:ext cx="10837332" cy="5462016"/>
          </a:xfrm>
        </p:spPr>
        <p:txBody>
          <a:bodyPr>
            <a:normAutofit/>
          </a:bodyPr>
          <a:lstStyle/>
          <a:p>
            <a:r>
              <a:rPr lang="en-US" sz="2400" b="1" dirty="0"/>
              <a:t>Visibility is the ability of an object to "see" or have a reference to another object.</a:t>
            </a:r>
          </a:p>
          <a:p>
            <a:r>
              <a:rPr lang="en-US" sz="2400" dirty="0"/>
              <a:t>The designs created for the system operations (</a:t>
            </a:r>
            <a:r>
              <a:rPr lang="en-US" sz="2400" dirty="0" err="1"/>
              <a:t>enterItem</a:t>
            </a:r>
            <a:r>
              <a:rPr lang="en-US" sz="2400" dirty="0"/>
              <a:t>, and so on) illustrate messages between objects. For a sender object to send a message to a receiver object, the sender must be visible to the receiver the sender must have some kind of reference or pointer to the receiver object.</a:t>
            </a:r>
          </a:p>
          <a:p>
            <a:r>
              <a:rPr lang="en-US" sz="2400" dirty="0"/>
              <a:t>Example,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getProductDescription</a:t>
            </a:r>
            <a:r>
              <a:rPr lang="en-US" sz="2400" dirty="0"/>
              <a:t> message sent from a Register to a </a:t>
            </a:r>
            <a:r>
              <a:rPr lang="en-US" sz="2400" dirty="0" err="1"/>
              <a:t>ProductCatalog</a:t>
            </a:r>
            <a:r>
              <a:rPr lang="en-US" sz="2400" dirty="0"/>
              <a:t> implies that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ProductCatalog</a:t>
            </a:r>
            <a:r>
              <a:rPr lang="en-US" sz="2400" dirty="0"/>
              <a:t> instance is visible to the Register instance.</a:t>
            </a:r>
          </a:p>
          <a:p>
            <a:r>
              <a:rPr lang="en-US" sz="2400" dirty="0"/>
              <a:t>Visibility from the Register to </a:t>
            </a:r>
            <a:r>
              <a:rPr lang="en-US" sz="2400" dirty="0" err="1"/>
              <a:t>ProductCatalog</a:t>
            </a:r>
            <a:r>
              <a:rPr lang="en-US" sz="2400" dirty="0"/>
              <a:t> is required</a:t>
            </a:r>
          </a:p>
        </p:txBody>
      </p:sp>
    </p:spTree>
    <p:extLst>
      <p:ext uri="{BB962C8B-B14F-4D97-AF65-F5344CB8AC3E}">
        <p14:creationId xmlns:p14="http://schemas.microsoft.com/office/powerpoint/2010/main" val="26503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D2C829-645A-4430-8D0F-123D49338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of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FF8FB1-739C-4151-9D61-78600D5F8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Attribute visibility</a:t>
            </a:r>
          </a:p>
          <a:p>
            <a:r>
              <a:rPr lang="en-US" sz="3200" dirty="0"/>
              <a:t>Parameter visibility</a:t>
            </a:r>
          </a:p>
          <a:p>
            <a:r>
              <a:rPr lang="en-US" sz="3200" dirty="0"/>
              <a:t>Local visibility</a:t>
            </a:r>
          </a:p>
          <a:p>
            <a:r>
              <a:rPr lang="en-US" sz="3200" dirty="0"/>
              <a:t>Global visibility</a:t>
            </a:r>
          </a:p>
        </p:txBody>
      </p:sp>
    </p:spTree>
    <p:extLst>
      <p:ext uri="{BB962C8B-B14F-4D97-AF65-F5344CB8AC3E}">
        <p14:creationId xmlns:p14="http://schemas.microsoft.com/office/powerpoint/2010/main" val="77905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6BAB99-C156-4E21-94B4-D84CD4B38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OMT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D277BC-41BD-4010-8412-71DB837CE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An object model</a:t>
            </a:r>
          </a:p>
          <a:p>
            <a:pPr marL="457200" lvl="1" indent="0">
              <a:buNone/>
            </a:pPr>
            <a:r>
              <a:rPr lang="en-US" sz="2800" dirty="0"/>
              <a:t>The object model and the data dictionary</a:t>
            </a:r>
          </a:p>
          <a:p>
            <a:r>
              <a:rPr lang="en-US" sz="2800" dirty="0"/>
              <a:t>A dynamic model</a:t>
            </a:r>
          </a:p>
          <a:p>
            <a:pPr lvl="1"/>
            <a:r>
              <a:rPr lang="en-US" sz="2800" dirty="0"/>
              <a:t>Presented by state diagrams and event flow diagrams.</a:t>
            </a:r>
          </a:p>
          <a:p>
            <a:pPr marL="457200" lvl="1" indent="0">
              <a:buNone/>
            </a:pPr>
            <a:r>
              <a:rPr lang="en-US" sz="2800" b="1" dirty="0"/>
              <a:t>A functional model</a:t>
            </a:r>
          </a:p>
          <a:p>
            <a:pPr lvl="1"/>
            <a:r>
              <a:rPr lang="en-US" sz="2800" dirty="0"/>
              <a:t>Presented by data flow and constraints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969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E7ED15-9C5C-44DB-89FC-2C1127A15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665DDD-6ECA-4FFF-B316-11EE93BD74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27201"/>
            <a:ext cx="8596668" cy="4314162"/>
          </a:xfrm>
        </p:spPr>
        <p:txBody>
          <a:bodyPr>
            <a:normAutofit/>
          </a:bodyPr>
          <a:lstStyle/>
          <a:p>
            <a:r>
              <a:rPr lang="en-US" sz="2400" dirty="0"/>
              <a:t>A register instance may have a attribute visibility to </a:t>
            </a:r>
            <a:r>
              <a:rPr lang="en-US" sz="2400" dirty="0" err="1"/>
              <a:t>ProductCatalog</a:t>
            </a:r>
            <a:r>
              <a:rPr lang="en-US" sz="2400" dirty="0"/>
              <a:t>, </a:t>
            </a:r>
          </a:p>
          <a:p>
            <a:pPr marL="0" indent="0">
              <a:buNone/>
            </a:pPr>
            <a:r>
              <a:rPr lang="en-US" sz="2400" dirty="0"/>
              <a:t>	Public Class Register</a:t>
            </a:r>
          </a:p>
          <a:p>
            <a:pPr marL="0" indent="0">
              <a:buNone/>
            </a:pPr>
            <a:r>
              <a:rPr lang="en-US" sz="2400" dirty="0"/>
              <a:t>	{</a:t>
            </a:r>
          </a:p>
          <a:p>
            <a:pPr marL="0" indent="0">
              <a:buNone/>
            </a:pPr>
            <a:r>
              <a:rPr lang="en-US" sz="2400" dirty="0"/>
              <a:t>	…..</a:t>
            </a:r>
          </a:p>
          <a:p>
            <a:pPr marL="0" indent="0">
              <a:buNone/>
            </a:pPr>
            <a:r>
              <a:rPr lang="en-US" sz="2400" dirty="0"/>
              <a:t>	Private </a:t>
            </a:r>
            <a:r>
              <a:rPr lang="en-US" sz="2400" dirty="0" err="1"/>
              <a:t>ProductCatalog</a:t>
            </a:r>
            <a:r>
              <a:rPr lang="en-US" sz="2400" dirty="0"/>
              <a:t> Catalog;</a:t>
            </a:r>
          </a:p>
          <a:p>
            <a:pPr marL="0" indent="0">
              <a:buNone/>
            </a:pPr>
            <a:r>
              <a:rPr lang="en-US" sz="2400" dirty="0"/>
              <a:t>	…..</a:t>
            </a:r>
          </a:p>
          <a:p>
            <a:pPr marL="0" indent="0">
              <a:buNone/>
            </a:pPr>
            <a:r>
              <a:rPr lang="en-US" sz="2400" dirty="0"/>
              <a:t>	}</a:t>
            </a:r>
          </a:p>
        </p:txBody>
      </p:sp>
    </p:spTree>
    <p:extLst>
      <p:ext uri="{BB962C8B-B14F-4D97-AF65-F5344CB8AC3E}">
        <p14:creationId xmlns:p14="http://schemas.microsoft.com/office/powerpoint/2010/main" val="34621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BE8412-736C-4DAB-9F77-2788258CD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26042C-15F6-4C22-87CA-102607391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6200"/>
            <a:ext cx="8596668" cy="5511799"/>
          </a:xfrm>
        </p:spPr>
        <p:txBody>
          <a:bodyPr>
            <a:normAutofit/>
          </a:bodyPr>
          <a:lstStyle/>
          <a:p>
            <a:r>
              <a:rPr lang="en-US" sz="2400" dirty="0"/>
              <a:t>When the </a:t>
            </a:r>
            <a:r>
              <a:rPr lang="en-US" sz="2400" dirty="0" err="1"/>
              <a:t>makeLineItem</a:t>
            </a:r>
            <a:r>
              <a:rPr lang="en-US" sz="2400" dirty="0"/>
              <a:t> message is sent to a </a:t>
            </a:r>
            <a:r>
              <a:rPr lang="en-US" sz="2400" i="1" dirty="0"/>
              <a:t>sale </a:t>
            </a:r>
            <a:r>
              <a:rPr lang="en-US" sz="2400" dirty="0"/>
              <a:t>instance, a </a:t>
            </a:r>
            <a:r>
              <a:rPr lang="en-US" sz="2400" dirty="0" err="1"/>
              <a:t>productSpecification</a:t>
            </a:r>
            <a:r>
              <a:rPr lang="en-US" sz="2400" dirty="0"/>
              <a:t> instance is passed as a parameter.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90FE2A5-507B-44FA-98EC-F3AC3CB1B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432" y="2450592"/>
            <a:ext cx="9363456" cy="440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98BE82-EE92-4F81-A2EE-8D968ACB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visibility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39E97FC-C681-44EE-9E5E-253D743940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232" y="1804416"/>
            <a:ext cx="8596667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7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2BD2E6-E206-477D-AF13-4E73CA8D1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visibility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BE0206-8EDC-4FEC-9790-109C39AA1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One way to achieve global visibility is to assign an instance to a global variable,</a:t>
            </a:r>
          </a:p>
          <a:p>
            <a:r>
              <a:rPr lang="en-US" sz="2800" dirty="0"/>
              <a:t>which is possible in some languages, such as C++, but not others, such as Java.</a:t>
            </a:r>
          </a:p>
          <a:p>
            <a:r>
              <a:rPr lang="en-US" sz="2800" dirty="0"/>
              <a:t> The preferred method to achieve global visibility is to use the Singleton pattern.</a:t>
            </a:r>
          </a:p>
        </p:txBody>
      </p:sp>
    </p:spTree>
    <p:extLst>
      <p:ext uri="{BB962C8B-B14F-4D97-AF65-F5344CB8AC3E}">
        <p14:creationId xmlns:p14="http://schemas.microsoft.com/office/powerpoint/2010/main" val="179326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4C7E9E-A9B8-4C21-974A-5C3E4D674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GOF Design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E7E68A-850F-4AF0-B803-F27E915D3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dirty="0"/>
              <a:t>Elements of reusable object oriented software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Erich Gamma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Richard Helm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Ralph Johnson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Ralph </a:t>
            </a:r>
            <a:r>
              <a:rPr lang="en-US" sz="2800" dirty="0" err="1"/>
              <a:t>Vlissides</a:t>
            </a:r>
            <a:endParaRPr lang="en-US" sz="2800" dirty="0"/>
          </a:p>
          <a:p>
            <a:r>
              <a:rPr lang="en-US" sz="2800" dirty="0"/>
              <a:t>That presents 23 patterns useful during object design.</a:t>
            </a:r>
          </a:p>
          <a:p>
            <a:r>
              <a:rPr lang="en-US" sz="2800" dirty="0"/>
              <a:t>Out of 23 patterns , 15 are common and most useful.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6714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6FE479-4E9A-42A5-825F-BB8247390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8FEA54-A890-42D3-8E2A-C6B19AD7C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>
            <a:noAutofit/>
          </a:bodyPr>
          <a:lstStyle/>
          <a:p>
            <a:r>
              <a:rPr lang="en-US" sz="2400" dirty="0"/>
              <a:t>Creational design pattern</a:t>
            </a:r>
          </a:p>
          <a:p>
            <a:pPr marL="0" indent="0">
              <a:buNone/>
            </a:pPr>
            <a:r>
              <a:rPr lang="en-US" sz="2400" dirty="0"/>
              <a:t>	Abstract Factory, Builder, Factory method, Prototype, singleton.</a:t>
            </a:r>
          </a:p>
          <a:p>
            <a:r>
              <a:rPr lang="en-US" sz="2400" dirty="0"/>
              <a:t>Structural design Pattern</a:t>
            </a:r>
          </a:p>
          <a:p>
            <a:pPr marL="0" indent="0">
              <a:buNone/>
            </a:pPr>
            <a:r>
              <a:rPr lang="en-US" sz="2400" dirty="0"/>
              <a:t>	Adapter, Bridge, Composite, Decorator, Façade, Flyweight, Proxy.</a:t>
            </a:r>
          </a:p>
          <a:p>
            <a:r>
              <a:rPr lang="en-US" sz="2400" dirty="0"/>
              <a:t>Behavioral design pattern</a:t>
            </a:r>
          </a:p>
          <a:p>
            <a:pPr marL="0" indent="0">
              <a:buNone/>
            </a:pPr>
            <a:r>
              <a:rPr lang="en-US" sz="2400" dirty="0"/>
              <a:t>	Chain of responsibility, Command, Interpreter, Iterator, Mediator, Observer, Strategy, visitor.</a:t>
            </a:r>
          </a:p>
        </p:txBody>
      </p:sp>
    </p:spTree>
    <p:extLst>
      <p:ext uri="{BB962C8B-B14F-4D97-AF65-F5344CB8AC3E}">
        <p14:creationId xmlns:p14="http://schemas.microsoft.com/office/powerpoint/2010/main" val="11705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A5D21-152B-456E-87E1-7D499DB2B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Characteristics of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6978EC-BC3D-4F15-8088-402E7AA7F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0849"/>
            <a:ext cx="8596668" cy="4578322"/>
          </a:xfrm>
        </p:spPr>
        <p:txBody>
          <a:bodyPr>
            <a:noAutofit/>
          </a:bodyPr>
          <a:lstStyle/>
          <a:p>
            <a:r>
              <a:rPr lang="en-US" sz="2400" dirty="0"/>
              <a:t>Simple </a:t>
            </a:r>
          </a:p>
          <a:p>
            <a:pPr marL="0" indent="0">
              <a:buNone/>
            </a:pPr>
            <a:r>
              <a:rPr lang="en-US" sz="2400" dirty="0"/>
              <a:t>	They are usually quite small, involving small number of classes.  The complex systems are built using different design pattern and their combinations.</a:t>
            </a:r>
          </a:p>
          <a:p>
            <a:r>
              <a:rPr lang="en-US" sz="2400" dirty="0"/>
              <a:t>Reusable</a:t>
            </a:r>
          </a:p>
          <a:p>
            <a:pPr marL="0" indent="0">
              <a:buNone/>
            </a:pPr>
            <a:r>
              <a:rPr lang="en-US" sz="2400" dirty="0"/>
              <a:t>	They are documented in such a manner to increase reusability.</a:t>
            </a:r>
          </a:p>
          <a:p>
            <a:r>
              <a:rPr lang="en-US" sz="2400" dirty="0"/>
              <a:t>Object Oriented</a:t>
            </a:r>
          </a:p>
          <a:p>
            <a:pPr marL="457200" lvl="1" indent="0">
              <a:buNone/>
            </a:pPr>
            <a:r>
              <a:rPr lang="en-US" sz="2400" dirty="0"/>
              <a:t>They are built with basic OO mechanisms such as class objects, generalization and polymorphism.</a:t>
            </a:r>
          </a:p>
          <a:p>
            <a:pPr marL="0" indent="0">
              <a:buNone/>
            </a:pPr>
            <a:r>
              <a:rPr 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2545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E1897F-C4F6-4DED-8084-D542DC253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Usage of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ADF8A8-A297-488F-B5AF-5420DF0AA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Design patterns have two main usages in software development</a:t>
            </a:r>
          </a:p>
          <a:p>
            <a:pPr marL="0" indent="0">
              <a:buNone/>
            </a:pPr>
            <a:r>
              <a:rPr lang="en-US" sz="2400" dirty="0"/>
              <a:t>	1.Common platform for developers</a:t>
            </a:r>
          </a:p>
          <a:p>
            <a:pPr marL="0" indent="0">
              <a:buNone/>
            </a:pPr>
            <a:r>
              <a:rPr lang="en-US" sz="2400" dirty="0"/>
              <a:t>		Design patterns provide a standard terminology and are specific to particular scenario.</a:t>
            </a:r>
          </a:p>
          <a:p>
            <a:pPr marL="0" indent="0">
              <a:buNone/>
            </a:pPr>
            <a:r>
              <a:rPr lang="en-US" sz="2400" dirty="0"/>
              <a:t>	2.Best practices</a:t>
            </a:r>
          </a:p>
        </p:txBody>
      </p:sp>
    </p:spTree>
    <p:extLst>
      <p:ext uri="{BB962C8B-B14F-4D97-AF65-F5344CB8AC3E}">
        <p14:creationId xmlns:p14="http://schemas.microsoft.com/office/powerpoint/2010/main" val="307440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3CD49B-E765-4D26-9944-C70C7C4A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Creational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817529-F5A2-46E4-8688-2CA8AE458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99617"/>
            <a:ext cx="8596668" cy="4541746"/>
          </a:xfrm>
        </p:spPr>
        <p:txBody>
          <a:bodyPr>
            <a:noAutofit/>
          </a:bodyPr>
          <a:lstStyle/>
          <a:p>
            <a:r>
              <a:rPr lang="en-US" sz="3200" dirty="0"/>
              <a:t>Provide a way to create objects while hiding the creational logic, rather than instantiating objects directly using new operator. This gives more flexibility to the program.</a:t>
            </a:r>
          </a:p>
          <a:p>
            <a:r>
              <a:rPr lang="en-US" sz="2400" dirty="0"/>
              <a:t>Creational design patterns are </a:t>
            </a:r>
          </a:p>
          <a:p>
            <a:pPr marL="0" indent="0">
              <a:buNone/>
            </a:pPr>
            <a:r>
              <a:rPr lang="en-US" sz="2400" dirty="0"/>
              <a:t>	1. Adapter</a:t>
            </a:r>
          </a:p>
          <a:p>
            <a:pPr marL="0" indent="0">
              <a:buNone/>
            </a:pPr>
            <a:r>
              <a:rPr lang="en-US" sz="2400" dirty="0"/>
              <a:t>	2. Builder</a:t>
            </a:r>
          </a:p>
          <a:p>
            <a:pPr marL="0" indent="0">
              <a:buNone/>
            </a:pPr>
            <a:r>
              <a:rPr lang="en-US" sz="2400" dirty="0"/>
              <a:t>	3. Factory method</a:t>
            </a:r>
          </a:p>
          <a:p>
            <a:pPr marL="0" indent="0">
              <a:buNone/>
            </a:pPr>
            <a:r>
              <a:rPr lang="en-US" sz="2400" dirty="0"/>
              <a:t>	4. Prototype</a:t>
            </a:r>
          </a:p>
          <a:p>
            <a:pPr marL="0" indent="0">
              <a:buNone/>
            </a:pPr>
            <a:r>
              <a:rPr lang="en-US" sz="2400" dirty="0"/>
              <a:t>	5. Singleton</a:t>
            </a:r>
          </a:p>
        </p:txBody>
      </p:sp>
    </p:spTree>
    <p:extLst>
      <p:ext uri="{BB962C8B-B14F-4D97-AF65-F5344CB8AC3E}">
        <p14:creationId xmlns:p14="http://schemas.microsoft.com/office/powerpoint/2010/main" val="226853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7E09E7-D71E-4D4C-8422-FD1394FBF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9559383-B7AB-461E-86E0-1E71C8E46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/>
          <a:lstStyle/>
          <a:p>
            <a:r>
              <a:rPr lang="en-US" sz="2800" dirty="0"/>
              <a:t>Increased developer productivity.</a:t>
            </a:r>
          </a:p>
          <a:p>
            <a:r>
              <a:rPr lang="en-US" sz="2800" dirty="0"/>
              <a:t>Promote reuse of development effort.</a:t>
            </a:r>
          </a:p>
          <a:p>
            <a:r>
              <a:rPr lang="en-US" sz="2800" dirty="0"/>
              <a:t>Describe proven solutions to common problems.</a:t>
            </a:r>
          </a:p>
          <a:p>
            <a:r>
              <a:rPr lang="en-US" sz="2800" dirty="0"/>
              <a:t>Increase the consistency between applications.</a:t>
            </a:r>
          </a:p>
          <a:p>
            <a:r>
              <a:rPr lang="en-US" sz="2800" dirty="0"/>
              <a:t>Potentially better than reusable code.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97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DB49EA-7F6B-4CF0-8F10-23F53A9F7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object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D8D90C-5D3F-498A-9A9D-098183238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09701"/>
            <a:ext cx="8596668" cy="4631662"/>
          </a:xfrm>
        </p:spPr>
        <p:txBody>
          <a:bodyPr/>
          <a:lstStyle/>
          <a:p>
            <a:r>
              <a:rPr lang="en-US" sz="2400" dirty="0"/>
              <a:t>Describes the structure of objects in system.</a:t>
            </a:r>
          </a:p>
          <a:p>
            <a:r>
              <a:rPr lang="en-US" sz="2400" dirty="0"/>
              <a:t>The identity, relationships to other objects, attributes and operations.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41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5A3911-2C52-41E5-A103-0A5316B7D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Drawbacks of Design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7FC7A7-3C55-46EA-AD58-2883652DE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16609"/>
            <a:ext cx="8596668" cy="4224754"/>
          </a:xfrm>
        </p:spPr>
        <p:txBody>
          <a:bodyPr/>
          <a:lstStyle/>
          <a:p>
            <a:r>
              <a:rPr lang="en-US" sz="3200" dirty="0"/>
              <a:t>Insist the developer to learn a large number of patterns.</a:t>
            </a:r>
          </a:p>
          <a:p>
            <a:r>
              <a:rPr lang="en-US" sz="3200" dirty="0"/>
              <a:t>Many developers not willing to accept the work of others.</a:t>
            </a:r>
          </a:p>
          <a:p>
            <a:r>
              <a:rPr lang="en-US" sz="3200" dirty="0"/>
              <a:t>It is very hard to accept to reuse the ideas, since each problem is unique.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65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1EA7D1-6B98-4E2C-83BB-8FD9AAD57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09CF06B-7C4A-4037-8274-77982BB5E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Adapter pattern is used to adapting between classes and objects.</a:t>
            </a:r>
          </a:p>
          <a:p>
            <a:r>
              <a:rPr lang="en-US" sz="2400" dirty="0"/>
              <a:t>Pattern is also known as wrapper.</a:t>
            </a:r>
          </a:p>
          <a:p>
            <a:r>
              <a:rPr lang="en-US" sz="2400" dirty="0"/>
              <a:t>Two types of adapters </a:t>
            </a:r>
          </a:p>
          <a:p>
            <a:pPr marL="0" indent="0">
              <a:buNone/>
            </a:pPr>
            <a:r>
              <a:rPr lang="en-US" sz="2400" dirty="0"/>
              <a:t>	Object Adapter</a:t>
            </a:r>
          </a:p>
          <a:p>
            <a:pPr marL="0" indent="0">
              <a:buNone/>
            </a:pPr>
            <a:r>
              <a:rPr lang="en-US" sz="2400" dirty="0"/>
              <a:t>	Class Adapter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4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BA4C65-EBAA-406D-9BC8-1F57ECF85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2BEC98F-2140-49A0-9ED7-430A4F985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09345"/>
            <a:ext cx="8596668" cy="4432018"/>
          </a:xfrm>
        </p:spPr>
        <p:txBody>
          <a:bodyPr>
            <a:noAutofit/>
          </a:bodyPr>
          <a:lstStyle/>
          <a:p>
            <a:r>
              <a:rPr lang="en-US" sz="2400" dirty="0"/>
              <a:t>Works as a bridge between two incompatible interfaces. This type of design pattern comes under structural pattern.</a:t>
            </a:r>
          </a:p>
          <a:p>
            <a:r>
              <a:rPr lang="en-US" sz="2400" dirty="0"/>
              <a:t>This pattern involves a single class which is responsible to join functionalities of independent or incompatible interfaces. Ex. Card reader</a:t>
            </a:r>
          </a:p>
          <a:p>
            <a:r>
              <a:rPr lang="en-US" sz="2400" dirty="0"/>
              <a:t>The following example demonstrates the adapter pattern via an audio player device can play mp3 files only wants to use an advanced audio player capable of playing </a:t>
            </a:r>
            <a:r>
              <a:rPr lang="en-US" sz="2400" dirty="0" err="1"/>
              <a:t>vlc</a:t>
            </a:r>
            <a:r>
              <a:rPr lang="en-US" sz="2400" dirty="0"/>
              <a:t> and mp4 files.</a:t>
            </a:r>
          </a:p>
        </p:txBody>
      </p:sp>
    </p:spTree>
    <p:extLst>
      <p:ext uri="{BB962C8B-B14F-4D97-AF65-F5344CB8AC3E}">
        <p14:creationId xmlns:p14="http://schemas.microsoft.com/office/powerpoint/2010/main" val="384110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F8DA8B-0F33-4F9F-A910-DB052DF4D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FEBA735F-083F-4A42-88CC-7754FFBC2C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" y="-825910"/>
            <a:ext cx="10253472" cy="9630696"/>
          </a:xfrm>
        </p:spPr>
      </p:pic>
    </p:spTree>
    <p:extLst>
      <p:ext uri="{BB962C8B-B14F-4D97-AF65-F5344CB8AC3E}">
        <p14:creationId xmlns:p14="http://schemas.microsoft.com/office/powerpoint/2010/main" val="20397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ABF523-479B-4722-8995-B14A656F3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FE3048FB-5ABC-459D-A7CA-840D8C380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" y="219456"/>
            <a:ext cx="12059461" cy="6638544"/>
          </a:xfrm>
        </p:spPr>
      </p:pic>
    </p:spTree>
    <p:extLst>
      <p:ext uri="{BB962C8B-B14F-4D97-AF65-F5344CB8AC3E}">
        <p14:creationId xmlns:p14="http://schemas.microsoft.com/office/powerpoint/2010/main" val="146151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AB4351-2631-466C-8BA6-6FFD602B1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E7A29FD-3B27-42C1-AD1D-8910398120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" y="-1297859"/>
            <a:ext cx="12495620" cy="9630697"/>
          </a:xfrm>
        </p:spPr>
      </p:pic>
    </p:spTree>
    <p:extLst>
      <p:ext uri="{BB962C8B-B14F-4D97-AF65-F5344CB8AC3E}">
        <p14:creationId xmlns:p14="http://schemas.microsoft.com/office/powerpoint/2010/main" val="53790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62BB33-1DFB-4D00-AB2C-B9C26DCAD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9653E27B-B073-4959-A940-4D497991DC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8" y="524256"/>
            <a:ext cx="10143743" cy="6333744"/>
          </a:xfrm>
        </p:spPr>
      </p:pic>
    </p:spTree>
    <p:extLst>
      <p:ext uri="{BB962C8B-B14F-4D97-AF65-F5344CB8AC3E}">
        <p14:creationId xmlns:p14="http://schemas.microsoft.com/office/powerpoint/2010/main" val="2223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F6C968-4949-400A-96B6-7B336D91B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C81A8E5-CE7A-44CE-AE24-0F2D760A0D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8" y="-811161"/>
            <a:ext cx="11277600" cy="7669161"/>
          </a:xfrm>
        </p:spPr>
      </p:pic>
    </p:spTree>
    <p:extLst>
      <p:ext uri="{BB962C8B-B14F-4D97-AF65-F5344CB8AC3E}">
        <p14:creationId xmlns:p14="http://schemas.microsoft.com/office/powerpoint/2010/main" val="73511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C9F57-557F-4DEF-9F7D-200BA7797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UML class diagram for adapter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E5F9039-C43E-4896-8937-039E1AB4AD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-117986"/>
            <a:ext cx="12471236" cy="7123470"/>
          </a:xfrm>
        </p:spPr>
      </p:pic>
    </p:spTree>
    <p:extLst>
      <p:ext uri="{BB962C8B-B14F-4D97-AF65-F5344CB8AC3E}">
        <p14:creationId xmlns:p14="http://schemas.microsoft.com/office/powerpoint/2010/main" val="125556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32507F-04AD-4BEA-8BC0-784DC3C2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 pattern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1DAF02FB-ABA4-4BBC-9464-5AE55A799258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395591"/>
              </p:ext>
            </p:extLst>
          </p:nvPr>
        </p:nvGraphicFramePr>
        <p:xfrm>
          <a:off x="0" y="1255776"/>
          <a:ext cx="10997184" cy="5779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Acrobat Document" r:id="rId3" imgW="5667037" imgH="8019809" progId="AcroExch.Document.11">
                  <p:embed/>
                </p:oleObj>
              </mc:Choice>
              <mc:Fallback>
                <p:oleObj name="Acrobat Document" r:id="rId3" imgW="5667037" imgH="801980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255776"/>
                        <a:ext cx="10997184" cy="5779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7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64C671-9041-4787-BB4D-B80D41534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OMT dynamic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EA146F-889B-4B3C-B297-066C5C768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State transition diagram is a network of states and events.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EBB9242E-94EA-441D-B856-A6FB364B8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343439"/>
              </p:ext>
            </p:extLst>
          </p:nvPr>
        </p:nvGraphicFramePr>
        <p:xfrm>
          <a:off x="1358900" y="2514600"/>
          <a:ext cx="7239000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Acrobat Document" r:id="rId3" imgW="5667037" imgH="8019809" progId="AcroExch.Document.11">
                  <p:embed/>
                </p:oleObj>
              </mc:Choice>
              <mc:Fallback>
                <p:oleObj name="Acrobat Document" r:id="rId3" imgW="5667037" imgH="801980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8900" y="2514600"/>
                        <a:ext cx="7239000" cy="434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98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A134A0-6BE3-4F03-B54D-8483F6CBA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Singleton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7CC61B-583A-4918-A451-D1B933C57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8385"/>
            <a:ext cx="8596668" cy="4492978"/>
          </a:xfrm>
        </p:spPr>
        <p:txBody>
          <a:bodyPr>
            <a:normAutofit/>
          </a:bodyPr>
          <a:lstStyle/>
          <a:p>
            <a:r>
              <a:rPr lang="en-US" sz="2800" dirty="0"/>
              <a:t>One of the simplest design pattern in Java. Comes under creational design pattern.</a:t>
            </a:r>
          </a:p>
          <a:p>
            <a:pPr algn="just"/>
            <a:r>
              <a:rPr lang="en-US" sz="2800" dirty="0"/>
              <a:t>This pattern involves a single class which is responsible for create an object while making sure that only one object gets created.  This class provides a way to access its only object which can be accessed directly without instantiating the object of the class.</a:t>
            </a:r>
          </a:p>
        </p:txBody>
      </p:sp>
    </p:spTree>
    <p:extLst>
      <p:ext uri="{BB962C8B-B14F-4D97-AF65-F5344CB8AC3E}">
        <p14:creationId xmlns:p14="http://schemas.microsoft.com/office/powerpoint/2010/main" val="31448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347631-E84F-407F-A546-8222F5EBD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Singleton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5AFEE1-94A0-48E2-91B1-0CAE29D57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0432"/>
            <a:ext cx="8596668" cy="530352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Only one instance of a class is created and is used globally.</a:t>
            </a:r>
          </a:p>
          <a:p>
            <a:r>
              <a:rPr lang="en-US" sz="2400" dirty="0"/>
              <a:t>Exactly one instance of a class is allowed- It is “singleton”. Objects need a global and single point of access.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Define a static method of class that returns the singleton.</a:t>
            </a:r>
          </a:p>
          <a:p>
            <a:pPr marL="0" indent="0">
              <a:buNone/>
            </a:pPr>
            <a:r>
              <a:rPr lang="en-US" sz="2400" dirty="0"/>
              <a:t>Public class Register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Public void initialize()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 err="1"/>
              <a:t>ServiceFactory.getInstance</a:t>
            </a:r>
            <a:r>
              <a:rPr lang="en-US" sz="2400" dirty="0"/>
              <a:t>().</a:t>
            </a:r>
            <a:r>
              <a:rPr lang="en-US" sz="2400" dirty="0" err="1"/>
              <a:t>getAccountingAdapter</a:t>
            </a:r>
            <a:r>
              <a:rPr lang="en-US" sz="2400" dirty="0"/>
              <a:t>();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352E736-7A63-4D72-A98D-C31421D8BABD}"/>
              </a:ext>
            </a:extLst>
          </p:cNvPr>
          <p:cNvSpPr/>
          <p:nvPr/>
        </p:nvSpPr>
        <p:spPr>
          <a:xfrm>
            <a:off x="3299268" y="2296158"/>
            <a:ext cx="3352800" cy="455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ServiceFactory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48DD1D-83BC-49F9-9F2A-BD46B00358DF}"/>
              </a:ext>
            </a:extLst>
          </p:cNvPr>
          <p:cNvSpPr/>
          <p:nvPr/>
        </p:nvSpPr>
        <p:spPr>
          <a:xfrm>
            <a:off x="3299268" y="2751326"/>
            <a:ext cx="3352800" cy="316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getInstance</a:t>
            </a:r>
            <a:r>
              <a:rPr lang="en-US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24742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F0E076-5530-427E-A19C-54316FA51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and design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B1BDEC-A7F4-4F44-9ADB-1E8079350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60577"/>
            <a:ext cx="8596668" cy="4480786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Lazy initialization-  used for thread concurrency control</a:t>
            </a:r>
          </a:p>
          <a:p>
            <a:r>
              <a:rPr lang="en-US" sz="2400" dirty="0"/>
              <a:t>Creation work</a:t>
            </a:r>
          </a:p>
          <a:p>
            <a:r>
              <a:rPr lang="en-US" sz="2400" dirty="0"/>
              <a:t>Complex and conditional creation logic.</a:t>
            </a:r>
          </a:p>
          <a:p>
            <a:pPr marL="0" indent="0">
              <a:buNone/>
            </a:pPr>
            <a:r>
              <a:rPr lang="en-US" sz="2400" dirty="0"/>
              <a:t>Public static synchronized </a:t>
            </a:r>
            <a:r>
              <a:rPr lang="en-US" sz="2400" dirty="0" err="1"/>
              <a:t>ServiceFactory</a:t>
            </a:r>
            <a:r>
              <a:rPr lang="en-US" sz="2400" dirty="0"/>
              <a:t> </a:t>
            </a:r>
            <a:r>
              <a:rPr lang="en-US" sz="2400" dirty="0" err="1"/>
              <a:t>getInstance</a:t>
            </a:r>
            <a:r>
              <a:rPr lang="en-US" sz="2400" dirty="0"/>
              <a:t>()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If( instance ==null)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Instance=new </a:t>
            </a:r>
            <a:r>
              <a:rPr lang="en-US" sz="2400" dirty="0" err="1"/>
              <a:t>ServiceFactory</a:t>
            </a:r>
            <a:r>
              <a:rPr lang="en-US" sz="2400" dirty="0"/>
              <a:t>();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pPr marL="0" indent="0">
              <a:buNone/>
            </a:pPr>
            <a:r>
              <a:rPr lang="en-US" sz="2400" dirty="0"/>
              <a:t>Return instance;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1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912C6F-6A1B-4539-9367-97D4B4905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Eager </a:t>
            </a:r>
            <a:r>
              <a:rPr lang="en-US" dirty="0" err="1"/>
              <a:t>intialization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08A7EC-52C6-457B-85DB-6170CAF0B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97153"/>
            <a:ext cx="8596668" cy="4444210"/>
          </a:xfrm>
        </p:spPr>
        <p:txBody>
          <a:bodyPr>
            <a:normAutofit/>
          </a:bodyPr>
          <a:lstStyle/>
          <a:p>
            <a:r>
              <a:rPr lang="en-US" sz="2400" b="1" dirty="0"/>
              <a:t>Eager initialization</a:t>
            </a:r>
          </a:p>
          <a:p>
            <a:pPr marL="0" indent="0">
              <a:buNone/>
            </a:pPr>
            <a:r>
              <a:rPr lang="en-US" sz="2400" dirty="0"/>
              <a:t>Public class </a:t>
            </a:r>
            <a:r>
              <a:rPr lang="en-US" sz="2400" dirty="0" err="1"/>
              <a:t>ServiceFactory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Private static </a:t>
            </a:r>
            <a:r>
              <a:rPr lang="en-US" sz="2400" dirty="0" err="1"/>
              <a:t>ServiceFactory</a:t>
            </a:r>
            <a:r>
              <a:rPr lang="en-US" sz="2400" dirty="0"/>
              <a:t> instance= new </a:t>
            </a:r>
            <a:r>
              <a:rPr lang="en-US" sz="2400" dirty="0" err="1"/>
              <a:t>ServiceFactory</a:t>
            </a:r>
            <a:r>
              <a:rPr lang="en-US" sz="2400" dirty="0"/>
              <a:t>();</a:t>
            </a:r>
          </a:p>
          <a:p>
            <a:pPr marL="0" indent="0">
              <a:buNone/>
            </a:pPr>
            <a:r>
              <a:rPr lang="en-US" sz="2400" dirty="0"/>
              <a:t>Public static </a:t>
            </a:r>
            <a:r>
              <a:rPr lang="en-US" sz="2400" dirty="0" err="1"/>
              <a:t>ServiceFactory</a:t>
            </a:r>
            <a:r>
              <a:rPr lang="en-US" sz="2400" dirty="0"/>
              <a:t> </a:t>
            </a:r>
            <a:r>
              <a:rPr lang="en-US" sz="2400" dirty="0" err="1"/>
              <a:t>getInstance</a:t>
            </a:r>
            <a:r>
              <a:rPr lang="en-US" sz="2400" dirty="0"/>
              <a:t>()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Return instance;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7034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D3720B-DEF3-4FEE-A82F-5A2002EF5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B03E2A3-FC28-44C7-8A88-AD41CA565A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4" y="-277860"/>
            <a:ext cx="12358362" cy="7770040"/>
          </a:xfrm>
        </p:spPr>
      </p:pic>
    </p:spTree>
    <p:extLst>
      <p:ext uri="{BB962C8B-B14F-4D97-AF65-F5344CB8AC3E}">
        <p14:creationId xmlns:p14="http://schemas.microsoft.com/office/powerpoint/2010/main" val="393196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0AB24C-938F-4690-B96E-52DF05F9C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44A31A6-EAA3-478F-A3A3-4309F4C81E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36" y="0"/>
            <a:ext cx="11338560" cy="6248400"/>
          </a:xfrm>
        </p:spPr>
      </p:pic>
    </p:spTree>
    <p:extLst>
      <p:ext uri="{BB962C8B-B14F-4D97-AF65-F5344CB8AC3E}">
        <p14:creationId xmlns:p14="http://schemas.microsoft.com/office/powerpoint/2010/main" val="26434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3E8D87-C7AF-4DAE-A96A-C79A4E762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E67DCA0-2C32-48B7-8EC6-BDD25CF0B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" y="609600"/>
            <a:ext cx="10826495" cy="5486401"/>
          </a:xfrm>
        </p:spPr>
      </p:pic>
    </p:spTree>
    <p:extLst>
      <p:ext uri="{BB962C8B-B14F-4D97-AF65-F5344CB8AC3E}">
        <p14:creationId xmlns:p14="http://schemas.microsoft.com/office/powerpoint/2010/main" val="35284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956DBC-01A6-44AF-A73C-988CC18A5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09728"/>
            <a:ext cx="8596668" cy="1820672"/>
          </a:xfrm>
        </p:spPr>
        <p:txBody>
          <a:bodyPr/>
          <a:lstStyle/>
          <a:p>
            <a:r>
              <a:rPr lang="en-US" dirty="0"/>
              <a:t>Factory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7049F5-742E-4351-A419-FB5E46189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09472"/>
            <a:ext cx="9515178" cy="5638800"/>
          </a:xfrm>
        </p:spPr>
        <p:txBody>
          <a:bodyPr>
            <a:noAutofit/>
          </a:bodyPr>
          <a:lstStyle/>
          <a:p>
            <a:r>
              <a:rPr lang="en-US" sz="2800" dirty="0"/>
              <a:t>Also known as Simple Factory or concrete Factory pattern. This is not a GoF pattern.</a:t>
            </a:r>
          </a:p>
          <a:p>
            <a:r>
              <a:rPr lang="en-US" sz="2800" dirty="0"/>
              <a:t>Superclass and n Subclasses, we have to return the object of one of the subclasses, we use a factory pattern.</a:t>
            </a:r>
          </a:p>
          <a:p>
            <a:r>
              <a:rPr lang="en-US" sz="2800" dirty="0"/>
              <a:t>The adapter raises a new problem in the design,</a:t>
            </a:r>
          </a:p>
          <a:p>
            <a:pPr marL="0" indent="0">
              <a:buNone/>
            </a:pPr>
            <a:r>
              <a:rPr lang="en-US" sz="2800" dirty="0"/>
              <a:t> Who create adapters?</a:t>
            </a:r>
          </a:p>
          <a:p>
            <a:pPr marL="0" indent="0">
              <a:buNone/>
            </a:pPr>
            <a:r>
              <a:rPr lang="en-US" sz="2800" dirty="0"/>
              <a:t> How to create adapters?</a:t>
            </a:r>
          </a:p>
          <a:p>
            <a:r>
              <a:rPr lang="en-US" sz="2800" dirty="0"/>
              <a:t>In this cases we go for a Factory patterns.</a:t>
            </a:r>
          </a:p>
        </p:txBody>
      </p:sp>
    </p:spTree>
    <p:extLst>
      <p:ext uri="{BB962C8B-B14F-4D97-AF65-F5344CB8AC3E}">
        <p14:creationId xmlns:p14="http://schemas.microsoft.com/office/powerpoint/2010/main" val="5738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002F17-E914-4C17-8F7E-7EDE1D964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5C82E6-263D-4B10-8221-55F0CE61B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94688"/>
            <a:ext cx="8596668" cy="4346675"/>
          </a:xfrm>
        </p:spPr>
        <p:txBody>
          <a:bodyPr>
            <a:normAutofit/>
          </a:bodyPr>
          <a:lstStyle/>
          <a:p>
            <a:r>
              <a:rPr lang="en-US" sz="2400" dirty="0"/>
              <a:t>One of the mostly used design pattern in java.  This type of design pattern comes under creational pattern as the pattern provides one of the best ways to create a object.</a:t>
            </a:r>
          </a:p>
          <a:p>
            <a:r>
              <a:rPr lang="en-US" sz="2400" dirty="0"/>
              <a:t>In Factory pattern we create objects without exposing the creation logic to the client and refer to newly created object using common interface. </a:t>
            </a:r>
          </a:p>
        </p:txBody>
      </p:sp>
    </p:spTree>
    <p:extLst>
      <p:ext uri="{BB962C8B-B14F-4D97-AF65-F5344CB8AC3E}">
        <p14:creationId xmlns:p14="http://schemas.microsoft.com/office/powerpoint/2010/main" val="196230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F5577D-8A83-4547-8F68-F63A6AD48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Factory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BE9D8E1-B50F-44D2-BDC7-95AB17252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8385"/>
            <a:ext cx="8596668" cy="4492978"/>
          </a:xfrm>
        </p:spPr>
        <p:txBody>
          <a:bodyPr/>
          <a:lstStyle/>
          <a:p>
            <a:r>
              <a:rPr lang="en-US" sz="2800" dirty="0"/>
              <a:t>Separate the responsibility of complex creation into cohesive helper objects.</a:t>
            </a:r>
          </a:p>
          <a:p>
            <a:r>
              <a:rPr lang="en-US" sz="2800" dirty="0"/>
              <a:t> Hide potentially complex creation logic.</a:t>
            </a:r>
          </a:p>
          <a:p>
            <a:r>
              <a:rPr lang="en-US" sz="2800" dirty="0"/>
              <a:t>Allow introduction of performance-enhancing memory management strategies, such as object caching or recycling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422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C15EBE-8525-4E6F-9B3B-611237D11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OMT Functional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249A74F-4B1C-4667-8CFC-F5D9306F0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OMT data flow diagram provides a simple and intuitive method for describing business process.</a:t>
            </a:r>
          </a:p>
          <a:p>
            <a:r>
              <a:rPr lang="en-US" dirty="0"/>
              <a:t>Four primary symbols in DFD</a:t>
            </a:r>
          </a:p>
          <a:p>
            <a:pPr lvl="1"/>
            <a:r>
              <a:rPr lang="en-US" dirty="0"/>
              <a:t>The process</a:t>
            </a:r>
          </a:p>
          <a:p>
            <a:pPr lvl="1"/>
            <a:r>
              <a:rPr lang="en-US" dirty="0"/>
              <a:t>The Data flow</a:t>
            </a:r>
          </a:p>
          <a:p>
            <a:pPr lvl="1"/>
            <a:r>
              <a:rPr lang="en-US" dirty="0"/>
              <a:t>The data store</a:t>
            </a:r>
          </a:p>
          <a:p>
            <a:pPr lvl="1"/>
            <a:r>
              <a:rPr lang="en-US" dirty="0"/>
              <a:t>An external entity</a:t>
            </a:r>
          </a:p>
        </p:txBody>
      </p:sp>
    </p:spTree>
    <p:extLst>
      <p:ext uri="{BB962C8B-B14F-4D97-AF65-F5344CB8AC3E}">
        <p14:creationId xmlns:p14="http://schemas.microsoft.com/office/powerpoint/2010/main" val="340127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5B1EDC-AF9E-4214-B7FD-6F8D6A96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905A2E7-CD71-4E45-BE39-A525AEC801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952" y="-512064"/>
            <a:ext cx="13386816" cy="8058912"/>
          </a:xfrm>
        </p:spPr>
      </p:pic>
    </p:spTree>
    <p:extLst>
      <p:ext uri="{BB962C8B-B14F-4D97-AF65-F5344CB8AC3E}">
        <p14:creationId xmlns:p14="http://schemas.microsoft.com/office/powerpoint/2010/main" val="30822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35F830-8FF3-41D7-BCA7-C6DB66D5C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F32E55B-12DA-45E7-BDF6-1E5B7CDFD7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760" y="0"/>
            <a:ext cx="12557760" cy="7144512"/>
          </a:xfrm>
        </p:spPr>
      </p:pic>
    </p:spTree>
    <p:extLst>
      <p:ext uri="{BB962C8B-B14F-4D97-AF65-F5344CB8AC3E}">
        <p14:creationId xmlns:p14="http://schemas.microsoft.com/office/powerpoint/2010/main" val="40338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B6A03D-FC7D-43F3-A3A7-BD213C58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034C8F1-4809-4710-ACAF-01B40631C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640" y="-390144"/>
            <a:ext cx="12740640" cy="8193024"/>
          </a:xfrm>
        </p:spPr>
      </p:pic>
    </p:spTree>
    <p:extLst>
      <p:ext uri="{BB962C8B-B14F-4D97-AF65-F5344CB8AC3E}">
        <p14:creationId xmlns:p14="http://schemas.microsoft.com/office/powerpoint/2010/main" val="389625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9B86BE-35DC-41D5-ADB8-C92394698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C3F82B0B-1A3E-47C6-BABF-822D800DFA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7280" y="-137786"/>
            <a:ext cx="14020800" cy="8179496"/>
          </a:xfrm>
        </p:spPr>
      </p:pic>
    </p:spTree>
    <p:extLst>
      <p:ext uri="{BB962C8B-B14F-4D97-AF65-F5344CB8AC3E}">
        <p14:creationId xmlns:p14="http://schemas.microsoft.com/office/powerpoint/2010/main" val="277742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496C74-B34C-4E93-9FDE-218DC4A9A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AF340F17-FF3D-4178-A001-CFEC6CE9E1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304" y="-109728"/>
            <a:ext cx="13447776" cy="7144512"/>
          </a:xfrm>
        </p:spPr>
      </p:pic>
    </p:spTree>
    <p:extLst>
      <p:ext uri="{BB962C8B-B14F-4D97-AF65-F5344CB8AC3E}">
        <p14:creationId xmlns:p14="http://schemas.microsoft.com/office/powerpoint/2010/main" val="252213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2A8B19-A5D0-4436-8812-5DE7A67CF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Factory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A8AE67-F87A-4E29-A454-536F51EA7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53313"/>
            <a:ext cx="8596668" cy="4688050"/>
          </a:xfrm>
        </p:spPr>
        <p:txBody>
          <a:bodyPr/>
          <a:lstStyle/>
          <a:p>
            <a:endParaRPr lang="en-US" dirty="0"/>
          </a:p>
          <a:p>
            <a:r>
              <a:rPr lang="en-US" sz="2400" dirty="0"/>
              <a:t>It provides a way to encapsulate group of individual factories that have a common theme without specifying their concrete classes.</a:t>
            </a:r>
          </a:p>
          <a:p>
            <a:r>
              <a:rPr lang="en-US" sz="2400" dirty="0"/>
              <a:t>A factory is the location of the concrete class in the code at which objects are constructed.</a:t>
            </a:r>
          </a:p>
          <a:p>
            <a:r>
              <a:rPr lang="en-US" sz="2400" dirty="0"/>
              <a:t>The intent is to insulate the creation of objects from their usage and to create families of related objects without depend on their concrete classes.</a:t>
            </a:r>
          </a:p>
        </p:txBody>
      </p:sp>
    </p:spTree>
    <p:extLst>
      <p:ext uri="{BB962C8B-B14F-4D97-AF65-F5344CB8AC3E}">
        <p14:creationId xmlns:p14="http://schemas.microsoft.com/office/powerpoint/2010/main" val="10135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89C93F-673D-4547-84E7-94BACA7F6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factory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6CDF81-AD22-4D11-BE73-64094330D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It works around a super factory which create other factories. This factory is also called as factory of factories. It is a type of creational pattern and it is one of the best ways to create an object.</a:t>
            </a:r>
          </a:p>
          <a:p>
            <a:r>
              <a:rPr lang="en-US" sz="2400" dirty="0"/>
              <a:t>Here an interface is responsible for creation of objects without explicitly specifying their classes. Each generated factory can provide objects as per the factory pattern.</a:t>
            </a:r>
          </a:p>
        </p:txBody>
      </p:sp>
    </p:spTree>
    <p:extLst>
      <p:ext uri="{BB962C8B-B14F-4D97-AF65-F5344CB8AC3E}">
        <p14:creationId xmlns:p14="http://schemas.microsoft.com/office/powerpoint/2010/main" val="75701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4C5BD4-8342-41FB-A0FF-AED1F4C9E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9D2A45D-95EB-4D03-9EDB-27986345E2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09728"/>
            <a:ext cx="12118848" cy="7071360"/>
          </a:xfrm>
        </p:spPr>
      </p:pic>
    </p:spTree>
    <p:extLst>
      <p:ext uri="{BB962C8B-B14F-4D97-AF65-F5344CB8AC3E}">
        <p14:creationId xmlns:p14="http://schemas.microsoft.com/office/powerpoint/2010/main" val="355838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39E64BC-5E46-4DDE-BDFE-45D2177A0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2DD18B8-9846-43AC-96C3-DC9C17416B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6304"/>
            <a:ext cx="12496800" cy="7303008"/>
          </a:xfrm>
        </p:spPr>
      </p:pic>
    </p:spTree>
    <p:extLst>
      <p:ext uri="{BB962C8B-B14F-4D97-AF65-F5344CB8AC3E}">
        <p14:creationId xmlns:p14="http://schemas.microsoft.com/office/powerpoint/2010/main" val="359623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EB0446-1FBA-4B09-A5E2-1F8659998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E0A69BC8-E8B1-4581-B4EF-9B5A84DBF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44" y="0"/>
            <a:ext cx="11801856" cy="6858000"/>
          </a:xfrm>
        </p:spPr>
      </p:pic>
    </p:spTree>
    <p:extLst>
      <p:ext uri="{BB962C8B-B14F-4D97-AF65-F5344CB8AC3E}">
        <p14:creationId xmlns:p14="http://schemas.microsoft.com/office/powerpoint/2010/main" val="348563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54707C-B939-4AE3-9800-CC34D7DF1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2F033187-CCC3-40B1-9A3D-AD57263CA0DA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1494173"/>
              </p:ext>
            </p:extLst>
          </p:nvPr>
        </p:nvGraphicFramePr>
        <p:xfrm>
          <a:off x="377952" y="0"/>
          <a:ext cx="10571772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Acrobat Document" r:id="rId3" imgW="5667037" imgH="8019809" progId="AcroExch.Document.11">
                  <p:embed/>
                </p:oleObj>
              </mc:Choice>
              <mc:Fallback>
                <p:oleObj name="Acrobat Document" r:id="rId3" imgW="5667037" imgH="801980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952" y="0"/>
                        <a:ext cx="10571772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928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9E95F3-1109-4B2A-A1DE-FAABB5087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1097AA2-3C7C-4247-8235-778B1413E6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6" y="-85344"/>
            <a:ext cx="12192000" cy="694334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F77863-D1C7-44BB-A368-480FE409A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067428-2015-4576-9D31-944479DEA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92608"/>
            <a:ext cx="8596668" cy="755904"/>
          </a:xfrm>
        </p:spPr>
        <p:txBody>
          <a:bodyPr>
            <a:normAutofit/>
          </a:bodyPr>
          <a:lstStyle/>
          <a:p>
            <a:r>
              <a:rPr lang="en-US" dirty="0"/>
              <a:t>Factory method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6DD709-B9B2-4720-A264-34D5372D2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4544"/>
            <a:ext cx="9624906" cy="55534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Public abstract class Factory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Protected abstract </a:t>
            </a:r>
            <a:r>
              <a:rPr lang="en-US" dirty="0" err="1"/>
              <a:t>ProductFactoryMethod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Public void </a:t>
            </a:r>
            <a:r>
              <a:rPr lang="en-US" dirty="0" err="1"/>
              <a:t>myFunction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Product product=</a:t>
            </a:r>
            <a:r>
              <a:rPr lang="en-US" dirty="0" err="1"/>
              <a:t>factoryMethod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Public class program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Public static void main()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Factory creator = new </a:t>
            </a:r>
            <a:r>
              <a:rPr lang="en-US" dirty="0" err="1"/>
              <a:t>ConcreteFactory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 err="1"/>
              <a:t>creator.myFunction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8174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360FC7-C187-443E-AD2C-2B1CB48A5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0689CA-3661-4E9C-95F3-11E56FD29A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code becomes flexible and loosely coupled.</a:t>
            </a:r>
          </a:p>
          <a:p>
            <a:r>
              <a:rPr lang="en-US" sz="2800" dirty="0"/>
              <a:t>The client code deals with the product interface so new object can be added without disturbing the client code.</a:t>
            </a:r>
          </a:p>
          <a:p>
            <a:r>
              <a:rPr lang="en-US" sz="2800" dirty="0"/>
              <a:t>Return the same instance multiple times.</a:t>
            </a:r>
          </a:p>
          <a:p>
            <a:r>
              <a:rPr lang="en-US" sz="2800" dirty="0"/>
              <a:t>Consistency in code.</a:t>
            </a:r>
          </a:p>
        </p:txBody>
      </p:sp>
    </p:spTree>
    <p:extLst>
      <p:ext uri="{BB962C8B-B14F-4D97-AF65-F5344CB8AC3E}">
        <p14:creationId xmlns:p14="http://schemas.microsoft.com/office/powerpoint/2010/main" val="87778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8D821B-13AE-4684-843B-8A13E9261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Demerits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D1537-BCA6-4FB8-8597-B1A0636446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class has to be refactored.</a:t>
            </a:r>
          </a:p>
          <a:p>
            <a:r>
              <a:rPr lang="en-US" sz="2400" dirty="0"/>
              <a:t>The subclass needs to provide its reimplementation for all factory methods.</a:t>
            </a:r>
          </a:p>
          <a:p>
            <a:r>
              <a:rPr lang="en-US" sz="2400" dirty="0"/>
              <a:t>The code become complex.</a:t>
            </a:r>
          </a:p>
        </p:txBody>
      </p:sp>
    </p:spTree>
    <p:extLst>
      <p:ext uri="{BB962C8B-B14F-4D97-AF65-F5344CB8AC3E}">
        <p14:creationId xmlns:p14="http://schemas.microsoft.com/office/powerpoint/2010/main" val="11380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52CC99-5A44-4E33-9228-3583D582B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5DB646-7A72-4827-B3E7-C3EE09030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036320"/>
            <a:ext cx="10332042" cy="500504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200000"/>
              </a:lnSpc>
            </a:pPr>
            <a:r>
              <a:rPr lang="en-US" sz="3200" dirty="0"/>
              <a:t>Isolate algorithm based on strategy in order to have the ability to select different algorithms.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Intended to define a family of algorithms, encapsulate each of them and make them interchangeable.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Client makes use of interchangeable algorithms.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strategy declares an interface common to all supported algorithms.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51D88A-486D-4F02-BF0D-6681BF322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96C948D-6F20-42F1-8769-15E5E7CBA3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832" y="524256"/>
            <a:ext cx="8713170" cy="551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28057B-65F8-4E6F-BE1A-462A18E04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B838DC1D-0FC8-4965-9C7B-B5CEAC7604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2" y="463296"/>
            <a:ext cx="8941625" cy="639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5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D18AEB-31A8-4BC4-853B-6FF0ACDB2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A394B3BA-FD40-4D0A-A598-0B18CD9539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524256"/>
            <a:ext cx="8271594" cy="551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40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44CF04-0AA5-4C6C-A2C4-E6DCC7021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07264"/>
            <a:ext cx="8596668" cy="963168"/>
          </a:xfrm>
        </p:spPr>
        <p:txBody>
          <a:bodyPr>
            <a:normAutofit/>
          </a:bodyPr>
          <a:lstStyle/>
          <a:p>
            <a:r>
              <a:rPr lang="en-US" dirty="0"/>
              <a:t>Skeleton code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E8EEAC-8DD9-433F-A8D3-F12CD97B3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0432"/>
            <a:ext cx="8596668" cy="54803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Static class program</a:t>
            </a:r>
          </a:p>
          <a:p>
            <a:pPr marL="0" indent="0">
              <a:buNone/>
            </a:pPr>
            <a:r>
              <a:rPr lang="en-US" dirty="0"/>
              <a:t>Public static void main()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//invoking algorithm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Public class client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}</a:t>
            </a:r>
            <a:br>
              <a:rPr lang="en-US" dirty="0"/>
            </a:br>
            <a:r>
              <a:rPr lang="en-US" dirty="0"/>
              <a:t>public void algorithm();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Public class Implementation 1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Public class implementation 2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69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D99C1A-51BC-456F-A240-99CA16B7D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918F34-49BD-4F62-9CCC-D2EED7007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09345"/>
            <a:ext cx="8596668" cy="443201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Merits</a:t>
            </a:r>
          </a:p>
          <a:p>
            <a:r>
              <a:rPr lang="en-US" sz="2800" dirty="0"/>
              <a:t>Several behavior object can perform.</a:t>
            </a:r>
          </a:p>
          <a:p>
            <a:r>
              <a:rPr lang="en-US" sz="2800" dirty="0"/>
              <a:t>Flexibility in code.</a:t>
            </a:r>
          </a:p>
          <a:p>
            <a:pPr marL="0" indent="0">
              <a:buNone/>
            </a:pPr>
            <a:r>
              <a:rPr lang="en-US" sz="2800" dirty="0"/>
              <a:t>Demerits</a:t>
            </a:r>
          </a:p>
          <a:p>
            <a:r>
              <a:rPr lang="en-US" sz="2800" dirty="0"/>
              <a:t>Application must be aware of all strategy</a:t>
            </a:r>
          </a:p>
          <a:p>
            <a:r>
              <a:rPr lang="en-US" sz="2800" dirty="0"/>
              <a:t>Memory requirement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96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8313E2-6F53-49A5-99D6-DCA04FF8A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Booch</a:t>
            </a:r>
            <a:r>
              <a:rPr lang="en-US" dirty="0"/>
              <a:t>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661696-1689-44D7-894D-9330757A0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Widely used OO method</a:t>
            </a:r>
          </a:p>
          <a:p>
            <a:r>
              <a:rPr lang="en-US" dirty="0"/>
              <a:t>Consists of following diagrams</a:t>
            </a:r>
          </a:p>
          <a:p>
            <a:pPr lvl="1"/>
            <a:r>
              <a:rPr lang="en-US" dirty="0"/>
              <a:t>Class diagrams</a:t>
            </a:r>
          </a:p>
          <a:p>
            <a:pPr lvl="1"/>
            <a:r>
              <a:rPr lang="en-US" dirty="0"/>
              <a:t>Object diagrams</a:t>
            </a:r>
          </a:p>
          <a:p>
            <a:pPr lvl="1"/>
            <a:r>
              <a:rPr lang="en-US" dirty="0"/>
              <a:t>State transition diagram</a:t>
            </a:r>
          </a:p>
          <a:p>
            <a:pPr lvl="1"/>
            <a:r>
              <a:rPr lang="en-US" dirty="0"/>
              <a:t>Module diagrams</a:t>
            </a:r>
          </a:p>
          <a:p>
            <a:pPr lvl="1"/>
            <a:r>
              <a:rPr lang="en-US" dirty="0"/>
              <a:t>Process diagram</a:t>
            </a:r>
          </a:p>
          <a:p>
            <a:pPr lvl="1"/>
            <a:r>
              <a:rPr lang="en-US" dirty="0"/>
              <a:t>Interaction diagram</a:t>
            </a:r>
          </a:p>
        </p:txBody>
      </p:sp>
    </p:spTree>
    <p:extLst>
      <p:ext uri="{BB962C8B-B14F-4D97-AF65-F5344CB8AC3E}">
        <p14:creationId xmlns:p14="http://schemas.microsoft.com/office/powerpoint/2010/main" val="309443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386095-3FDD-449C-8437-B376C4285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2208"/>
          </a:xfrm>
        </p:spPr>
        <p:txBody>
          <a:bodyPr/>
          <a:lstStyle/>
          <a:p>
            <a:r>
              <a:rPr lang="en-US" dirty="0"/>
              <a:t>Composite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24D5E8F-FE9D-4976-9DC4-8B4B407F6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11809"/>
            <a:ext cx="8596668" cy="4529554"/>
          </a:xfrm>
        </p:spPr>
        <p:txBody>
          <a:bodyPr>
            <a:noAutofit/>
          </a:bodyPr>
          <a:lstStyle/>
          <a:p>
            <a:r>
              <a:rPr lang="en-US" sz="2400" dirty="0"/>
              <a:t>Composite pattern is used where we need to treat a group of objects in similar way as a single object.  Composite pattern compose objects in term of a tree structure to represent part as well as whole hierarchy.</a:t>
            </a:r>
          </a:p>
          <a:p>
            <a:r>
              <a:rPr lang="en-US" sz="2400" dirty="0"/>
              <a:t>This type of design pattern comes under structural pattern as this pattern creates a tree structure of a group of objects.</a:t>
            </a:r>
          </a:p>
          <a:p>
            <a:r>
              <a:rPr lang="en-US" sz="2400" dirty="0"/>
              <a:t>This pattern creates a class that contains a group of its own objects.  This class provides ways to modify its group of same objects.</a:t>
            </a:r>
          </a:p>
          <a:p>
            <a:r>
              <a:rPr lang="en-US" sz="2400" dirty="0"/>
              <a:t>We are demonstrating the use of composite pattern via following example in which we will show employees hierarchy of an organization.</a:t>
            </a:r>
          </a:p>
        </p:txBody>
      </p:sp>
    </p:spTree>
    <p:extLst>
      <p:ext uri="{BB962C8B-B14F-4D97-AF65-F5344CB8AC3E}">
        <p14:creationId xmlns:p14="http://schemas.microsoft.com/office/powerpoint/2010/main" val="61144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70C968-9E7F-4254-AD9B-849E168EF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6D33D9D1-B29B-4AFD-B5BF-D82D43192D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609600"/>
            <a:ext cx="11289792" cy="6461760"/>
          </a:xfrm>
        </p:spPr>
      </p:pic>
    </p:spTree>
    <p:extLst>
      <p:ext uri="{BB962C8B-B14F-4D97-AF65-F5344CB8AC3E}">
        <p14:creationId xmlns:p14="http://schemas.microsoft.com/office/powerpoint/2010/main" val="6990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6E4505-B712-419E-A2AB-F83443816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xmlns="" id="{F8143A32-D88A-4B11-ABA5-43847219FB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7344" cy="7388352"/>
          </a:xfrm>
        </p:spPr>
      </p:pic>
    </p:spTree>
    <p:extLst>
      <p:ext uri="{BB962C8B-B14F-4D97-AF65-F5344CB8AC3E}">
        <p14:creationId xmlns:p14="http://schemas.microsoft.com/office/powerpoint/2010/main" val="39837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59BD9B-DC6D-4323-AE56-D7FA29971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51F6E878-EAF0-45A7-BC77-85FED953D7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032" y="-438912"/>
            <a:ext cx="12448032" cy="7296912"/>
          </a:xfrm>
        </p:spPr>
      </p:pic>
    </p:spTree>
    <p:extLst>
      <p:ext uri="{BB962C8B-B14F-4D97-AF65-F5344CB8AC3E}">
        <p14:creationId xmlns:p14="http://schemas.microsoft.com/office/powerpoint/2010/main" val="338230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9AD173-A2D2-4B0A-AA42-A36E8810C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xmlns="" id="{A2F29069-AED6-4829-95C5-C962205581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296"/>
            <a:ext cx="11814048" cy="6717792"/>
          </a:xfrm>
        </p:spPr>
      </p:pic>
    </p:spTree>
    <p:extLst>
      <p:ext uri="{BB962C8B-B14F-4D97-AF65-F5344CB8AC3E}">
        <p14:creationId xmlns:p14="http://schemas.microsoft.com/office/powerpoint/2010/main" val="257217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4A35BD-2347-4FED-AE2B-41D7CC930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Façade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9C46482-8749-401F-AC5A-12EC1E84F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1121"/>
            <a:ext cx="8596668" cy="4700242"/>
          </a:xfrm>
        </p:spPr>
        <p:txBody>
          <a:bodyPr>
            <a:normAutofit/>
          </a:bodyPr>
          <a:lstStyle/>
          <a:p>
            <a:r>
              <a:rPr lang="en-US" sz="2800" dirty="0"/>
              <a:t>Façade pattern hides the complexities of the system and provides an interface to the client using which the client can access the system.  </a:t>
            </a:r>
          </a:p>
          <a:p>
            <a:r>
              <a:rPr lang="en-US" sz="2800" dirty="0"/>
              <a:t>This type of design pattern comes under structural pattern as this pattern adds interface to the existing system to hide its complexities.</a:t>
            </a:r>
          </a:p>
          <a:p>
            <a:r>
              <a:rPr lang="en-US" sz="2800" dirty="0"/>
              <a:t>This pattern involves a single class which provides simplified methods required by client and delegates calls to methods to existing system classes.</a:t>
            </a:r>
          </a:p>
        </p:txBody>
      </p:sp>
    </p:spTree>
    <p:extLst>
      <p:ext uri="{BB962C8B-B14F-4D97-AF65-F5344CB8AC3E}">
        <p14:creationId xmlns:p14="http://schemas.microsoft.com/office/powerpoint/2010/main" val="347924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4CBF0D-7196-4A8E-8132-A950499B2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Observer 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7BC7FC-2836-4346-9A14-EC3C61238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24025"/>
            <a:ext cx="8596668" cy="4317337"/>
          </a:xfrm>
        </p:spPr>
        <p:txBody>
          <a:bodyPr>
            <a:normAutofit/>
          </a:bodyPr>
          <a:lstStyle/>
          <a:p>
            <a:r>
              <a:rPr lang="en-US" sz="3200" dirty="0"/>
              <a:t>Observer pattern is used when there is one to many relationship between objects such as if one object is modified its dependent objects are to be notified automatically.  </a:t>
            </a:r>
          </a:p>
          <a:p>
            <a:r>
              <a:rPr lang="en-US" sz="3200" dirty="0"/>
              <a:t>Observer pattern falls under behavioral pattern category.</a:t>
            </a:r>
          </a:p>
        </p:txBody>
      </p:sp>
    </p:spTree>
    <p:extLst>
      <p:ext uri="{BB962C8B-B14F-4D97-AF65-F5344CB8AC3E}">
        <p14:creationId xmlns:p14="http://schemas.microsoft.com/office/powerpoint/2010/main" val="67554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CD8940-B722-412E-80A5-5BE5BC205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SCHOOL Notification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351D79-A0BC-48D4-BEAE-AD804CB1D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Void update()</a:t>
            </a:r>
          </a:p>
          <a:p>
            <a:pPr marL="0" indent="0">
              <a:buNone/>
            </a:pPr>
            <a:r>
              <a:rPr lang="en-US" dirty="0"/>
              <a:t>{</a:t>
            </a:r>
          </a:p>
          <a:p>
            <a:pPr marL="0" indent="0">
              <a:buNone/>
            </a:pPr>
            <a:r>
              <a:rPr lang="en-US" dirty="0" err="1"/>
              <a:t>System.out.println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 err="1"/>
              <a:t>schoolNotificationSystem.getNotice</a:t>
            </a:r>
            <a:r>
              <a:rPr lang="en-US" dirty="0"/>
              <a:t>()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94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2094</TotalTime>
  <Words>2444</Words>
  <Application>Microsoft Office PowerPoint</Application>
  <PresentationFormat>Widescreen</PresentationFormat>
  <Paragraphs>432</Paragraphs>
  <Slides>97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2" baseType="lpstr">
      <vt:lpstr>Arial</vt:lpstr>
      <vt:lpstr>Trebuchet MS</vt:lpstr>
      <vt:lpstr>Wingdings 3</vt:lpstr>
      <vt:lpstr>Facet</vt:lpstr>
      <vt:lpstr>Acrobat Document</vt:lpstr>
      <vt:lpstr>UNIT 2</vt:lpstr>
      <vt:lpstr>OO METHODOLOGIES</vt:lpstr>
      <vt:lpstr>Rumbaugh’s Object Modeling Technique</vt:lpstr>
      <vt:lpstr>OMT models</vt:lpstr>
      <vt:lpstr>The object model</vt:lpstr>
      <vt:lpstr>OMT dynamic model</vt:lpstr>
      <vt:lpstr>OMT Functional model</vt:lpstr>
      <vt:lpstr>PowerPoint Presentation</vt:lpstr>
      <vt:lpstr>The Booch Methodology</vt:lpstr>
      <vt:lpstr>Booch Methodology</vt:lpstr>
      <vt:lpstr>Jacobson methodologies</vt:lpstr>
      <vt:lpstr>OOSE – (Software Engineering)</vt:lpstr>
      <vt:lpstr>OOBE (Business Engineering)</vt:lpstr>
      <vt:lpstr>GRASP – Designing objects with responsibilities</vt:lpstr>
      <vt:lpstr>GRASP</vt:lpstr>
      <vt:lpstr>Patterns</vt:lpstr>
      <vt:lpstr>Patterns </vt:lpstr>
      <vt:lpstr>Patterns</vt:lpstr>
      <vt:lpstr>Pattern Template</vt:lpstr>
      <vt:lpstr>Example pattern</vt:lpstr>
      <vt:lpstr>Naming patterns improves communication</vt:lpstr>
      <vt:lpstr>How to apply the GRASP patterns</vt:lpstr>
      <vt:lpstr>Information Expert</vt:lpstr>
      <vt:lpstr>Benefits of Information Expert</vt:lpstr>
      <vt:lpstr>Creator</vt:lpstr>
      <vt:lpstr>Creator pattern</vt:lpstr>
      <vt:lpstr>Low Coupling</vt:lpstr>
      <vt:lpstr>Low coupling</vt:lpstr>
      <vt:lpstr>Benefits</vt:lpstr>
      <vt:lpstr>High Cohesion</vt:lpstr>
      <vt:lpstr>High cohesion</vt:lpstr>
      <vt:lpstr>Controller</vt:lpstr>
      <vt:lpstr>Controller</vt:lpstr>
      <vt:lpstr>Use case Controller</vt:lpstr>
      <vt:lpstr>Façade controller</vt:lpstr>
      <vt:lpstr>Bloated controller</vt:lpstr>
      <vt:lpstr>Controller</vt:lpstr>
      <vt:lpstr>Design for visibility</vt:lpstr>
      <vt:lpstr>Motivation of visibility</vt:lpstr>
      <vt:lpstr>Attribute visibility</vt:lpstr>
      <vt:lpstr>Parameter Visibility</vt:lpstr>
      <vt:lpstr>Local visibility</vt:lpstr>
      <vt:lpstr>Global visibility</vt:lpstr>
      <vt:lpstr>Applying GOF Design patterns</vt:lpstr>
      <vt:lpstr>Types of Design pattern</vt:lpstr>
      <vt:lpstr>Special Characteristics of Design Pattern</vt:lpstr>
      <vt:lpstr>Usage of design pattern</vt:lpstr>
      <vt:lpstr>Creational Design pattern</vt:lpstr>
      <vt:lpstr>Benefits of design pattern</vt:lpstr>
      <vt:lpstr>Drawbacks of Design pattern</vt:lpstr>
      <vt:lpstr>Adapter</vt:lpstr>
      <vt:lpstr>Adapter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UML class diagram for adapter</vt:lpstr>
      <vt:lpstr>Adapter pattern</vt:lpstr>
      <vt:lpstr>Singleton class</vt:lpstr>
      <vt:lpstr>Singleton pattern</vt:lpstr>
      <vt:lpstr>Implementation and design issues</vt:lpstr>
      <vt:lpstr>Eager intialization</vt:lpstr>
      <vt:lpstr>PowerPoint Presentation</vt:lpstr>
      <vt:lpstr>PowerPoint Presentation</vt:lpstr>
      <vt:lpstr>PowerPoint Presentation</vt:lpstr>
      <vt:lpstr>Factory</vt:lpstr>
      <vt:lpstr>Factory</vt:lpstr>
      <vt:lpstr>Advantages of Factory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Abstract Factory pattern</vt:lpstr>
      <vt:lpstr>Abstract factory pattern</vt:lpstr>
      <vt:lpstr>PowerPoint Presentation</vt:lpstr>
      <vt:lpstr>PowerPoint Presentation</vt:lpstr>
      <vt:lpstr>PowerPoint Presentation</vt:lpstr>
      <vt:lpstr>PowerPoint Presentation</vt:lpstr>
      <vt:lpstr>Factory method implementation</vt:lpstr>
      <vt:lpstr>Merits</vt:lpstr>
      <vt:lpstr>Demerits</vt:lpstr>
      <vt:lpstr>Strategy</vt:lpstr>
      <vt:lpstr>PowerPoint Presentation</vt:lpstr>
      <vt:lpstr>PowerPoint Presentation</vt:lpstr>
      <vt:lpstr>PowerPoint Presentation</vt:lpstr>
      <vt:lpstr>Skeleton code </vt:lpstr>
      <vt:lpstr>Strategy</vt:lpstr>
      <vt:lpstr>Composite pattern</vt:lpstr>
      <vt:lpstr>PowerPoint Presentation</vt:lpstr>
      <vt:lpstr>PowerPoint Presentation</vt:lpstr>
      <vt:lpstr>PowerPoint Presentation</vt:lpstr>
      <vt:lpstr>PowerPoint Presentation</vt:lpstr>
      <vt:lpstr>Façade pattern</vt:lpstr>
      <vt:lpstr>Observer pattern</vt:lpstr>
      <vt:lpstr>SCHOOL Notification system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</dc:title>
  <dc:creator>subashree sivaprakasam</dc:creator>
  <cp:lastModifiedBy>EGSPEC-CSE</cp:lastModifiedBy>
  <cp:revision>130</cp:revision>
  <dcterms:created xsi:type="dcterms:W3CDTF">2019-07-14T06:02:39Z</dcterms:created>
  <dcterms:modified xsi:type="dcterms:W3CDTF">2019-08-03T10:00:11Z</dcterms:modified>
</cp:coreProperties>
</file>