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8" r:id="rId2"/>
    <p:sldId id="271" r:id="rId3"/>
    <p:sldId id="270" r:id="rId4"/>
    <p:sldId id="274" r:id="rId5"/>
    <p:sldId id="362" r:id="rId6"/>
    <p:sldId id="275" r:id="rId7"/>
    <p:sldId id="285" r:id="rId8"/>
    <p:sldId id="286" r:id="rId9"/>
    <p:sldId id="356" r:id="rId10"/>
    <p:sldId id="357" r:id="rId11"/>
    <p:sldId id="358" r:id="rId12"/>
    <p:sldId id="359" r:id="rId13"/>
    <p:sldId id="360" r:id="rId14"/>
    <p:sldId id="361" r:id="rId15"/>
    <p:sldId id="287" r:id="rId16"/>
    <p:sldId id="293" r:id="rId17"/>
    <p:sldId id="292" r:id="rId18"/>
    <p:sldId id="291" r:id="rId19"/>
    <p:sldId id="290" r:id="rId20"/>
    <p:sldId id="294" r:id="rId21"/>
    <p:sldId id="288" r:id="rId22"/>
    <p:sldId id="295" r:id="rId23"/>
    <p:sldId id="297" r:id="rId24"/>
    <p:sldId id="298" r:id="rId25"/>
    <p:sldId id="296" r:id="rId26"/>
    <p:sldId id="363" r:id="rId27"/>
    <p:sldId id="301" r:id="rId28"/>
    <p:sldId id="300" r:id="rId29"/>
    <p:sldId id="302" r:id="rId30"/>
    <p:sldId id="303" r:id="rId31"/>
    <p:sldId id="304" r:id="rId32"/>
    <p:sldId id="308" r:id="rId33"/>
    <p:sldId id="307" r:id="rId34"/>
    <p:sldId id="306" r:id="rId35"/>
    <p:sldId id="311" r:id="rId36"/>
    <p:sldId id="312" r:id="rId37"/>
    <p:sldId id="310" r:id="rId38"/>
    <p:sldId id="309" r:id="rId39"/>
    <p:sldId id="315" r:id="rId40"/>
    <p:sldId id="313" r:id="rId41"/>
    <p:sldId id="320" r:id="rId42"/>
    <p:sldId id="321" r:id="rId43"/>
    <p:sldId id="319" r:id="rId44"/>
    <p:sldId id="318" r:id="rId45"/>
    <p:sldId id="322" r:id="rId46"/>
    <p:sldId id="317" r:id="rId47"/>
    <p:sldId id="323" r:id="rId48"/>
    <p:sldId id="326" r:id="rId49"/>
    <p:sldId id="327" r:id="rId50"/>
    <p:sldId id="328" r:id="rId51"/>
    <p:sldId id="325" r:id="rId52"/>
    <p:sldId id="324" r:id="rId53"/>
    <p:sldId id="333" r:id="rId54"/>
    <p:sldId id="334" r:id="rId55"/>
    <p:sldId id="332" r:id="rId56"/>
    <p:sldId id="331" r:id="rId57"/>
    <p:sldId id="330" r:id="rId58"/>
    <p:sldId id="341" r:id="rId59"/>
    <p:sldId id="342" r:id="rId60"/>
    <p:sldId id="340" r:id="rId61"/>
    <p:sldId id="339" r:id="rId62"/>
    <p:sldId id="338" r:id="rId63"/>
    <p:sldId id="337" r:id="rId64"/>
    <p:sldId id="336" r:id="rId65"/>
    <p:sldId id="347" r:id="rId66"/>
    <p:sldId id="346" r:id="rId67"/>
    <p:sldId id="348" r:id="rId68"/>
    <p:sldId id="345" r:id="rId69"/>
    <p:sldId id="344" r:id="rId70"/>
    <p:sldId id="350" r:id="rId71"/>
    <p:sldId id="351" r:id="rId72"/>
    <p:sldId id="349" r:id="rId73"/>
    <p:sldId id="355" r:id="rId74"/>
    <p:sldId id="354" r:id="rId75"/>
    <p:sldId id="353"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022" autoAdjust="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FF6FB4-554C-4A9C-AEC3-75152335C2B8}" type="datetimeFigureOut">
              <a:rPr lang="en-US" smtClean="0"/>
              <a:pPr/>
              <a:t>7/30/2019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11CC98-68A3-40E6-BE3C-D93999941002}" type="slidenum">
              <a:rPr lang="en-US" smtClean="0"/>
              <a:pPr/>
              <a:t>‹#›</a:t>
            </a:fld>
            <a:endParaRPr lang="en-US"/>
          </a:p>
        </p:txBody>
      </p:sp>
    </p:spTree>
    <p:extLst>
      <p:ext uri="{BB962C8B-B14F-4D97-AF65-F5344CB8AC3E}">
        <p14:creationId xmlns:p14="http://schemas.microsoft.com/office/powerpoint/2010/main" val="2219550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811CC98-68A3-40E6-BE3C-D93999941002}" type="slidenum">
              <a:rPr lang="en-US" smtClean="0"/>
              <a:pPr/>
              <a:t>65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DE311-D8A6-4E80-91F4-D2E72041FB32}" type="datetimeFigureOut">
              <a:rPr lang="en-US" smtClean="0"/>
              <a:pPr/>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8DE311-D8A6-4E80-91F4-D2E72041FB32}" type="datetimeFigureOut">
              <a:rPr lang="en-US" smtClean="0"/>
              <a:pPr/>
              <a:t>7/30/2019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DE311-D8A6-4E80-91F4-D2E72041FB32}" type="datetimeFigureOut">
              <a:rPr lang="en-US" smtClean="0"/>
              <a:pPr/>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DE311-D8A6-4E80-91F4-D2E72041FB32}" type="datetimeFigureOut">
              <a:rPr lang="en-US" smtClean="0"/>
              <a:pPr/>
              <a:t>7/30/2019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DE311-D8A6-4E80-91F4-D2E72041FB32}" type="datetimeFigureOut">
              <a:rPr lang="en-US" smtClean="0"/>
              <a:pPr/>
              <a:t>7/30/2019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DE311-D8A6-4E80-91F4-D2E72041FB32}" type="datetimeFigureOut">
              <a:rPr lang="en-US" smtClean="0"/>
              <a:pPr/>
              <a:t>7/30/2019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DE311-D8A6-4E80-91F4-D2E72041FB32}" type="datetimeFigureOut">
              <a:rPr lang="en-US" smtClean="0"/>
              <a:pPr/>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DE311-D8A6-4E80-91F4-D2E72041FB32}" type="datetimeFigureOut">
              <a:rPr lang="en-US" smtClean="0"/>
              <a:pPr/>
              <a:t>7/30/2019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8A05CB-EDB5-4F6A-BE99-8B7CF105F2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DE311-D8A6-4E80-91F4-D2E72041FB32}" type="datetimeFigureOut">
              <a:rPr lang="en-US" smtClean="0"/>
              <a:pPr/>
              <a:t>7/30/2019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A05CB-EDB5-4F6A-BE99-8B7CF105F2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9.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0.wmf"/></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latin typeface="+mn-lt"/>
                <a:cs typeface="Arial" pitchFamily="34" charset="0"/>
              </a:rPr>
              <a:t>   </a:t>
            </a:r>
            <a:r>
              <a:rPr lang="en-US" sz="4000" smtClean="0">
                <a:latin typeface="+mn-lt"/>
              </a:rPr>
              <a:t/>
            </a:r>
            <a:br>
              <a:rPr lang="en-US" sz="4000" smtClean="0">
                <a:latin typeface="+mn-lt"/>
              </a:rPr>
            </a:br>
            <a:r>
              <a:rPr lang="en-US" sz="4000" b="1" smtClean="0">
                <a:latin typeface="+mn-lt"/>
                <a:cs typeface="Arial" pitchFamily="34" charset="0"/>
              </a:rPr>
              <a:t>UNIT II </a:t>
            </a:r>
            <a:r>
              <a:rPr lang="en-US" sz="4000" b="1" dirty="0">
                <a:latin typeface="+mn-lt"/>
                <a:cs typeface="Arial" pitchFamily="34" charset="0"/>
              </a:rPr>
              <a:t>	</a:t>
            </a:r>
            <a:r>
              <a:rPr lang="en-US" sz="4000" dirty="0">
                <a:latin typeface="+mn-lt"/>
                <a:cs typeface="Arial" pitchFamily="34" charset="0"/>
              </a:rPr>
              <a:t>	</a:t>
            </a:r>
          </a:p>
        </p:txBody>
      </p:sp>
      <p:sp>
        <p:nvSpPr>
          <p:cNvPr id="3" name="Content Placeholder 2"/>
          <p:cNvSpPr>
            <a:spLocks noGrp="1"/>
          </p:cNvSpPr>
          <p:nvPr>
            <p:ph idx="1"/>
          </p:nvPr>
        </p:nvSpPr>
        <p:spPr/>
        <p:txBody>
          <a:bodyPr>
            <a:normAutofit/>
          </a:bodyPr>
          <a:lstStyle/>
          <a:p>
            <a:pPr>
              <a:buNone/>
            </a:pPr>
            <a:r>
              <a:rPr lang="en-US" sz="2800" dirty="0" smtClean="0">
                <a:cs typeface="Times New Roman" pitchFamily="18" charset="0"/>
              </a:rPr>
              <a:t>    GRASP: Designing objects with responsibilities – Creator – Information expert – Low Coupling –Controller – High Cohesion – Designing for visibility - Applying </a:t>
            </a:r>
            <a:r>
              <a:rPr lang="en-US" sz="2800" dirty="0" err="1" smtClean="0">
                <a:cs typeface="Times New Roman" pitchFamily="18" charset="0"/>
              </a:rPr>
              <a:t>GoF</a:t>
            </a:r>
            <a:r>
              <a:rPr lang="en-US" sz="2800" dirty="0" smtClean="0">
                <a:cs typeface="Times New Roman" pitchFamily="18" charset="0"/>
              </a:rPr>
              <a:t> design patterns – adapter, singleton, factory and observer patterns.</a:t>
            </a:r>
          </a:p>
          <a:p>
            <a:pPr>
              <a:buNone/>
            </a:pPr>
            <a:r>
              <a:rPr lang="en-US" sz="2800" b="1" dirty="0" smtClean="0">
                <a:cs typeface="Times New Roman" pitchFamily="18" charset="0"/>
              </a:rPr>
              <a:t> </a:t>
            </a:r>
            <a:endParaRPr lang="en-US" sz="2800" dirty="0" smtClean="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marL="514350" lvl="0" indent="-514350">
              <a:buFont typeface="+mj-lt"/>
              <a:buAutoNum type="arabicPeriod" startAt="4"/>
            </a:pPr>
            <a:r>
              <a:rPr lang="en-US" sz="2000" dirty="0" smtClean="0"/>
              <a:t>Doing responsibilities of an object include: </a:t>
            </a:r>
          </a:p>
          <a:p>
            <a:pPr marL="914400" lvl="1" indent="-514350"/>
            <a:r>
              <a:rPr lang="en-US" sz="2000" dirty="0" smtClean="0"/>
              <a:t>doing something itself, such as creating an object or doing a calculation.</a:t>
            </a:r>
          </a:p>
          <a:p>
            <a:pPr marL="914400" lvl="1" indent="-514350"/>
            <a:r>
              <a:rPr lang="en-US" sz="2000" dirty="0" smtClean="0"/>
              <a:t>initiating action in other objects.</a:t>
            </a:r>
          </a:p>
          <a:p>
            <a:pPr marL="914400" lvl="1" indent="-514350"/>
            <a:r>
              <a:rPr lang="en-US" sz="2000" dirty="0" smtClean="0"/>
              <a:t>controlling and coordinating activities in other objects. </a:t>
            </a:r>
          </a:p>
          <a:p>
            <a:pPr marL="514350" lvl="0" indent="-514350">
              <a:buFont typeface="+mj-lt"/>
              <a:buAutoNum type="arabicPeriod" startAt="4"/>
            </a:pPr>
            <a:r>
              <a:rPr lang="en-US" sz="2000" dirty="0" smtClean="0"/>
              <a:t>Knowing responsibilities of an object include: </a:t>
            </a:r>
          </a:p>
          <a:p>
            <a:pPr marL="971550" lvl="1" indent="-514350"/>
            <a:r>
              <a:rPr lang="en-US" sz="2000" dirty="0" smtClean="0"/>
              <a:t>knowing about private encapsulated data. </a:t>
            </a:r>
          </a:p>
          <a:p>
            <a:pPr marL="971550" lvl="1" indent="-514350"/>
            <a:r>
              <a:rPr lang="en-US" sz="2000" dirty="0" smtClean="0"/>
              <a:t>knowing about related objects. </a:t>
            </a:r>
          </a:p>
          <a:p>
            <a:pPr marL="971550" lvl="1" indent="-514350"/>
            <a:r>
              <a:rPr lang="en-US" sz="2000" dirty="0" smtClean="0"/>
              <a:t>knowing about things it can derive or calculate. </a:t>
            </a:r>
          </a:p>
          <a:p>
            <a:pPr marL="514350" lvl="0" indent="-514350">
              <a:buFont typeface="+mj-lt"/>
              <a:buAutoNum type="arabicPeriod" startAt="4"/>
            </a:pPr>
            <a:r>
              <a:rPr lang="en-US" sz="2000" dirty="0" smtClean="0"/>
              <a:t>RDD also includes the idea of collaboration. </a:t>
            </a:r>
          </a:p>
          <a:p>
            <a:pPr marL="514350" lvl="0" indent="-514350">
              <a:buFont typeface="+mj-lt"/>
              <a:buAutoNum type="arabicPeriod" startAt="4"/>
            </a:pPr>
            <a:r>
              <a:rPr lang="en-US" sz="2000" dirty="0" smtClean="0"/>
              <a:t>Responsibilities are implemented by means of methods that either act alone or collaborate with other methods and objects. </a:t>
            </a:r>
          </a:p>
          <a:p>
            <a:pPr marL="514350" indent="-514350">
              <a:buFont typeface="+mj-lt"/>
              <a:buAutoNum type="arabicPeriod" startAt="4"/>
            </a:pPr>
            <a:endParaRPr lang="en-US" sz="2000"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991600" cy="609600"/>
          </a:xfrm>
        </p:spPr>
        <p:txBody>
          <a:bodyPr>
            <a:noAutofit/>
          </a:bodyPr>
          <a:lstStyle/>
          <a:p>
            <a:pPr algn="l"/>
            <a:r>
              <a:rPr lang="en-US" sz="2300" b="1" dirty="0" smtClean="0"/>
              <a:t>CONNECTION BETWEEN RESPONSIBILITIES, GRASP, &amp; UML DIAGRAMS</a:t>
            </a:r>
            <a:r>
              <a:rPr lang="en-US" sz="2300" dirty="0" smtClean="0"/>
              <a:t/>
            </a:r>
            <a:br>
              <a:rPr lang="en-US" sz="2300" dirty="0" smtClean="0"/>
            </a:br>
            <a:endParaRPr lang="en-US" sz="2300" dirty="0"/>
          </a:p>
        </p:txBody>
      </p:sp>
      <p:sp>
        <p:nvSpPr>
          <p:cNvPr id="3" name="Content Placeholder 2"/>
          <p:cNvSpPr>
            <a:spLocks noGrp="1"/>
          </p:cNvSpPr>
          <p:nvPr>
            <p:ph idx="1"/>
          </p:nvPr>
        </p:nvSpPr>
        <p:spPr>
          <a:xfrm>
            <a:off x="228600" y="457200"/>
            <a:ext cx="8686800" cy="6172200"/>
          </a:xfrm>
        </p:spPr>
        <p:txBody>
          <a:bodyPr>
            <a:normAutofit/>
          </a:bodyPr>
          <a:lstStyle/>
          <a:p>
            <a:pPr marL="514350" lvl="0" indent="-514350">
              <a:buFont typeface="+mj-lt"/>
              <a:buAutoNum type="arabicPeriod"/>
            </a:pPr>
            <a:r>
              <a:rPr lang="en-US" sz="2000" dirty="0" smtClean="0"/>
              <a:t>When you think about assigning responsibilities to objects while coding or while modeling. </a:t>
            </a:r>
          </a:p>
          <a:p>
            <a:pPr marL="514350" lvl="0" indent="-514350">
              <a:buFont typeface="+mj-lt"/>
              <a:buAutoNum type="arabicPeriod"/>
            </a:pPr>
            <a:r>
              <a:rPr lang="en-US" sz="2000" dirty="0" smtClean="0"/>
              <a:t>Within the UML, drawing interaction diagrams becomes the occasion for considering these responsibilities (realized as methods).</a:t>
            </a:r>
          </a:p>
          <a:p>
            <a:pPr marL="514350" lvl="0" indent="-514350">
              <a:buFont typeface="+mj-lt"/>
              <a:buAutoNum type="arabicPeriod"/>
            </a:pPr>
            <a:r>
              <a:rPr lang="en-US" sz="2000" dirty="0" smtClean="0"/>
              <a:t>Consider the following diagram, indicates that Sale objects have been given a responsibility to create Payments, which is concretely invoked with a makePayment message and handled with a corresponding makePayment method. </a:t>
            </a:r>
          </a:p>
          <a:p>
            <a:pPr marL="514350" indent="-514350">
              <a:buFont typeface="+mj-lt"/>
              <a:buAutoNum type="arabicPeriod"/>
            </a:pPr>
            <a:r>
              <a:rPr lang="en-US" sz="2000" dirty="0" smtClean="0"/>
              <a:t>Furthermore, the fulfillment of this responsibility requires collaboration to create the Payment object and invoke its constructor. </a:t>
            </a:r>
          </a:p>
          <a:p>
            <a:pPr marL="514350" indent="-514350" algn="ctr">
              <a:buNone/>
            </a:pPr>
            <a:r>
              <a:rPr lang="en-US" sz="2000" b="1" dirty="0" smtClean="0"/>
              <a:t>Responsibilities and methods are related</a:t>
            </a:r>
          </a:p>
          <a:p>
            <a:pPr marL="514350" indent="-514350" algn="ctr">
              <a:buNone/>
            </a:pPr>
            <a:endParaRPr lang="en-US" sz="2000" b="1" dirty="0" smtClean="0"/>
          </a:p>
          <a:p>
            <a:pPr marL="514350" indent="-514350" algn="ctr">
              <a:buNone/>
            </a:pPr>
            <a:endParaRPr lang="en-US" sz="2000" b="1" dirty="0" smtClean="0"/>
          </a:p>
          <a:p>
            <a:pPr marL="514350" indent="-514350">
              <a:buNone/>
            </a:pPr>
            <a:r>
              <a:rPr lang="en-US" sz="2000" dirty="0" smtClean="0"/>
              <a:t>                 makePayment(</a:t>
            </a:r>
            <a:r>
              <a:rPr lang="en-US" sz="2000" dirty="0" err="1" smtClean="0"/>
              <a:t>cashTendered</a:t>
            </a:r>
            <a:r>
              <a:rPr lang="en-US" sz="2000" dirty="0" smtClean="0"/>
              <a:t>)</a:t>
            </a:r>
          </a:p>
          <a:p>
            <a:pPr marL="514350" indent="-514350">
              <a:buNone/>
            </a:pPr>
            <a:r>
              <a:rPr lang="en-US" sz="2000" dirty="0" smtClean="0"/>
              <a:t>                                                                                create(</a:t>
            </a:r>
            <a:r>
              <a:rPr lang="en-US" sz="2000" dirty="0" err="1" smtClean="0"/>
              <a:t>cashTendered</a:t>
            </a:r>
            <a:r>
              <a:rPr lang="en-US" sz="2000" dirty="0" smtClean="0"/>
              <a:t>)</a:t>
            </a:r>
          </a:p>
          <a:p>
            <a:pPr marL="514350" indent="-514350">
              <a:buNone/>
            </a:pPr>
            <a:endParaRPr lang="en-US" sz="2000" dirty="0"/>
          </a:p>
        </p:txBody>
      </p:sp>
      <p:sp>
        <p:nvSpPr>
          <p:cNvPr id="5" name="Rectangle 4"/>
          <p:cNvSpPr/>
          <p:nvPr/>
        </p:nvSpPr>
        <p:spPr>
          <a:xfrm>
            <a:off x="4267200" y="4267200"/>
            <a:ext cx="914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sp>
        <p:nvSpPr>
          <p:cNvPr id="6" name="Rectangle 5"/>
          <p:cNvSpPr/>
          <p:nvPr/>
        </p:nvSpPr>
        <p:spPr>
          <a:xfrm>
            <a:off x="7239000" y="5334000"/>
            <a:ext cx="12192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Payment</a:t>
            </a:r>
            <a:endParaRPr lang="en-US" dirty="0"/>
          </a:p>
        </p:txBody>
      </p:sp>
      <p:cxnSp>
        <p:nvCxnSpPr>
          <p:cNvPr id="8" name="Straight Arrow Connector 7"/>
          <p:cNvCxnSpPr/>
          <p:nvPr/>
        </p:nvCxnSpPr>
        <p:spPr>
          <a:xfrm>
            <a:off x="1143000" y="5257800"/>
            <a:ext cx="3352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4724400" y="5562600"/>
            <a:ext cx="2514600" cy="1588"/>
          </a:xfrm>
          <a:prstGeom prst="straightConnector1">
            <a:avLst/>
          </a:prstGeom>
          <a:ln>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0" name="Rectangle 9"/>
          <p:cNvSpPr/>
          <p:nvPr/>
        </p:nvSpPr>
        <p:spPr>
          <a:xfrm rot="5400000">
            <a:off x="4191000" y="5638800"/>
            <a:ext cx="9144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2" name="Straight Connector 11"/>
          <p:cNvCxnSpPr/>
          <p:nvPr/>
        </p:nvCxnSpPr>
        <p:spPr>
          <a:xfrm rot="5400000">
            <a:off x="4420394" y="4952206"/>
            <a:ext cx="457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5400000">
            <a:off x="4382294" y="64381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5" name="Straight Connector 24"/>
          <p:cNvCxnSpPr>
            <a:stCxn id="6" idx="2"/>
          </p:cNvCxnSpPr>
          <p:nvPr/>
        </p:nvCxnSpPr>
        <p:spPr>
          <a:xfrm rot="5400000">
            <a:off x="7429500" y="6210300"/>
            <a:ext cx="838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rot="5400000">
            <a:off x="2439194" y="5790406"/>
            <a:ext cx="609600" cy="1588"/>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39" name="Oval 38"/>
          <p:cNvSpPr/>
          <p:nvPr/>
        </p:nvSpPr>
        <p:spPr>
          <a:xfrm>
            <a:off x="2667000" y="53340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Snip Single Corner Rectangle 40"/>
          <p:cNvSpPr/>
          <p:nvPr/>
        </p:nvSpPr>
        <p:spPr>
          <a:xfrm>
            <a:off x="457200" y="6096000"/>
            <a:ext cx="3657600" cy="6096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abstract, implies Sale objects have a responsibility to create Payments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0-#ppt_w/2"/>
                                          </p:val>
                                        </p:tav>
                                        <p:tav tm="100000">
                                          <p:val>
                                            <p:strVal val="#ppt_x"/>
                                          </p:val>
                                        </p:tav>
                                      </p:tavLst>
                                    </p:anim>
                                    <p:anim calcmode="lin" valueType="num">
                                      <p:cBhvr additive="base">
                                        <p:cTn id="5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0-#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0-#ppt_w/2"/>
                                          </p:val>
                                        </p:tav>
                                        <p:tav tm="100000">
                                          <p:val>
                                            <p:strVal val="#ppt_x"/>
                                          </p:val>
                                        </p:tav>
                                      </p:tavLst>
                                    </p:anim>
                                    <p:anim calcmode="lin" valueType="num">
                                      <p:cBhvr additive="base">
                                        <p:cTn id="7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fill="hold"/>
                                        <p:tgtEl>
                                          <p:spTgt spid="17"/>
                                        </p:tgtEl>
                                        <p:attrNameLst>
                                          <p:attrName>ppt_x</p:attrName>
                                        </p:attrNameLst>
                                      </p:cBhvr>
                                      <p:tavLst>
                                        <p:tav tm="0">
                                          <p:val>
                                            <p:strVal val="0-#ppt_w/2"/>
                                          </p:val>
                                        </p:tav>
                                        <p:tav tm="100000">
                                          <p:val>
                                            <p:strVal val="#ppt_x"/>
                                          </p:val>
                                        </p:tav>
                                      </p:tavLst>
                                    </p:anim>
                                    <p:anim calcmode="lin" valueType="num">
                                      <p:cBhvr additive="base">
                                        <p:cTn id="8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9"/>
                                        </p:tgtEl>
                                        <p:attrNameLst>
                                          <p:attrName>style.visibility</p:attrName>
                                        </p:attrNameLst>
                                      </p:cBhvr>
                                      <p:to>
                                        <p:strVal val="visible"/>
                                      </p:to>
                                    </p:set>
                                    <p:anim calcmode="lin" valueType="num">
                                      <p:cBhvr additive="base">
                                        <p:cTn id="85" dur="500" fill="hold"/>
                                        <p:tgtEl>
                                          <p:spTgt spid="9"/>
                                        </p:tgtEl>
                                        <p:attrNameLst>
                                          <p:attrName>ppt_x</p:attrName>
                                        </p:attrNameLst>
                                      </p:cBhvr>
                                      <p:tavLst>
                                        <p:tav tm="0">
                                          <p:val>
                                            <p:strVal val="0-#ppt_w/2"/>
                                          </p:val>
                                        </p:tav>
                                        <p:tav tm="100000">
                                          <p:val>
                                            <p:strVal val="#ppt_x"/>
                                          </p:val>
                                        </p:tav>
                                      </p:tavLst>
                                    </p:anim>
                                    <p:anim calcmode="lin" valueType="num">
                                      <p:cBhvr additive="base">
                                        <p:cTn id="8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8" end="8"/>
                                            </p:txEl>
                                          </p:spTgt>
                                        </p:tgtEl>
                                        <p:attrNameLst>
                                          <p:attrName>style.visibility</p:attrName>
                                        </p:attrNameLst>
                                      </p:cBhvr>
                                      <p:to>
                                        <p:strVal val="visible"/>
                                      </p:to>
                                    </p:set>
                                    <p:anim calcmode="lin" valueType="num">
                                      <p:cBhvr additive="base">
                                        <p:cTn id="9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0-#ppt_w/2"/>
                                          </p:val>
                                        </p:tav>
                                        <p:tav tm="100000">
                                          <p:val>
                                            <p:strVal val="#ppt_x"/>
                                          </p:val>
                                        </p:tav>
                                      </p:tavLst>
                                    </p:anim>
                                    <p:anim calcmode="lin" valueType="num">
                                      <p:cBhvr additive="base">
                                        <p:cTn id="9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additive="base">
                                        <p:cTn id="103" dur="500" fill="hold"/>
                                        <p:tgtEl>
                                          <p:spTgt spid="41"/>
                                        </p:tgtEl>
                                        <p:attrNameLst>
                                          <p:attrName>ppt_x</p:attrName>
                                        </p:attrNameLst>
                                      </p:cBhvr>
                                      <p:tavLst>
                                        <p:tav tm="0">
                                          <p:val>
                                            <p:strVal val="0-#ppt_w/2"/>
                                          </p:val>
                                        </p:tav>
                                        <p:tav tm="100000">
                                          <p:val>
                                            <p:strVal val="#ppt_x"/>
                                          </p:val>
                                        </p:tav>
                                      </p:tavLst>
                                    </p:anim>
                                    <p:anim calcmode="lin" valueType="num">
                                      <p:cBhvr additive="base">
                                        <p:cTn id="104"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8"/>
                                        </p:tgtEl>
                                        <p:attrNameLst>
                                          <p:attrName>style.visibility</p:attrName>
                                        </p:attrNameLst>
                                      </p:cBhvr>
                                      <p:to>
                                        <p:strVal val="visible"/>
                                      </p:to>
                                    </p:set>
                                    <p:anim calcmode="lin" valueType="num">
                                      <p:cBhvr additive="base">
                                        <p:cTn id="109" dur="500" fill="hold"/>
                                        <p:tgtEl>
                                          <p:spTgt spid="38"/>
                                        </p:tgtEl>
                                        <p:attrNameLst>
                                          <p:attrName>ppt_x</p:attrName>
                                        </p:attrNameLst>
                                      </p:cBhvr>
                                      <p:tavLst>
                                        <p:tav tm="0">
                                          <p:val>
                                            <p:strVal val="0-#ppt_w/2"/>
                                          </p:val>
                                        </p:tav>
                                        <p:tav tm="100000">
                                          <p:val>
                                            <p:strVal val="#ppt_x"/>
                                          </p:val>
                                        </p:tav>
                                      </p:tavLst>
                                    </p:anim>
                                    <p:anim calcmode="lin" valueType="num">
                                      <p:cBhvr additive="base">
                                        <p:cTn id="11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39"/>
                                        </p:tgtEl>
                                        <p:attrNameLst>
                                          <p:attrName>style.visibility</p:attrName>
                                        </p:attrNameLst>
                                      </p:cBhvr>
                                      <p:to>
                                        <p:strVal val="visible"/>
                                      </p:to>
                                    </p:set>
                                    <p:anim calcmode="lin" valueType="num">
                                      <p:cBhvr additive="base">
                                        <p:cTn id="115" dur="500" fill="hold"/>
                                        <p:tgtEl>
                                          <p:spTgt spid="39"/>
                                        </p:tgtEl>
                                        <p:attrNameLst>
                                          <p:attrName>ppt_x</p:attrName>
                                        </p:attrNameLst>
                                      </p:cBhvr>
                                      <p:tavLst>
                                        <p:tav tm="0">
                                          <p:val>
                                            <p:strVal val="0-#ppt_w/2"/>
                                          </p:val>
                                        </p:tav>
                                        <p:tav tm="100000">
                                          <p:val>
                                            <p:strVal val="#ppt_x"/>
                                          </p:val>
                                        </p:tav>
                                      </p:tavLst>
                                    </p:anim>
                                    <p:anim calcmode="lin" valueType="num">
                                      <p:cBhvr additive="base">
                                        <p:cTn id="11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10" grpId="0" animBg="1"/>
      <p:bldP spid="39" grpId="0" animBg="1"/>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639762"/>
          </a:xfrm>
        </p:spPr>
        <p:txBody>
          <a:bodyPr>
            <a:noAutofit/>
          </a:bodyPr>
          <a:lstStyle/>
          <a:p>
            <a:pPr algn="l"/>
            <a:r>
              <a:rPr lang="en-US" sz="2800" b="1" dirty="0" smtClean="0"/>
              <a:t>PATTERNS</a:t>
            </a:r>
            <a:r>
              <a:rPr lang="en-US" sz="2800" dirty="0" smtClean="0"/>
              <a:t/>
            </a:r>
            <a:br>
              <a:rPr lang="en-US" sz="2800" dirty="0" smtClean="0"/>
            </a:br>
            <a:endParaRPr lang="en-US" sz="2800" dirty="0"/>
          </a:p>
        </p:txBody>
      </p:sp>
      <p:sp>
        <p:nvSpPr>
          <p:cNvPr id="3" name="Content Placeholder 2"/>
          <p:cNvSpPr>
            <a:spLocks noGrp="1"/>
          </p:cNvSpPr>
          <p:nvPr>
            <p:ph idx="1"/>
          </p:nvPr>
        </p:nvSpPr>
        <p:spPr>
          <a:xfrm>
            <a:off x="228600" y="685800"/>
            <a:ext cx="8610600" cy="5943600"/>
          </a:xfrm>
        </p:spPr>
        <p:txBody>
          <a:bodyPr>
            <a:normAutofit/>
          </a:bodyPr>
          <a:lstStyle/>
          <a:p>
            <a:pPr marL="457200" lvl="0" indent="-457200">
              <a:buFont typeface="+mj-lt"/>
              <a:buAutoNum type="arabicPeriod"/>
            </a:pPr>
            <a:r>
              <a:rPr lang="en-US" sz="2000" dirty="0" smtClean="0"/>
              <a:t>In OO design, a </a:t>
            </a:r>
            <a:r>
              <a:rPr lang="en-US" sz="2000" b="1" dirty="0" smtClean="0"/>
              <a:t>pattern </a:t>
            </a:r>
            <a:r>
              <a:rPr lang="en-US" sz="2000" dirty="0" smtClean="0"/>
              <a:t>is </a:t>
            </a:r>
            <a:r>
              <a:rPr lang="en-US" sz="2000" b="1" dirty="0" smtClean="0"/>
              <a:t>a named description </a:t>
            </a:r>
            <a:r>
              <a:rPr lang="en-US" sz="2000" dirty="0" smtClean="0"/>
              <a:t>of a </a:t>
            </a:r>
            <a:r>
              <a:rPr lang="en-US" sz="2000" b="1" dirty="0" smtClean="0"/>
              <a:t>problem and solution </a:t>
            </a:r>
            <a:r>
              <a:rPr lang="en-US" sz="2000" dirty="0" smtClean="0"/>
              <a:t>that can be applied to new contexts; ideally, a pattern advises us on how to apply its solution in varying circumstances and considers the forces and trade-offs. </a:t>
            </a:r>
          </a:p>
          <a:p>
            <a:pPr marL="457200" lvl="0" indent="-457200">
              <a:buFont typeface="+mj-lt"/>
              <a:buAutoNum type="arabicPeriod"/>
            </a:pPr>
            <a:r>
              <a:rPr lang="en-US" sz="2000" dirty="0" smtClean="0"/>
              <a:t>A structured format describing the problem and solution and named, may be called </a:t>
            </a:r>
            <a:r>
              <a:rPr lang="en-US" sz="2000" b="1" dirty="0" smtClean="0"/>
              <a:t>patterns</a:t>
            </a:r>
            <a:r>
              <a:rPr lang="en-US" sz="2000" dirty="0" smtClean="0"/>
              <a:t>. </a:t>
            </a:r>
          </a:p>
          <a:p>
            <a:pPr marL="457200" lvl="0" indent="-457200">
              <a:buFont typeface="+mj-lt"/>
              <a:buAutoNum type="arabicPeriod"/>
            </a:pPr>
            <a:r>
              <a:rPr lang="en-US" sz="2000" dirty="0" smtClean="0"/>
              <a:t>For example, here is a </a:t>
            </a:r>
            <a:r>
              <a:rPr lang="en-US" sz="2000" b="1" dirty="0" smtClean="0"/>
              <a:t>sample pattern: </a:t>
            </a:r>
          </a:p>
          <a:p>
            <a:pPr marL="457200" lvl="0" indent="-457200">
              <a:buNone/>
            </a:pPr>
            <a:r>
              <a:rPr lang="en-US" sz="2000" dirty="0" smtClean="0"/>
              <a:t> </a:t>
            </a:r>
          </a:p>
          <a:p>
            <a:pPr marL="457200" indent="-457200">
              <a:buNone/>
            </a:pPr>
            <a:endParaRPr lang="en-US" sz="2000" dirty="0"/>
          </a:p>
        </p:txBody>
      </p:sp>
      <p:graphicFrame>
        <p:nvGraphicFramePr>
          <p:cNvPr id="4" name="Table 3"/>
          <p:cNvGraphicFramePr>
            <a:graphicFrameLocks noGrp="1"/>
          </p:cNvGraphicFramePr>
          <p:nvPr/>
        </p:nvGraphicFramePr>
        <p:xfrm>
          <a:off x="609600" y="3429000"/>
          <a:ext cx="8077200" cy="2286000"/>
        </p:xfrm>
        <a:graphic>
          <a:graphicData uri="http://schemas.openxmlformats.org/drawingml/2006/table">
            <a:tbl>
              <a:tblPr firstRow="1" bandRow="1">
                <a:tableStyleId>{5940675A-B579-460E-94D1-54222C63F5DA}</a:tableStyleId>
              </a:tblPr>
              <a:tblGrid>
                <a:gridCol w="1905000"/>
                <a:gridCol w="6172200"/>
              </a:tblGrid>
              <a:tr h="370840">
                <a:tc>
                  <a:txBody>
                    <a:bodyPr/>
                    <a:lstStyle/>
                    <a:p>
                      <a:pPr>
                        <a:lnSpc>
                          <a:spcPct val="150000"/>
                        </a:lnSpc>
                      </a:pPr>
                      <a:r>
                        <a:rPr lang="en-US" sz="2000" dirty="0">
                          <a:latin typeface="Calibri"/>
                        </a:rPr>
                        <a:t>Pattern Name: </a:t>
                      </a:r>
                    </a:p>
                  </a:txBody>
                  <a:tcPr marL="68580" marR="68580" marT="0" marB="0"/>
                </a:tc>
                <a:tc>
                  <a:txBody>
                    <a:bodyPr/>
                    <a:lstStyle/>
                    <a:p>
                      <a:pPr>
                        <a:lnSpc>
                          <a:spcPct val="150000"/>
                        </a:lnSpc>
                      </a:pPr>
                      <a:r>
                        <a:rPr lang="en-US" sz="2000" b="1">
                          <a:latin typeface="Calibri"/>
                        </a:rPr>
                        <a:t>Information Expert </a:t>
                      </a:r>
                      <a:endParaRPr lang="en-US" sz="2000">
                        <a:latin typeface="Calibri"/>
                      </a:endParaRPr>
                    </a:p>
                  </a:txBody>
                  <a:tcPr marL="68580" marR="68580" marT="0" marB="0"/>
                </a:tc>
              </a:tr>
              <a:tr h="370840">
                <a:tc>
                  <a:txBody>
                    <a:bodyPr/>
                    <a:lstStyle/>
                    <a:p>
                      <a:pPr>
                        <a:lnSpc>
                          <a:spcPct val="150000"/>
                        </a:lnSpc>
                      </a:pPr>
                      <a:r>
                        <a:rPr lang="en-US" sz="2000" dirty="0">
                          <a:latin typeface="Calibri"/>
                        </a:rPr>
                        <a:t>Problem: </a:t>
                      </a:r>
                    </a:p>
                  </a:txBody>
                  <a:tcPr marL="68580" marR="68580" marT="0" marB="0"/>
                </a:tc>
                <a:tc>
                  <a:txBody>
                    <a:bodyPr/>
                    <a:lstStyle/>
                    <a:p>
                      <a:pPr>
                        <a:lnSpc>
                          <a:spcPct val="150000"/>
                        </a:lnSpc>
                      </a:pPr>
                      <a:r>
                        <a:rPr lang="en-US" sz="2000" dirty="0">
                          <a:latin typeface="Calibri"/>
                        </a:rPr>
                        <a:t>What is a basic principle </a:t>
                      </a:r>
                      <a:r>
                        <a:rPr lang="en-US" sz="2000" baseline="0" dirty="0" smtClean="0">
                          <a:latin typeface="Calibri"/>
                        </a:rPr>
                        <a:t> </a:t>
                      </a:r>
                      <a:r>
                        <a:rPr lang="en-US" sz="2000" baseline="0" smtClean="0">
                          <a:latin typeface="Calibri"/>
                        </a:rPr>
                        <a:t>of </a:t>
                      </a:r>
                      <a:r>
                        <a:rPr lang="en-US" sz="2000" smtClean="0">
                          <a:latin typeface="Calibri"/>
                        </a:rPr>
                        <a:t>assigning </a:t>
                      </a:r>
                      <a:r>
                        <a:rPr lang="en-US" sz="2000" dirty="0">
                          <a:latin typeface="Calibri"/>
                        </a:rPr>
                        <a:t>responsibilities to objects? </a:t>
                      </a:r>
                    </a:p>
                  </a:txBody>
                  <a:tcPr marL="68580" marR="68580" marT="0" marB="0"/>
                </a:tc>
              </a:tr>
              <a:tr h="370840">
                <a:tc>
                  <a:txBody>
                    <a:bodyPr/>
                    <a:lstStyle/>
                    <a:p>
                      <a:pPr>
                        <a:lnSpc>
                          <a:spcPct val="150000"/>
                        </a:lnSpc>
                      </a:pPr>
                      <a:r>
                        <a:rPr lang="en-US" sz="2000">
                          <a:latin typeface="Calibri"/>
                        </a:rPr>
                        <a:t>Solution: </a:t>
                      </a:r>
                    </a:p>
                  </a:txBody>
                  <a:tcPr marL="68580" marR="68580" marT="0" marB="0"/>
                </a:tc>
                <a:tc>
                  <a:txBody>
                    <a:bodyPr/>
                    <a:lstStyle/>
                    <a:p>
                      <a:pPr>
                        <a:lnSpc>
                          <a:spcPct val="150000"/>
                        </a:lnSpc>
                      </a:pPr>
                      <a:r>
                        <a:rPr lang="en-US" sz="2000" dirty="0">
                          <a:latin typeface="Calibri"/>
                        </a:rPr>
                        <a:t>Assign a responsibility to the class that has the information needed to fulfill </a:t>
                      </a:r>
                      <a:r>
                        <a:rPr lang="en-US" sz="2000" dirty="0" smtClean="0">
                          <a:latin typeface="Calibri"/>
                        </a:rPr>
                        <a:t>the</a:t>
                      </a:r>
                      <a:r>
                        <a:rPr lang="en-US" sz="2000" baseline="0" dirty="0" smtClean="0">
                          <a:latin typeface="Calibri"/>
                        </a:rPr>
                        <a:t> responsibility</a:t>
                      </a:r>
                      <a:r>
                        <a:rPr lang="en-US" sz="2000" dirty="0" smtClean="0">
                          <a:latin typeface="Calibri"/>
                        </a:rPr>
                        <a:t>. </a:t>
                      </a:r>
                      <a:endParaRPr lang="en-US" sz="2000" dirty="0">
                        <a:latin typeface="Calibri"/>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a:buNone/>
            </a:pPr>
            <a:r>
              <a:rPr lang="en-US" sz="2400" b="1" dirty="0" smtClean="0"/>
              <a:t>Patterns Have Names - Important! </a:t>
            </a:r>
            <a:endParaRPr lang="en-US" sz="2400" dirty="0" smtClean="0"/>
          </a:p>
          <a:p>
            <a:pPr marL="457200" lvl="0" indent="-457200">
              <a:buFont typeface="+mj-lt"/>
              <a:buAutoNum type="arabicPeriod"/>
            </a:pPr>
            <a:r>
              <a:rPr lang="en-US" sz="2000" dirty="0" smtClean="0"/>
              <a:t>Software development is a young field. </a:t>
            </a:r>
          </a:p>
          <a:p>
            <a:pPr marL="457200" lvl="0" indent="-457200">
              <a:buFont typeface="+mj-lt"/>
              <a:buAutoNum type="arabicPeriod"/>
            </a:pPr>
            <a:r>
              <a:rPr lang="en-US" sz="2000" dirty="0" smtClean="0"/>
              <a:t>Young fields lack well-established names for their principles and that makes communication and education difficult. </a:t>
            </a:r>
          </a:p>
          <a:p>
            <a:pPr marL="457200" lvl="0" indent="-457200">
              <a:buFont typeface="+mj-lt"/>
              <a:buAutoNum type="arabicPeriod"/>
            </a:pPr>
            <a:r>
              <a:rPr lang="en-US" sz="2000" dirty="0" smtClean="0"/>
              <a:t>Patterns have names, such as Information Expert and Abstract Factory. </a:t>
            </a:r>
          </a:p>
          <a:p>
            <a:pPr marL="457200" lvl="0" indent="-457200">
              <a:buFont typeface="+mj-lt"/>
              <a:buAutoNum type="arabicPeriod"/>
            </a:pPr>
            <a:r>
              <a:rPr lang="en-US" sz="2000" dirty="0" smtClean="0"/>
              <a:t>Naming a pattern, design idea, or principle has the following advantages: </a:t>
            </a:r>
          </a:p>
          <a:p>
            <a:pPr marL="857250" lvl="1" indent="-457200"/>
            <a:r>
              <a:rPr lang="en-US" sz="2000" dirty="0" smtClean="0"/>
              <a:t>It supports chunking and </a:t>
            </a:r>
            <a:r>
              <a:rPr lang="en-US" sz="2000" b="1" dirty="0" smtClean="0"/>
              <a:t>incorporating that concept into our understanding </a:t>
            </a:r>
            <a:r>
              <a:rPr lang="en-US" sz="2000" dirty="0" smtClean="0"/>
              <a:t>and memory. </a:t>
            </a:r>
          </a:p>
          <a:p>
            <a:pPr marL="857250" lvl="1" indent="-457200"/>
            <a:r>
              <a:rPr lang="en-US" sz="2000" dirty="0" smtClean="0"/>
              <a:t>It facilitates </a:t>
            </a:r>
            <a:r>
              <a:rPr lang="en-US" sz="2000" b="1" dirty="0" smtClean="0"/>
              <a:t>communication. </a:t>
            </a:r>
            <a:endParaRPr lang="en-US" sz="2000" dirty="0" smtClean="0"/>
          </a:p>
          <a:p>
            <a:pPr>
              <a:buNone/>
            </a:pPr>
            <a:endParaRPr lang="en-US" sz="2400" b="1" dirty="0" smtClean="0"/>
          </a:p>
          <a:p>
            <a:pPr>
              <a:buNone/>
            </a:pPr>
            <a:r>
              <a:rPr lang="en-US" sz="2400" b="1" dirty="0" smtClean="0"/>
              <a:t>Is GRASP a Set of Patterns or Principles? </a:t>
            </a:r>
            <a:endParaRPr lang="en-US" sz="2400" dirty="0" smtClean="0"/>
          </a:p>
          <a:p>
            <a:pPr marL="457200" lvl="0" indent="-457200">
              <a:buFont typeface="+mj-lt"/>
              <a:buAutoNum type="arabicPeriod"/>
            </a:pPr>
            <a:r>
              <a:rPr lang="en-US" sz="2000" dirty="0" smtClean="0"/>
              <a:t>GRASP defines nine basic OO design principles or basic building blocks in design. </a:t>
            </a:r>
          </a:p>
          <a:p>
            <a:pPr marL="457200" lvl="0" indent="-457200">
              <a:buFont typeface="+mj-lt"/>
              <a:buAutoNum type="arabicPeriod"/>
            </a:pPr>
            <a:r>
              <a:rPr lang="en-US" sz="2000" dirty="0" smtClean="0"/>
              <a:t>One answer is in the words of the Gang of Four authors, from the preface of their influential Design Patterns book: </a:t>
            </a:r>
            <a:r>
              <a:rPr lang="en-US" sz="2000" b="1" dirty="0" smtClean="0"/>
              <a:t>One person's pattern is another person's primitive building block.</a:t>
            </a:r>
            <a:endParaRPr lang="en-US" sz="2000" dirty="0" smtClean="0"/>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US" sz="2400" b="1" dirty="0" smtClean="0"/>
              <a:t>APPLYING </a:t>
            </a:r>
            <a:r>
              <a:rPr lang="en-US" sz="2400" b="1" i="1" dirty="0" smtClean="0"/>
              <a:t>GRASP</a:t>
            </a:r>
            <a:r>
              <a:rPr lang="en-US" sz="2400" b="1" dirty="0" smtClean="0"/>
              <a:t> TO OBJECT DESIGN: </a:t>
            </a:r>
            <a:endParaRPr lang="en-US" sz="2400" dirty="0" smtClean="0"/>
          </a:p>
          <a:p>
            <a:pPr marL="457200" lvl="0" indent="-457200">
              <a:buFont typeface="+mj-lt"/>
              <a:buAutoNum type="arabicPeriod"/>
            </a:pPr>
            <a:r>
              <a:rPr lang="en-US" sz="2000" dirty="0" smtClean="0"/>
              <a:t>GRASP stands for </a:t>
            </a:r>
            <a:r>
              <a:rPr lang="en-US" sz="2000" b="1" dirty="0" smtClean="0"/>
              <a:t>G</a:t>
            </a:r>
            <a:r>
              <a:rPr lang="en-US" sz="2000" dirty="0" smtClean="0"/>
              <a:t>eneral </a:t>
            </a:r>
            <a:r>
              <a:rPr lang="en-US" sz="2000" b="1" dirty="0" smtClean="0"/>
              <a:t>R</a:t>
            </a:r>
            <a:r>
              <a:rPr lang="en-US" sz="2000" dirty="0" smtClean="0"/>
              <a:t>esponsibility </a:t>
            </a:r>
            <a:r>
              <a:rPr lang="en-US" sz="2000" b="1" dirty="0" smtClean="0"/>
              <a:t>A</a:t>
            </a:r>
            <a:r>
              <a:rPr lang="en-US" sz="2000" dirty="0" smtClean="0"/>
              <a:t>ssignment </a:t>
            </a:r>
            <a:r>
              <a:rPr lang="en-US" sz="2000" b="1" dirty="0" smtClean="0"/>
              <a:t>S</a:t>
            </a:r>
            <a:r>
              <a:rPr lang="en-US" sz="2000" dirty="0" smtClean="0"/>
              <a:t>oftware </a:t>
            </a:r>
            <a:r>
              <a:rPr lang="en-US" sz="2000" b="1" dirty="0" smtClean="0"/>
              <a:t>P</a:t>
            </a:r>
            <a:r>
              <a:rPr lang="en-US" sz="2000" dirty="0" smtClean="0"/>
              <a:t>atterns.</a:t>
            </a:r>
          </a:p>
          <a:p>
            <a:pPr marL="457200" lvl="0" indent="-457200">
              <a:buFont typeface="+mj-lt"/>
              <a:buAutoNum type="arabicPeriod"/>
            </a:pPr>
            <a:r>
              <a:rPr lang="en-US" sz="2000" dirty="0" smtClean="0"/>
              <a:t>GRASP name was chosen to suggest the importance of </a:t>
            </a:r>
            <a:r>
              <a:rPr lang="en-US" sz="2000" i="1" dirty="0" smtClean="0"/>
              <a:t>grasping </a:t>
            </a:r>
            <a:r>
              <a:rPr lang="en-US" sz="2000" dirty="0" smtClean="0"/>
              <a:t>these principles to successfully design object-oriented software.</a:t>
            </a:r>
          </a:p>
          <a:p>
            <a:pPr marL="457200" lvl="0" indent="-457200">
              <a:buFont typeface="+mj-lt"/>
              <a:buAutoNum type="arabicPeriod"/>
            </a:pPr>
            <a:r>
              <a:rPr lang="en-US" sz="2000" dirty="0" smtClean="0"/>
              <a:t>There are nine GRASP patterns:</a:t>
            </a:r>
          </a:p>
          <a:p>
            <a:pPr>
              <a:buNone/>
            </a:pPr>
            <a:endParaRPr lang="en-US" sz="2000" dirty="0"/>
          </a:p>
        </p:txBody>
      </p:sp>
      <p:graphicFrame>
        <p:nvGraphicFramePr>
          <p:cNvPr id="4" name="Table 3"/>
          <p:cNvGraphicFramePr>
            <a:graphicFrameLocks noGrp="1"/>
          </p:cNvGraphicFramePr>
          <p:nvPr/>
        </p:nvGraphicFramePr>
        <p:xfrm>
          <a:off x="914400" y="2438400"/>
          <a:ext cx="7391400" cy="1371600"/>
        </p:xfrm>
        <a:graphic>
          <a:graphicData uri="http://schemas.openxmlformats.org/drawingml/2006/table">
            <a:tbl>
              <a:tblPr firstRow="1" bandRow="1">
                <a:tableStyleId>{5940675A-B579-460E-94D1-54222C63F5DA}</a:tableStyleId>
              </a:tblPr>
              <a:tblGrid>
                <a:gridCol w="2590800"/>
                <a:gridCol w="2133600"/>
                <a:gridCol w="2667000"/>
              </a:tblGrid>
              <a:tr h="370840">
                <a:tc>
                  <a:txBody>
                    <a:bodyPr/>
                    <a:lstStyle/>
                    <a:p>
                      <a:pPr algn="l">
                        <a:lnSpc>
                          <a:spcPct val="150000"/>
                        </a:lnSpc>
                      </a:pPr>
                      <a:r>
                        <a:rPr lang="en-US" sz="2000">
                          <a:latin typeface="Calibri"/>
                        </a:rPr>
                        <a:t>Creator </a:t>
                      </a:r>
                    </a:p>
                  </a:txBody>
                  <a:tcPr marL="68580" marR="68580" marT="0" marB="0"/>
                </a:tc>
                <a:tc>
                  <a:txBody>
                    <a:bodyPr/>
                    <a:lstStyle/>
                    <a:p>
                      <a:pPr algn="l">
                        <a:lnSpc>
                          <a:spcPct val="150000"/>
                        </a:lnSpc>
                      </a:pPr>
                      <a:r>
                        <a:rPr lang="en-US" sz="2000">
                          <a:latin typeface="Calibri"/>
                        </a:rPr>
                        <a:t>Controller </a:t>
                      </a:r>
                    </a:p>
                  </a:txBody>
                  <a:tcPr marL="68580" marR="68580" marT="0" marB="0"/>
                </a:tc>
                <a:tc>
                  <a:txBody>
                    <a:bodyPr/>
                    <a:lstStyle/>
                    <a:p>
                      <a:pPr algn="l">
                        <a:lnSpc>
                          <a:spcPct val="150000"/>
                        </a:lnSpc>
                      </a:pPr>
                      <a:r>
                        <a:rPr lang="en-US" sz="2000" dirty="0">
                          <a:latin typeface="Calibri"/>
                        </a:rPr>
                        <a:t>Pure Fabrication </a:t>
                      </a:r>
                    </a:p>
                  </a:txBody>
                  <a:tcPr marL="68580" marR="68580" marT="0" marB="0"/>
                </a:tc>
              </a:tr>
              <a:tr h="370840">
                <a:tc>
                  <a:txBody>
                    <a:bodyPr/>
                    <a:lstStyle/>
                    <a:p>
                      <a:pPr algn="l">
                        <a:lnSpc>
                          <a:spcPct val="150000"/>
                        </a:lnSpc>
                      </a:pPr>
                      <a:r>
                        <a:rPr lang="en-US" sz="2000">
                          <a:latin typeface="Calibri"/>
                        </a:rPr>
                        <a:t>Information Expert </a:t>
                      </a:r>
                    </a:p>
                  </a:txBody>
                  <a:tcPr marL="68580" marR="68580" marT="0" marB="0"/>
                </a:tc>
                <a:tc>
                  <a:txBody>
                    <a:bodyPr/>
                    <a:lstStyle/>
                    <a:p>
                      <a:pPr algn="l">
                        <a:lnSpc>
                          <a:spcPct val="150000"/>
                        </a:lnSpc>
                      </a:pPr>
                      <a:r>
                        <a:rPr lang="en-US" sz="2000">
                          <a:latin typeface="Calibri"/>
                        </a:rPr>
                        <a:t>High Cohesion </a:t>
                      </a:r>
                    </a:p>
                  </a:txBody>
                  <a:tcPr marL="68580" marR="68580" marT="0" marB="0"/>
                </a:tc>
                <a:tc>
                  <a:txBody>
                    <a:bodyPr/>
                    <a:lstStyle/>
                    <a:p>
                      <a:pPr algn="l">
                        <a:lnSpc>
                          <a:spcPct val="150000"/>
                        </a:lnSpc>
                      </a:pPr>
                      <a:r>
                        <a:rPr lang="en-US" sz="2000">
                          <a:latin typeface="Calibri"/>
                        </a:rPr>
                        <a:t>Indirection </a:t>
                      </a:r>
                    </a:p>
                  </a:txBody>
                  <a:tcPr marL="68580" marR="68580" marT="0" marB="0"/>
                </a:tc>
              </a:tr>
              <a:tr h="370840">
                <a:tc>
                  <a:txBody>
                    <a:bodyPr/>
                    <a:lstStyle/>
                    <a:p>
                      <a:pPr algn="l">
                        <a:lnSpc>
                          <a:spcPct val="150000"/>
                        </a:lnSpc>
                      </a:pPr>
                      <a:r>
                        <a:rPr lang="en-US" sz="2000">
                          <a:latin typeface="Calibri"/>
                        </a:rPr>
                        <a:t>Low Coupling </a:t>
                      </a:r>
                    </a:p>
                  </a:txBody>
                  <a:tcPr marL="68580" marR="68580" marT="0" marB="0"/>
                </a:tc>
                <a:tc>
                  <a:txBody>
                    <a:bodyPr/>
                    <a:lstStyle/>
                    <a:p>
                      <a:pPr algn="l">
                        <a:lnSpc>
                          <a:spcPct val="150000"/>
                        </a:lnSpc>
                      </a:pPr>
                      <a:r>
                        <a:rPr lang="en-US" sz="2000">
                          <a:latin typeface="Calibri"/>
                        </a:rPr>
                        <a:t>Polymorphism </a:t>
                      </a:r>
                    </a:p>
                  </a:txBody>
                  <a:tcPr marL="68580" marR="68580" marT="0" marB="0"/>
                </a:tc>
                <a:tc>
                  <a:txBody>
                    <a:bodyPr/>
                    <a:lstStyle/>
                    <a:p>
                      <a:pPr algn="l">
                        <a:lnSpc>
                          <a:spcPct val="150000"/>
                        </a:lnSpc>
                      </a:pPr>
                      <a:r>
                        <a:rPr lang="en-US" sz="2000" dirty="0">
                          <a:latin typeface="Calibri"/>
                        </a:rPr>
                        <a:t>Protected Variations </a:t>
                      </a: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458200" cy="639762"/>
          </a:xfrm>
        </p:spPr>
        <p:txBody>
          <a:bodyPr>
            <a:normAutofit fontScale="90000"/>
          </a:bodyPr>
          <a:lstStyle/>
          <a:p>
            <a:pPr algn="l"/>
            <a:r>
              <a:rPr lang="en-US" b="1" dirty="0" smtClean="0"/>
              <a:t>CREATOR</a:t>
            </a:r>
            <a:r>
              <a:rPr lang="en-US" dirty="0" smtClean="0"/>
              <a:t/>
            </a:r>
            <a:br>
              <a:rPr lang="en-US" dirty="0" smtClean="0"/>
            </a:br>
            <a:endParaRPr lang="en-US" dirty="0"/>
          </a:p>
        </p:txBody>
      </p:sp>
      <p:sp>
        <p:nvSpPr>
          <p:cNvPr id="3" name="Content Placeholder 2"/>
          <p:cNvSpPr>
            <a:spLocks noGrp="1"/>
          </p:cNvSpPr>
          <p:nvPr>
            <p:ph idx="1"/>
          </p:nvPr>
        </p:nvSpPr>
        <p:spPr>
          <a:xfrm>
            <a:off x="228600" y="762000"/>
            <a:ext cx="8686800" cy="5943600"/>
          </a:xfrm>
        </p:spPr>
        <p:txBody>
          <a:bodyPr>
            <a:noAutofit/>
          </a:bodyPr>
          <a:lstStyle/>
          <a:p>
            <a:pPr>
              <a:buNone/>
            </a:pPr>
            <a:r>
              <a:rPr lang="en-US" sz="2400" b="1" dirty="0" smtClean="0"/>
              <a:t>Problem </a:t>
            </a:r>
            <a:r>
              <a:rPr lang="en-US" sz="2000" b="1" dirty="0" smtClean="0"/>
              <a:t>  </a:t>
            </a:r>
            <a:r>
              <a:rPr lang="en-US" sz="2000" dirty="0" smtClean="0"/>
              <a:t>Who should be responsible for creating a new instance of some 		       class? - </a:t>
            </a:r>
          </a:p>
          <a:p>
            <a:pPr marL="1771650" lvl="3" indent="-457200">
              <a:buFont typeface="+mj-lt"/>
              <a:buAutoNum type="arabicPeriod"/>
            </a:pPr>
            <a:r>
              <a:rPr lang="en-US" dirty="0" smtClean="0"/>
              <a:t>The creation of objects is one of the most common activities in an OO system.</a:t>
            </a:r>
          </a:p>
          <a:p>
            <a:pPr marL="1771650" lvl="3" indent="-457200">
              <a:buFont typeface="+mj-lt"/>
              <a:buAutoNum type="arabicPeriod"/>
            </a:pPr>
            <a:r>
              <a:rPr lang="en-US" dirty="0" smtClean="0"/>
              <a:t>consequently, it is useful to have a general principle for the assignment of creation responsibilities,</a:t>
            </a:r>
          </a:p>
          <a:p>
            <a:pPr marL="1771650" lvl="3" indent="-457200">
              <a:buFont typeface="+mj-lt"/>
              <a:buAutoNum type="arabicPeriod"/>
            </a:pPr>
            <a:r>
              <a:rPr lang="en-US" dirty="0" smtClean="0"/>
              <a:t>Assigned well, the design can support low coupling, increased clarity, encapsulation, and reusability. </a:t>
            </a:r>
          </a:p>
          <a:p>
            <a:pPr>
              <a:buNone/>
            </a:pPr>
            <a:r>
              <a:rPr lang="en-US" sz="2400" b="1" dirty="0" smtClean="0"/>
              <a:t>Solution </a:t>
            </a:r>
            <a:r>
              <a:rPr lang="en-US" sz="2000" b="1" dirty="0" smtClean="0"/>
              <a:t>  </a:t>
            </a:r>
            <a:r>
              <a:rPr lang="en-US" sz="2000" dirty="0" smtClean="0"/>
              <a:t>Assign class B the responsibility to create an instance of class A if one 	      of these is true (the more the better): </a:t>
            </a:r>
          </a:p>
          <a:p>
            <a:pPr lvl="3"/>
            <a:r>
              <a:rPr lang="en-US" dirty="0" smtClean="0"/>
              <a:t>B "contains" or compositely aggregates A. </a:t>
            </a:r>
          </a:p>
          <a:p>
            <a:pPr lvl="3"/>
            <a:r>
              <a:rPr lang="en-US" dirty="0" smtClean="0"/>
              <a:t>B records A. </a:t>
            </a:r>
          </a:p>
          <a:p>
            <a:pPr lvl="3"/>
            <a:r>
              <a:rPr lang="en-US" dirty="0" smtClean="0"/>
              <a:t>B closely uses A. </a:t>
            </a:r>
          </a:p>
          <a:p>
            <a:pPr lvl="3"/>
            <a:r>
              <a:rPr lang="en-US" dirty="0" smtClean="0"/>
              <a:t>B has the initializing data for A. </a:t>
            </a:r>
          </a:p>
          <a:p>
            <a:pPr lvl="2">
              <a:buNone/>
            </a:pPr>
            <a:r>
              <a:rPr lang="en-US" sz="2000" dirty="0" smtClean="0"/>
              <a:t>   B is a </a:t>
            </a:r>
            <a:r>
              <a:rPr lang="en-US" sz="2000" i="1" dirty="0" smtClean="0"/>
              <a:t>creator</a:t>
            </a:r>
            <a:r>
              <a:rPr lang="en-US" sz="2000" dirty="0" smtClean="0"/>
              <a:t> of A objects.</a:t>
            </a:r>
          </a:p>
          <a:p>
            <a:pPr>
              <a:buNone/>
            </a:pPr>
            <a:r>
              <a:rPr lang="en-US" sz="2000" dirty="0" smtClean="0"/>
              <a:t>                   If more than one option applies, usually prefer a class B which   	    	   </a:t>
            </a:r>
            <a:r>
              <a:rPr lang="en-US" sz="2000" i="1" dirty="0" smtClean="0"/>
              <a:t>aggregates</a:t>
            </a:r>
            <a:r>
              <a:rPr lang="en-US" sz="2000" dirty="0" smtClean="0"/>
              <a:t> or </a:t>
            </a:r>
            <a:r>
              <a:rPr lang="en-US" sz="2000" i="1" dirty="0" smtClean="0"/>
              <a:t>contains</a:t>
            </a:r>
            <a:r>
              <a:rPr lang="en-US" sz="2000" dirty="0" smtClean="0"/>
              <a:t> class a.</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477000"/>
          </a:xfrm>
        </p:spPr>
        <p:txBody>
          <a:bodyPr>
            <a:normAutofit fontScale="85000" lnSpcReduction="20000"/>
          </a:bodyPr>
          <a:lstStyle/>
          <a:p>
            <a:pPr>
              <a:buNone/>
            </a:pPr>
            <a:r>
              <a:rPr lang="en-US" sz="2600" b="1" dirty="0" smtClean="0"/>
              <a:t>Example</a:t>
            </a:r>
            <a:r>
              <a:rPr lang="en-US" sz="2600" dirty="0" smtClean="0"/>
              <a:t> </a:t>
            </a:r>
          </a:p>
          <a:p>
            <a:pPr>
              <a:buNone/>
            </a:pPr>
            <a:r>
              <a:rPr lang="en-US" sz="2200" dirty="0" smtClean="0"/>
              <a:t>In the </a:t>
            </a:r>
            <a:r>
              <a:rPr lang="en-US" sz="2200" dirty="0" err="1" smtClean="0"/>
              <a:t>NextGen</a:t>
            </a:r>
            <a:r>
              <a:rPr lang="en-US" sz="2200" dirty="0" smtClean="0"/>
              <a:t> POS application, who should be responsible for creating a </a:t>
            </a:r>
            <a:r>
              <a:rPr lang="en-US" sz="2200" i="1" dirty="0" err="1" smtClean="0"/>
              <a:t>SalesLineItem</a:t>
            </a:r>
            <a:endParaRPr lang="en-US" sz="2200" i="1" dirty="0" smtClean="0"/>
          </a:p>
          <a:p>
            <a:pPr>
              <a:buNone/>
            </a:pPr>
            <a:r>
              <a:rPr lang="en-US" sz="2200" dirty="0" smtClean="0"/>
              <a:t>instance? By Creator, we should look for a class that aggregates, contains, and so on,</a:t>
            </a:r>
          </a:p>
          <a:p>
            <a:pPr>
              <a:buNone/>
            </a:pPr>
            <a:r>
              <a:rPr lang="en-US" sz="2200" i="1" dirty="0" err="1" smtClean="0"/>
              <a:t>SalesLineItem</a:t>
            </a:r>
            <a:r>
              <a:rPr lang="en-US" sz="2200" dirty="0" smtClean="0"/>
              <a:t> instances. Consider the partial domain model given below.</a:t>
            </a:r>
          </a:p>
          <a:p>
            <a:pPr>
              <a:buNone/>
            </a:pPr>
            <a:r>
              <a:rPr lang="en-US" sz="2200" dirty="0" smtClean="0"/>
              <a:t>                   </a:t>
            </a:r>
            <a:r>
              <a:rPr lang="en-US" sz="2200" b="1" dirty="0" smtClean="0"/>
              <a:t>Partial domain model</a:t>
            </a:r>
          </a:p>
          <a:p>
            <a:pPr>
              <a:buNone/>
            </a:pPr>
            <a:endParaRPr lang="en-US" sz="2200" b="1" dirty="0" smtClean="0"/>
          </a:p>
          <a:p>
            <a:pPr>
              <a:buNone/>
            </a:pPr>
            <a:endParaRPr lang="en-US" sz="2200" b="1" dirty="0" smtClean="0"/>
          </a:p>
          <a:p>
            <a:pPr>
              <a:buNone/>
            </a:pPr>
            <a:endParaRPr lang="en-US" sz="2200" b="1" dirty="0" smtClean="0"/>
          </a:p>
          <a:p>
            <a:pPr>
              <a:buNone/>
            </a:pPr>
            <a:r>
              <a:rPr lang="en-US" sz="2200" b="1" dirty="0" smtClean="0"/>
              <a:t>        </a:t>
            </a:r>
            <a:r>
              <a:rPr lang="en-US" sz="2100" dirty="0" smtClean="0"/>
              <a:t>1                   </a:t>
            </a:r>
          </a:p>
          <a:p>
            <a:pPr>
              <a:buNone/>
            </a:pPr>
            <a:r>
              <a:rPr lang="en-US" sz="2100" dirty="0" smtClean="0"/>
              <a:t>              Contains                                                           </a:t>
            </a:r>
            <a:r>
              <a:rPr lang="en-US" sz="2100" dirty="0" err="1" smtClean="0"/>
              <a:t>makelineItem</a:t>
            </a:r>
            <a:r>
              <a:rPr lang="en-US" sz="2100" dirty="0" smtClean="0"/>
              <a:t>(quantity)</a:t>
            </a:r>
          </a:p>
          <a:p>
            <a:pPr>
              <a:buNone/>
            </a:pPr>
            <a:r>
              <a:rPr lang="en-US" sz="2200" b="1" dirty="0" smtClean="0"/>
              <a:t>             </a:t>
            </a:r>
            <a:r>
              <a:rPr lang="en-US" sz="2100" dirty="0" smtClean="0"/>
              <a:t>1..*</a:t>
            </a:r>
            <a:endParaRPr lang="en-US" sz="2200" dirty="0" smtClean="0"/>
          </a:p>
          <a:p>
            <a:pPr>
              <a:buNone/>
            </a:pPr>
            <a:r>
              <a:rPr lang="en-US" sz="2200" b="1" dirty="0" smtClean="0"/>
              <a:t>       </a:t>
            </a:r>
            <a:r>
              <a:rPr lang="en-US" sz="2200" dirty="0" smtClean="0"/>
              <a:t>     </a:t>
            </a:r>
          </a:p>
          <a:p>
            <a:pPr>
              <a:buNone/>
            </a:pPr>
            <a:r>
              <a:rPr lang="en-US" sz="2200" dirty="0" smtClean="0"/>
              <a:t>                        </a:t>
            </a:r>
            <a:r>
              <a:rPr lang="en-US" sz="2100" dirty="0" smtClean="0"/>
              <a:t>* Described-by 1                                                                                  create</a:t>
            </a:r>
          </a:p>
          <a:p>
            <a:pPr>
              <a:buNone/>
            </a:pPr>
            <a:r>
              <a:rPr lang="en-US" sz="2100" dirty="0" smtClean="0"/>
              <a:t>                                                                                                                                      (quantity) </a:t>
            </a:r>
          </a:p>
          <a:p>
            <a:pPr>
              <a:buNone/>
            </a:pPr>
            <a:endParaRPr lang="en-US" sz="2200" b="1" dirty="0" smtClean="0"/>
          </a:p>
          <a:p>
            <a:pPr>
              <a:buNone/>
            </a:pPr>
            <a:endParaRPr lang="en-US" sz="2200" dirty="0" smtClean="0"/>
          </a:p>
          <a:p>
            <a:pPr>
              <a:buNone/>
            </a:pPr>
            <a:endParaRPr lang="en-US" sz="2200" dirty="0" smtClean="0"/>
          </a:p>
          <a:p>
            <a:pPr>
              <a:buNone/>
            </a:pPr>
            <a:r>
              <a:rPr lang="en-US" sz="2200" dirty="0" smtClean="0"/>
              <a:t>Since a </a:t>
            </a:r>
            <a:r>
              <a:rPr lang="en-US" sz="2200" i="1" dirty="0" smtClean="0"/>
              <a:t>Sale</a:t>
            </a:r>
            <a:r>
              <a:rPr lang="en-US" sz="2200" dirty="0" smtClean="0"/>
              <a:t> contains (in fact, aggregates) many </a:t>
            </a:r>
            <a:r>
              <a:rPr lang="en-US" sz="2200" i="1" dirty="0" err="1" smtClean="0"/>
              <a:t>SalesLineItem</a:t>
            </a:r>
            <a:r>
              <a:rPr lang="en-US" sz="2200" dirty="0" smtClean="0"/>
              <a:t> objects, the Creator</a:t>
            </a:r>
          </a:p>
          <a:p>
            <a:pPr>
              <a:buNone/>
            </a:pPr>
            <a:r>
              <a:rPr lang="en-US" sz="2200" dirty="0" smtClean="0"/>
              <a:t>pattern suggests that </a:t>
            </a:r>
            <a:r>
              <a:rPr lang="en-US" sz="2200" i="1" dirty="0" smtClean="0"/>
              <a:t>Sale</a:t>
            </a:r>
            <a:r>
              <a:rPr lang="en-US" sz="2200" dirty="0" smtClean="0"/>
              <a:t> is a good candidate to have the responsibility of creating</a:t>
            </a:r>
          </a:p>
          <a:p>
            <a:pPr>
              <a:buNone/>
            </a:pPr>
            <a:r>
              <a:rPr lang="en-US" sz="2200" i="1" dirty="0" err="1" smtClean="0"/>
              <a:t>SalesLineItem</a:t>
            </a:r>
            <a:r>
              <a:rPr lang="en-US" sz="2200" dirty="0" smtClean="0"/>
              <a:t> instances.</a:t>
            </a:r>
          </a:p>
          <a:p>
            <a:pPr>
              <a:buNone/>
            </a:pPr>
            <a:r>
              <a:rPr lang="en-US" sz="2200" dirty="0" smtClean="0"/>
              <a:t>This leads to the design of object interactions shown below.</a:t>
            </a:r>
          </a:p>
          <a:p>
            <a:pPr>
              <a:buNone/>
            </a:pPr>
            <a:endParaRPr lang="en-US" sz="2000" dirty="0"/>
          </a:p>
        </p:txBody>
      </p:sp>
      <p:sp>
        <p:nvSpPr>
          <p:cNvPr id="5" name="Rectangle 4"/>
          <p:cNvSpPr/>
          <p:nvPr/>
        </p:nvSpPr>
        <p:spPr>
          <a:xfrm>
            <a:off x="381000" y="1676400"/>
            <a:ext cx="1219200" cy="762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a:t>
            </a:r>
          </a:p>
          <a:p>
            <a:pPr algn="ctr"/>
            <a:endParaRPr lang="en-US" dirty="0" smtClean="0"/>
          </a:p>
          <a:p>
            <a:r>
              <a:rPr lang="en-US" dirty="0" smtClean="0"/>
              <a:t>time</a:t>
            </a:r>
            <a:endParaRPr lang="en-US" dirty="0"/>
          </a:p>
        </p:txBody>
      </p:sp>
      <p:sp>
        <p:nvSpPr>
          <p:cNvPr id="6" name="Rectangle 5"/>
          <p:cNvSpPr/>
          <p:nvPr/>
        </p:nvSpPr>
        <p:spPr>
          <a:xfrm>
            <a:off x="304800" y="3429000"/>
            <a:ext cx="1219200" cy="1066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Sales</a:t>
            </a:r>
          </a:p>
          <a:p>
            <a:pPr algn="ctr"/>
            <a:r>
              <a:rPr lang="en-US" dirty="0" err="1" smtClean="0"/>
              <a:t>LineItem</a:t>
            </a:r>
            <a:endParaRPr lang="en-US" dirty="0" smtClean="0"/>
          </a:p>
          <a:p>
            <a:pPr algn="ctr"/>
            <a:endParaRPr lang="en-US" dirty="0" smtClean="0"/>
          </a:p>
          <a:p>
            <a:r>
              <a:rPr lang="en-US" dirty="0" smtClean="0"/>
              <a:t>quantity</a:t>
            </a:r>
            <a:endParaRPr lang="en-US" dirty="0"/>
          </a:p>
        </p:txBody>
      </p:sp>
      <p:sp>
        <p:nvSpPr>
          <p:cNvPr id="7" name="Rectangle 6"/>
          <p:cNvSpPr/>
          <p:nvPr/>
        </p:nvSpPr>
        <p:spPr>
          <a:xfrm>
            <a:off x="3276600" y="3429000"/>
            <a:ext cx="1295400" cy="1447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a:t>
            </a:r>
          </a:p>
          <a:p>
            <a:pPr algn="ctr"/>
            <a:r>
              <a:rPr lang="en-US" dirty="0" smtClean="0"/>
              <a:t>Description</a:t>
            </a:r>
          </a:p>
          <a:p>
            <a:r>
              <a:rPr lang="en-US" dirty="0" smtClean="0"/>
              <a:t>description</a:t>
            </a:r>
          </a:p>
          <a:p>
            <a:r>
              <a:rPr lang="en-US" dirty="0" smtClean="0"/>
              <a:t>price</a:t>
            </a:r>
          </a:p>
          <a:p>
            <a:r>
              <a:rPr lang="en-US" dirty="0" err="1" smtClean="0"/>
              <a:t>itemID</a:t>
            </a:r>
            <a:endParaRPr lang="en-US" dirty="0"/>
          </a:p>
        </p:txBody>
      </p:sp>
      <p:cxnSp>
        <p:nvCxnSpPr>
          <p:cNvPr id="9" name="Straight Connector 8"/>
          <p:cNvCxnSpPr/>
          <p:nvPr/>
        </p:nvCxnSpPr>
        <p:spPr>
          <a:xfrm rot="5400000">
            <a:off x="419894" y="2932906"/>
            <a:ext cx="9906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rot="10800000">
            <a:off x="381000" y="19812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rot="10800000">
            <a:off x="304800" y="40386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rot="10800000">
            <a:off x="3276600" y="4038600"/>
            <a:ext cx="1295400" cy="158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10800000">
            <a:off x="1524000" y="4038600"/>
            <a:ext cx="1752600" cy="1588"/>
          </a:xfrm>
          <a:prstGeom prst="line">
            <a:avLst/>
          </a:prstGeom>
        </p:spPr>
        <p:style>
          <a:lnRef idx="1">
            <a:schemeClr val="dk1"/>
          </a:lnRef>
          <a:fillRef idx="0">
            <a:schemeClr val="dk1"/>
          </a:fillRef>
          <a:effectRef idx="0">
            <a:schemeClr val="dk1"/>
          </a:effectRef>
          <a:fontRef idx="minor">
            <a:schemeClr val="tx1"/>
          </a:fontRef>
        </p:style>
      </p:cxnSp>
      <p:sp>
        <p:nvSpPr>
          <p:cNvPr id="23" name="Rectangle 22"/>
          <p:cNvSpPr/>
          <p:nvPr/>
        </p:nvSpPr>
        <p:spPr>
          <a:xfrm>
            <a:off x="6629400" y="1828800"/>
            <a:ext cx="794656"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dirty="0" smtClean="0"/>
              <a:t>: Sale</a:t>
            </a:r>
          </a:p>
          <a:p>
            <a:pPr algn="ctr"/>
            <a:endParaRPr lang="en-US" dirty="0" smtClean="0"/>
          </a:p>
        </p:txBody>
      </p:sp>
      <p:sp>
        <p:nvSpPr>
          <p:cNvPr id="24" name="Rectangle 23"/>
          <p:cNvSpPr/>
          <p:nvPr/>
        </p:nvSpPr>
        <p:spPr>
          <a:xfrm>
            <a:off x="4572000" y="1828800"/>
            <a:ext cx="12192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dirty="0" smtClean="0"/>
              <a:t>: Register</a:t>
            </a:r>
          </a:p>
          <a:p>
            <a:pPr algn="ctr"/>
            <a:endParaRPr lang="en-US" dirty="0" smtClean="0"/>
          </a:p>
        </p:txBody>
      </p:sp>
      <p:sp>
        <p:nvSpPr>
          <p:cNvPr id="26" name="Rectangle 25"/>
          <p:cNvSpPr/>
          <p:nvPr/>
        </p:nvSpPr>
        <p:spPr>
          <a:xfrm>
            <a:off x="8305800" y="3429000"/>
            <a:ext cx="685800" cy="1143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dirty="0" smtClean="0"/>
              <a:t>: Sale</a:t>
            </a:r>
          </a:p>
          <a:p>
            <a:pPr algn="ctr"/>
            <a:r>
              <a:rPr lang="en-US" dirty="0" smtClean="0"/>
              <a:t>Line</a:t>
            </a:r>
          </a:p>
          <a:p>
            <a:pPr algn="ctr"/>
            <a:r>
              <a:rPr lang="en-US" dirty="0" smtClean="0"/>
              <a:t>Item</a:t>
            </a:r>
          </a:p>
          <a:p>
            <a:pPr algn="ctr"/>
            <a:endParaRPr lang="en-US" dirty="0" smtClean="0"/>
          </a:p>
        </p:txBody>
      </p:sp>
      <p:cxnSp>
        <p:nvCxnSpPr>
          <p:cNvPr id="28" name="Straight Connector 27"/>
          <p:cNvCxnSpPr/>
          <p:nvPr/>
        </p:nvCxnSpPr>
        <p:spPr>
          <a:xfrm rot="5400000">
            <a:off x="4572794" y="2513806"/>
            <a:ext cx="457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9" name="Straight Connector 28"/>
          <p:cNvCxnSpPr>
            <a:endCxn id="32" idx="1"/>
          </p:cNvCxnSpPr>
          <p:nvPr/>
        </p:nvCxnSpPr>
        <p:spPr>
          <a:xfrm rot="5400000">
            <a:off x="6820694" y="2704306"/>
            <a:ext cx="838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1" name="Rectangle 30"/>
          <p:cNvSpPr/>
          <p:nvPr/>
        </p:nvSpPr>
        <p:spPr>
          <a:xfrm rot="5400000">
            <a:off x="3619500" y="3848100"/>
            <a:ext cx="23622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2" name="Rectangle 31"/>
          <p:cNvSpPr/>
          <p:nvPr/>
        </p:nvSpPr>
        <p:spPr>
          <a:xfrm rot="5400000">
            <a:off x="6286500" y="4000500"/>
            <a:ext cx="19050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34" name="Straight Arrow Connector 33"/>
          <p:cNvCxnSpPr/>
          <p:nvPr/>
        </p:nvCxnSpPr>
        <p:spPr>
          <a:xfrm>
            <a:off x="4876800" y="3124200"/>
            <a:ext cx="22860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a:off x="7315200" y="3886200"/>
            <a:ext cx="990600" cy="1588"/>
          </a:xfrm>
          <a:prstGeom prst="straightConnector1">
            <a:avLst/>
          </a:prstGeom>
          <a:ln>
            <a:prstDash val="dash"/>
            <a:tailEnd type="arrow"/>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rot="5400000">
            <a:off x="8344694" y="48379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0-#ppt_w/2"/>
                                          </p:val>
                                        </p:tav>
                                        <p:tav tm="100000">
                                          <p:val>
                                            <p:strVal val="#ppt_x"/>
                                          </p:val>
                                        </p:tav>
                                      </p:tavLst>
                                    </p:anim>
                                    <p:anim calcmode="lin" valueType="num">
                                      <p:cBhvr additive="base">
                                        <p:cTn id="5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0-#ppt_w/2"/>
                                          </p:val>
                                        </p:tav>
                                        <p:tav tm="100000">
                                          <p:val>
                                            <p:strVal val="#ppt_x"/>
                                          </p:val>
                                        </p:tav>
                                      </p:tavLst>
                                    </p:anim>
                                    <p:anim calcmode="lin" valueType="num">
                                      <p:cBhvr additive="base">
                                        <p:cTn id="5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0-#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0-#ppt_w/2"/>
                                          </p:val>
                                        </p:tav>
                                        <p:tav tm="100000">
                                          <p:val>
                                            <p:strVal val="#ppt_x"/>
                                          </p:val>
                                        </p:tav>
                                      </p:tavLst>
                                    </p:anim>
                                    <p:anim calcmode="lin" valueType="num">
                                      <p:cBhvr additive="base">
                                        <p:cTn id="6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0-#ppt_w/2"/>
                                          </p:val>
                                        </p:tav>
                                        <p:tav tm="100000">
                                          <p:val>
                                            <p:strVal val="#ppt_x"/>
                                          </p:val>
                                        </p:tav>
                                      </p:tavLst>
                                    </p:anim>
                                    <p:anim calcmode="lin" valueType="num">
                                      <p:cBhvr additive="base">
                                        <p:cTn id="80"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0-#ppt_w/2"/>
                                          </p:val>
                                        </p:tav>
                                        <p:tav tm="100000">
                                          <p:val>
                                            <p:strVal val="#ppt_x"/>
                                          </p:val>
                                        </p:tav>
                                      </p:tavLst>
                                    </p:anim>
                                    <p:anim calcmode="lin" valueType="num">
                                      <p:cBhvr additive="base">
                                        <p:cTn id="8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0-#ppt_w/2"/>
                                          </p:val>
                                        </p:tav>
                                        <p:tav tm="100000">
                                          <p:val>
                                            <p:strVal val="#ppt_x"/>
                                          </p:val>
                                        </p:tav>
                                      </p:tavLst>
                                    </p:anim>
                                    <p:anim calcmode="lin" valueType="num">
                                      <p:cBhvr additive="base">
                                        <p:cTn id="9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additive="base">
                                        <p:cTn id="97" dur="500" fill="hold"/>
                                        <p:tgtEl>
                                          <p:spTgt spid="31"/>
                                        </p:tgtEl>
                                        <p:attrNameLst>
                                          <p:attrName>ppt_x</p:attrName>
                                        </p:attrNameLst>
                                      </p:cBhvr>
                                      <p:tavLst>
                                        <p:tav tm="0">
                                          <p:val>
                                            <p:strVal val="0-#ppt_w/2"/>
                                          </p:val>
                                        </p:tav>
                                        <p:tav tm="100000">
                                          <p:val>
                                            <p:strVal val="#ppt_x"/>
                                          </p:val>
                                        </p:tav>
                                      </p:tavLst>
                                    </p:anim>
                                    <p:anim calcmode="lin" valueType="num">
                                      <p:cBhvr additive="base">
                                        <p:cTn id="9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500" fill="hold"/>
                                        <p:tgtEl>
                                          <p:spTgt spid="29"/>
                                        </p:tgtEl>
                                        <p:attrNameLst>
                                          <p:attrName>ppt_x</p:attrName>
                                        </p:attrNameLst>
                                      </p:cBhvr>
                                      <p:tavLst>
                                        <p:tav tm="0">
                                          <p:val>
                                            <p:strVal val="0-#ppt_w/2"/>
                                          </p:val>
                                        </p:tav>
                                        <p:tav tm="100000">
                                          <p:val>
                                            <p:strVal val="#ppt_x"/>
                                          </p:val>
                                        </p:tav>
                                      </p:tavLst>
                                    </p:anim>
                                    <p:anim calcmode="lin" valueType="num">
                                      <p:cBhvr additive="base">
                                        <p:cTn id="10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additive="base">
                                        <p:cTn id="109" dur="500" fill="hold"/>
                                        <p:tgtEl>
                                          <p:spTgt spid="32"/>
                                        </p:tgtEl>
                                        <p:attrNameLst>
                                          <p:attrName>ppt_x</p:attrName>
                                        </p:attrNameLst>
                                      </p:cBhvr>
                                      <p:tavLst>
                                        <p:tav tm="0">
                                          <p:val>
                                            <p:strVal val="0-#ppt_w/2"/>
                                          </p:val>
                                        </p:tav>
                                        <p:tav tm="100000">
                                          <p:val>
                                            <p:strVal val="#ppt_x"/>
                                          </p:val>
                                        </p:tav>
                                      </p:tavLst>
                                    </p:anim>
                                    <p:anim calcmode="lin" valueType="num">
                                      <p:cBhvr additive="base">
                                        <p:cTn id="11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additive="base">
                                        <p:cTn id="115" dur="500" fill="hold"/>
                                        <p:tgtEl>
                                          <p:spTgt spid="20"/>
                                        </p:tgtEl>
                                        <p:attrNameLst>
                                          <p:attrName>ppt_x</p:attrName>
                                        </p:attrNameLst>
                                      </p:cBhvr>
                                      <p:tavLst>
                                        <p:tav tm="0">
                                          <p:val>
                                            <p:strVal val="0-#ppt_w/2"/>
                                          </p:val>
                                        </p:tav>
                                        <p:tav tm="100000">
                                          <p:val>
                                            <p:strVal val="#ppt_x"/>
                                          </p:val>
                                        </p:tav>
                                      </p:tavLst>
                                    </p:anim>
                                    <p:anim calcmode="lin" valueType="num">
                                      <p:cBhvr additive="base">
                                        <p:cTn id="11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500" fill="hold"/>
                                        <p:tgtEl>
                                          <p:spTgt spid="9"/>
                                        </p:tgtEl>
                                        <p:attrNameLst>
                                          <p:attrName>ppt_x</p:attrName>
                                        </p:attrNameLst>
                                      </p:cBhvr>
                                      <p:tavLst>
                                        <p:tav tm="0">
                                          <p:val>
                                            <p:strVal val="0-#ppt_w/2"/>
                                          </p:val>
                                        </p:tav>
                                        <p:tav tm="100000">
                                          <p:val>
                                            <p:strVal val="#ppt_x"/>
                                          </p:val>
                                        </p:tav>
                                      </p:tavLst>
                                    </p:anim>
                                    <p:anim calcmode="lin" valueType="num">
                                      <p:cBhvr additive="base">
                                        <p:cTn id="12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34"/>
                                        </p:tgtEl>
                                        <p:attrNameLst>
                                          <p:attrName>style.visibility</p:attrName>
                                        </p:attrNameLst>
                                      </p:cBhvr>
                                      <p:to>
                                        <p:strVal val="visible"/>
                                      </p:to>
                                    </p:set>
                                    <p:anim calcmode="lin" valueType="num">
                                      <p:cBhvr additive="base">
                                        <p:cTn id="127" dur="500" fill="hold"/>
                                        <p:tgtEl>
                                          <p:spTgt spid="34"/>
                                        </p:tgtEl>
                                        <p:attrNameLst>
                                          <p:attrName>ppt_x</p:attrName>
                                        </p:attrNameLst>
                                      </p:cBhvr>
                                      <p:tavLst>
                                        <p:tav tm="0">
                                          <p:val>
                                            <p:strVal val="0-#ppt_w/2"/>
                                          </p:val>
                                        </p:tav>
                                        <p:tav tm="100000">
                                          <p:val>
                                            <p:strVal val="#ppt_x"/>
                                          </p:val>
                                        </p:tav>
                                      </p:tavLst>
                                    </p:anim>
                                    <p:anim calcmode="lin" valueType="num">
                                      <p:cBhvr additive="base">
                                        <p:cTn id="12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nodeType="clickEffect">
                                  <p:stCondLst>
                                    <p:cond delay="0"/>
                                  </p:stCondLst>
                                  <p:childTnLst>
                                    <p:set>
                                      <p:cBhvr>
                                        <p:cTn id="132" dur="1" fill="hold">
                                          <p:stCondLst>
                                            <p:cond delay="0"/>
                                          </p:stCondLst>
                                        </p:cTn>
                                        <p:tgtEl>
                                          <p:spTgt spid="3">
                                            <p:txEl>
                                              <p:pRg st="8" end="8"/>
                                            </p:txEl>
                                          </p:spTgt>
                                        </p:tgtEl>
                                        <p:attrNameLst>
                                          <p:attrName>style.visibility</p:attrName>
                                        </p:attrNameLst>
                                      </p:cBhvr>
                                      <p:to>
                                        <p:strVal val="visible"/>
                                      </p:to>
                                    </p:set>
                                    <p:anim calcmode="lin" valueType="num">
                                      <p:cBhvr additive="base">
                                        <p:cTn id="13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9" end="9"/>
                                            </p:txEl>
                                          </p:spTgt>
                                        </p:tgtEl>
                                        <p:attrNameLst>
                                          <p:attrName>style.visibility</p:attrName>
                                        </p:attrNameLst>
                                      </p:cBhvr>
                                      <p:to>
                                        <p:strVal val="visible"/>
                                      </p:to>
                                    </p:set>
                                    <p:anim calcmode="lin" valueType="num">
                                      <p:cBhvr additive="base">
                                        <p:cTn id="1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8" fill="hold" nodeType="clickEffect">
                                  <p:stCondLst>
                                    <p:cond delay="0"/>
                                  </p:stCondLst>
                                  <p:childTnLst>
                                    <p:set>
                                      <p:cBhvr>
                                        <p:cTn id="144" dur="1" fill="hold">
                                          <p:stCondLst>
                                            <p:cond delay="0"/>
                                          </p:stCondLst>
                                        </p:cTn>
                                        <p:tgtEl>
                                          <p:spTgt spid="3">
                                            <p:txEl>
                                              <p:pRg st="10" end="10"/>
                                            </p:txEl>
                                          </p:spTgt>
                                        </p:tgtEl>
                                        <p:attrNameLst>
                                          <p:attrName>style.visibility</p:attrName>
                                        </p:attrNameLst>
                                      </p:cBhvr>
                                      <p:to>
                                        <p:strVal val="visible"/>
                                      </p:to>
                                    </p:set>
                                    <p:anim calcmode="lin" valueType="num">
                                      <p:cBhvr additive="base">
                                        <p:cTn id="14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4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8" fill="hold" nodeType="clickEffect">
                                  <p:stCondLst>
                                    <p:cond delay="0"/>
                                  </p:stCondLst>
                                  <p:childTnLst>
                                    <p:set>
                                      <p:cBhvr>
                                        <p:cTn id="150" dur="1" fill="hold">
                                          <p:stCondLst>
                                            <p:cond delay="0"/>
                                          </p:stCondLst>
                                        </p:cTn>
                                        <p:tgtEl>
                                          <p:spTgt spid="3">
                                            <p:txEl>
                                              <p:pRg st="11" end="11"/>
                                            </p:txEl>
                                          </p:spTgt>
                                        </p:tgtEl>
                                        <p:attrNameLst>
                                          <p:attrName>style.visibility</p:attrName>
                                        </p:attrNameLst>
                                      </p:cBhvr>
                                      <p:to>
                                        <p:strVal val="visible"/>
                                      </p:to>
                                    </p:set>
                                    <p:anim calcmode="lin" valueType="num">
                                      <p:cBhvr additive="base">
                                        <p:cTn id="15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5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8" fill="hold" nodeType="clickEffect">
                                  <p:stCondLst>
                                    <p:cond delay="0"/>
                                  </p:stCondLst>
                                  <p:childTnLst>
                                    <p:set>
                                      <p:cBhvr>
                                        <p:cTn id="156" dur="1" fill="hold">
                                          <p:stCondLst>
                                            <p:cond delay="0"/>
                                          </p:stCondLst>
                                        </p:cTn>
                                        <p:tgtEl>
                                          <p:spTgt spid="17"/>
                                        </p:tgtEl>
                                        <p:attrNameLst>
                                          <p:attrName>style.visibility</p:attrName>
                                        </p:attrNameLst>
                                      </p:cBhvr>
                                      <p:to>
                                        <p:strVal val="visible"/>
                                      </p:to>
                                    </p:set>
                                    <p:anim calcmode="lin" valueType="num">
                                      <p:cBhvr additive="base">
                                        <p:cTn id="157" dur="500" fill="hold"/>
                                        <p:tgtEl>
                                          <p:spTgt spid="17"/>
                                        </p:tgtEl>
                                        <p:attrNameLst>
                                          <p:attrName>ppt_x</p:attrName>
                                        </p:attrNameLst>
                                      </p:cBhvr>
                                      <p:tavLst>
                                        <p:tav tm="0">
                                          <p:val>
                                            <p:strVal val="0-#ppt_w/2"/>
                                          </p:val>
                                        </p:tav>
                                        <p:tav tm="100000">
                                          <p:val>
                                            <p:strVal val="#ppt_x"/>
                                          </p:val>
                                        </p:tav>
                                      </p:tavLst>
                                    </p:anim>
                                    <p:anim calcmode="lin" valueType="num">
                                      <p:cBhvr additive="base">
                                        <p:cTn id="15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8" fill="hold" nodeType="clickEffect">
                                  <p:stCondLst>
                                    <p:cond delay="0"/>
                                  </p:stCondLst>
                                  <p:childTnLst>
                                    <p:set>
                                      <p:cBhvr>
                                        <p:cTn id="162" dur="1" fill="hold">
                                          <p:stCondLst>
                                            <p:cond delay="0"/>
                                          </p:stCondLst>
                                        </p:cTn>
                                        <p:tgtEl>
                                          <p:spTgt spid="37"/>
                                        </p:tgtEl>
                                        <p:attrNameLst>
                                          <p:attrName>style.visibility</p:attrName>
                                        </p:attrNameLst>
                                      </p:cBhvr>
                                      <p:to>
                                        <p:strVal val="visible"/>
                                      </p:to>
                                    </p:set>
                                    <p:anim calcmode="lin" valueType="num">
                                      <p:cBhvr additive="base">
                                        <p:cTn id="163" dur="500" fill="hold"/>
                                        <p:tgtEl>
                                          <p:spTgt spid="37"/>
                                        </p:tgtEl>
                                        <p:attrNameLst>
                                          <p:attrName>ppt_x</p:attrName>
                                        </p:attrNameLst>
                                      </p:cBhvr>
                                      <p:tavLst>
                                        <p:tav tm="0">
                                          <p:val>
                                            <p:strVal val="0-#ppt_w/2"/>
                                          </p:val>
                                        </p:tav>
                                        <p:tav tm="100000">
                                          <p:val>
                                            <p:strVal val="#ppt_x"/>
                                          </p:val>
                                        </p:tav>
                                      </p:tavLst>
                                    </p:anim>
                                    <p:anim calcmode="lin" valueType="num">
                                      <p:cBhvr additive="base">
                                        <p:cTn id="16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8" fill="hold" nodeType="clickEffect">
                                  <p:stCondLst>
                                    <p:cond delay="0"/>
                                  </p:stCondLst>
                                  <p:childTnLst>
                                    <p:set>
                                      <p:cBhvr>
                                        <p:cTn id="168" dur="1" fill="hold">
                                          <p:stCondLst>
                                            <p:cond delay="0"/>
                                          </p:stCondLst>
                                        </p:cTn>
                                        <p:tgtEl>
                                          <p:spTgt spid="3">
                                            <p:txEl>
                                              <p:pRg st="12" end="12"/>
                                            </p:txEl>
                                          </p:spTgt>
                                        </p:tgtEl>
                                        <p:attrNameLst>
                                          <p:attrName>style.visibility</p:attrName>
                                        </p:attrNameLst>
                                      </p:cBhvr>
                                      <p:to>
                                        <p:strVal val="visible"/>
                                      </p:to>
                                    </p:set>
                                    <p:anim calcmode="lin" valueType="num">
                                      <p:cBhvr additive="base">
                                        <p:cTn id="16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70" dur="500" fill="hold"/>
                                        <p:tgtEl>
                                          <p:spTgt spid="3">
                                            <p:txEl>
                                              <p:pRg st="12" end="12"/>
                                            </p:txEl>
                                          </p:spTgt>
                                        </p:tgtEl>
                                        <p:attrNameLst>
                                          <p:attrName>ppt_y</p:attrName>
                                        </p:attrNameLst>
                                      </p:cBhvr>
                                      <p:tavLst>
                                        <p:tav tm="0">
                                          <p:val>
                                            <p:strVal val="#ppt_y"/>
                                          </p:val>
                                        </p:tav>
                                        <p:tav tm="100000">
                                          <p:val>
                                            <p:strVal val="#ppt_y"/>
                                          </p:val>
                                        </p:tav>
                                      </p:tavLst>
                                    </p:anim>
                                  </p:childTnLst>
                                </p:cTn>
                              </p:par>
                              <p:par>
                                <p:cTn id="171" presetID="2" presetClass="entr" presetSubtype="8" fill="hold" nodeType="withEffect">
                                  <p:stCondLst>
                                    <p:cond delay="0"/>
                                  </p:stCondLst>
                                  <p:childTnLst>
                                    <p:set>
                                      <p:cBhvr>
                                        <p:cTn id="172" dur="1" fill="hold">
                                          <p:stCondLst>
                                            <p:cond delay="0"/>
                                          </p:stCondLst>
                                        </p:cTn>
                                        <p:tgtEl>
                                          <p:spTgt spid="3">
                                            <p:txEl>
                                              <p:pRg st="13" end="13"/>
                                            </p:txEl>
                                          </p:spTgt>
                                        </p:tgtEl>
                                        <p:attrNameLst>
                                          <p:attrName>style.visibility</p:attrName>
                                        </p:attrNameLst>
                                      </p:cBhvr>
                                      <p:to>
                                        <p:strVal val="visible"/>
                                      </p:to>
                                    </p:set>
                                    <p:anim calcmode="lin" valueType="num">
                                      <p:cBhvr additive="base">
                                        <p:cTn id="173"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74"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8" fill="hold" nodeType="clickEffect">
                                  <p:stCondLst>
                                    <p:cond delay="0"/>
                                  </p:stCondLst>
                                  <p:childTnLst>
                                    <p:set>
                                      <p:cBhvr>
                                        <p:cTn id="178" dur="1" fill="hold">
                                          <p:stCondLst>
                                            <p:cond delay="0"/>
                                          </p:stCondLst>
                                        </p:cTn>
                                        <p:tgtEl>
                                          <p:spTgt spid="3">
                                            <p:txEl>
                                              <p:pRg st="17" end="17"/>
                                            </p:txEl>
                                          </p:spTgt>
                                        </p:tgtEl>
                                        <p:attrNameLst>
                                          <p:attrName>style.visibility</p:attrName>
                                        </p:attrNameLst>
                                      </p:cBhvr>
                                      <p:to>
                                        <p:strVal val="visible"/>
                                      </p:to>
                                    </p:set>
                                    <p:anim calcmode="lin" valueType="num">
                                      <p:cBhvr additive="base">
                                        <p:cTn id="179"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180" dur="500" fill="hold"/>
                                        <p:tgtEl>
                                          <p:spTgt spid="3">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ntr" presetSubtype="8" fill="hold" nodeType="clickEffect">
                                  <p:stCondLst>
                                    <p:cond delay="0"/>
                                  </p:stCondLst>
                                  <p:childTnLst>
                                    <p:set>
                                      <p:cBhvr>
                                        <p:cTn id="184" dur="1" fill="hold">
                                          <p:stCondLst>
                                            <p:cond delay="0"/>
                                          </p:stCondLst>
                                        </p:cTn>
                                        <p:tgtEl>
                                          <p:spTgt spid="3">
                                            <p:txEl>
                                              <p:pRg st="18" end="18"/>
                                            </p:txEl>
                                          </p:spTgt>
                                        </p:tgtEl>
                                        <p:attrNameLst>
                                          <p:attrName>style.visibility</p:attrName>
                                        </p:attrNameLst>
                                      </p:cBhvr>
                                      <p:to>
                                        <p:strVal val="visible"/>
                                      </p:to>
                                    </p:set>
                                    <p:anim calcmode="lin" valueType="num">
                                      <p:cBhvr additive="base">
                                        <p:cTn id="185" dur="500" fill="hold"/>
                                        <p:tgtEl>
                                          <p:spTgt spid="3">
                                            <p:txEl>
                                              <p:pRg st="18" end="18"/>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3">
                                            <p:txEl>
                                              <p:pRg st="18" end="18"/>
                                            </p:txEl>
                                          </p:spTgt>
                                        </p:tgtEl>
                                        <p:attrNameLst>
                                          <p:attrName>ppt_y</p:attrName>
                                        </p:attrNameLst>
                                      </p:cBhvr>
                                      <p:tavLst>
                                        <p:tav tm="0">
                                          <p:val>
                                            <p:strVal val="#ppt_y"/>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2" presetClass="entr" presetSubtype="8" fill="hold" nodeType="clickEffect">
                                  <p:stCondLst>
                                    <p:cond delay="0"/>
                                  </p:stCondLst>
                                  <p:childTnLst>
                                    <p:set>
                                      <p:cBhvr>
                                        <p:cTn id="190" dur="1" fill="hold">
                                          <p:stCondLst>
                                            <p:cond delay="0"/>
                                          </p:stCondLst>
                                        </p:cTn>
                                        <p:tgtEl>
                                          <p:spTgt spid="3">
                                            <p:txEl>
                                              <p:pRg st="19" end="19"/>
                                            </p:txEl>
                                          </p:spTgt>
                                        </p:tgtEl>
                                        <p:attrNameLst>
                                          <p:attrName>style.visibility</p:attrName>
                                        </p:attrNameLst>
                                      </p:cBhvr>
                                      <p:to>
                                        <p:strVal val="visible"/>
                                      </p:to>
                                    </p:set>
                                    <p:anim calcmode="lin" valueType="num">
                                      <p:cBhvr additive="base">
                                        <p:cTn id="191" dur="500" fill="hold"/>
                                        <p:tgtEl>
                                          <p:spTgt spid="3">
                                            <p:txEl>
                                              <p:pRg st="19" end="19"/>
                                            </p:txEl>
                                          </p:spTgt>
                                        </p:tgtEl>
                                        <p:attrNameLst>
                                          <p:attrName>ppt_x</p:attrName>
                                        </p:attrNameLst>
                                      </p:cBhvr>
                                      <p:tavLst>
                                        <p:tav tm="0">
                                          <p:val>
                                            <p:strVal val="0-#ppt_w/2"/>
                                          </p:val>
                                        </p:tav>
                                        <p:tav tm="100000">
                                          <p:val>
                                            <p:strVal val="#ppt_x"/>
                                          </p:val>
                                        </p:tav>
                                      </p:tavLst>
                                    </p:anim>
                                    <p:anim calcmode="lin" valueType="num">
                                      <p:cBhvr additive="base">
                                        <p:cTn id="192" dur="500" fill="hold"/>
                                        <p:tgtEl>
                                          <p:spTgt spid="3">
                                            <p:txEl>
                                              <p:pRg st="19" end="19"/>
                                            </p:txEl>
                                          </p:spTgt>
                                        </p:tgtEl>
                                        <p:attrNameLst>
                                          <p:attrName>ppt_y</p:attrName>
                                        </p:attrNameLst>
                                      </p:cBhvr>
                                      <p:tavLst>
                                        <p:tav tm="0">
                                          <p:val>
                                            <p:strVal val="#ppt_y"/>
                                          </p:val>
                                        </p:tav>
                                        <p:tav tm="100000">
                                          <p:val>
                                            <p:strVal val="#ppt_y"/>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8" fill="hold" nodeType="clickEffect">
                                  <p:stCondLst>
                                    <p:cond delay="0"/>
                                  </p:stCondLst>
                                  <p:childTnLst>
                                    <p:set>
                                      <p:cBhvr>
                                        <p:cTn id="196" dur="1" fill="hold">
                                          <p:stCondLst>
                                            <p:cond delay="0"/>
                                          </p:stCondLst>
                                        </p:cTn>
                                        <p:tgtEl>
                                          <p:spTgt spid="3">
                                            <p:txEl>
                                              <p:pRg st="20" end="20"/>
                                            </p:txEl>
                                          </p:spTgt>
                                        </p:tgtEl>
                                        <p:attrNameLst>
                                          <p:attrName>style.visibility</p:attrName>
                                        </p:attrNameLst>
                                      </p:cBhvr>
                                      <p:to>
                                        <p:strVal val="visible"/>
                                      </p:to>
                                    </p:set>
                                    <p:anim calcmode="lin" valueType="num">
                                      <p:cBhvr additive="base">
                                        <p:cTn id="197" dur="500" fill="hold"/>
                                        <p:tgtEl>
                                          <p:spTgt spid="3">
                                            <p:txEl>
                                              <p:pRg st="20" end="20"/>
                                            </p:txEl>
                                          </p:spTgt>
                                        </p:tgtEl>
                                        <p:attrNameLst>
                                          <p:attrName>ppt_x</p:attrName>
                                        </p:attrNameLst>
                                      </p:cBhvr>
                                      <p:tavLst>
                                        <p:tav tm="0">
                                          <p:val>
                                            <p:strVal val="0-#ppt_w/2"/>
                                          </p:val>
                                        </p:tav>
                                        <p:tav tm="100000">
                                          <p:val>
                                            <p:strVal val="#ppt_x"/>
                                          </p:val>
                                        </p:tav>
                                      </p:tavLst>
                                    </p:anim>
                                    <p:anim calcmode="lin" valueType="num">
                                      <p:cBhvr additive="base">
                                        <p:cTn id="198" dur="500" fill="hold"/>
                                        <p:tgtEl>
                                          <p:spTgt spid="3">
                                            <p:txEl>
                                              <p:pRg st="20" end="2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23" grpId="0" animBg="1"/>
      <p:bldP spid="24" grpId="0" animBg="1"/>
      <p:bldP spid="26" grpId="0" animBg="1"/>
      <p:bldP spid="31" grpId="0" animBg="1"/>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Autofit/>
          </a:bodyPr>
          <a:lstStyle/>
          <a:p>
            <a:pPr>
              <a:buNone/>
            </a:pPr>
            <a:r>
              <a:rPr lang="en-US" sz="2400" b="1" dirty="0" smtClean="0">
                <a:latin typeface="+mj-lt"/>
              </a:rPr>
              <a:t>Discussion: </a:t>
            </a:r>
            <a:endParaRPr lang="en-US" sz="2400" dirty="0" smtClean="0">
              <a:latin typeface="+mj-lt"/>
            </a:endParaRPr>
          </a:p>
          <a:p>
            <a:pPr marL="457200" lvl="0" indent="-457200">
              <a:buFont typeface="+mj-lt"/>
              <a:buAutoNum type="arabicPeriod"/>
            </a:pPr>
            <a:r>
              <a:rPr lang="en-US" sz="2000" dirty="0" smtClean="0">
                <a:latin typeface="+mj-lt"/>
              </a:rPr>
              <a:t>Creator guides the assigning of responsibilities related to the creation of objects, a very common task. </a:t>
            </a:r>
          </a:p>
          <a:p>
            <a:pPr marL="457200" lvl="0" indent="-457200">
              <a:buFont typeface="+mj-lt"/>
              <a:buAutoNum type="arabicPeriod"/>
            </a:pPr>
            <a:r>
              <a:rPr lang="en-US" sz="2000" dirty="0" smtClean="0">
                <a:latin typeface="+mj-lt"/>
              </a:rPr>
              <a:t>The basic intent of the Creator pattern is to find a creator that needs to be connected to the created object in any event. Choosing it as the creator supports low coupling. </a:t>
            </a:r>
          </a:p>
          <a:p>
            <a:pPr marL="457200" lvl="0" indent="-457200">
              <a:buFont typeface="+mj-lt"/>
              <a:buAutoNum type="arabicPeriod"/>
            </a:pPr>
            <a:r>
              <a:rPr lang="en-US" sz="2000" dirty="0" smtClean="0">
                <a:latin typeface="+mj-lt"/>
              </a:rPr>
              <a:t>Composite </a:t>
            </a:r>
            <a:r>
              <a:rPr lang="en-US" sz="2000" i="1" dirty="0" smtClean="0">
                <a:latin typeface="+mj-lt"/>
              </a:rPr>
              <a:t>aggregates</a:t>
            </a:r>
            <a:r>
              <a:rPr lang="en-US" sz="2000" dirty="0" smtClean="0">
                <a:latin typeface="+mj-lt"/>
              </a:rPr>
              <a:t> Part, Container </a:t>
            </a:r>
            <a:r>
              <a:rPr lang="en-US" sz="2000" i="1" dirty="0" smtClean="0">
                <a:latin typeface="+mj-lt"/>
              </a:rPr>
              <a:t>contains </a:t>
            </a:r>
            <a:r>
              <a:rPr lang="en-US" sz="2000" dirty="0" smtClean="0">
                <a:latin typeface="+mj-lt"/>
              </a:rPr>
              <a:t>Content, and Recorder </a:t>
            </a:r>
            <a:r>
              <a:rPr lang="en-US" sz="2000" i="1" dirty="0" smtClean="0">
                <a:latin typeface="+mj-lt"/>
              </a:rPr>
              <a:t>records</a:t>
            </a:r>
            <a:r>
              <a:rPr lang="en-US" sz="2000" dirty="0" smtClean="0">
                <a:latin typeface="+mj-lt"/>
              </a:rPr>
              <a:t>. Recorded are all very common relationships between classes in a class diagram. </a:t>
            </a:r>
          </a:p>
          <a:p>
            <a:pPr marL="457200" lvl="0" indent="-457200">
              <a:buFont typeface="+mj-lt"/>
              <a:buAutoNum type="arabicPeriod"/>
            </a:pPr>
            <a:r>
              <a:rPr lang="en-US" sz="2000" dirty="0" smtClean="0">
                <a:latin typeface="+mj-lt"/>
              </a:rPr>
              <a:t>Creator suggests that the enclosing container or recorder class is a good candidate for the responsibility of creating the thing contained or recorded. Of course, this is only a guideline. </a:t>
            </a:r>
          </a:p>
          <a:p>
            <a:pPr marL="457200" lvl="0" indent="-457200">
              <a:buFont typeface="+mj-lt"/>
              <a:buAutoNum type="arabicPeriod"/>
            </a:pPr>
            <a:r>
              <a:rPr lang="en-US" sz="2000" dirty="0" smtClean="0">
                <a:latin typeface="+mj-lt"/>
              </a:rPr>
              <a:t>Note that we turned to the concept of </a:t>
            </a:r>
            <a:r>
              <a:rPr lang="en-US" sz="2000" b="1" dirty="0" smtClean="0">
                <a:latin typeface="+mj-lt"/>
              </a:rPr>
              <a:t>composition </a:t>
            </a:r>
            <a:r>
              <a:rPr lang="en-US" sz="2000" dirty="0" smtClean="0">
                <a:latin typeface="+mj-lt"/>
              </a:rPr>
              <a:t>in considering the Creator pattern. A composite object is an excellent candidate to make its parts. </a:t>
            </a:r>
          </a:p>
          <a:p>
            <a:pPr marL="457200" lvl="0" indent="-457200">
              <a:buFont typeface="+mj-lt"/>
              <a:buAutoNum type="arabicPeriod"/>
            </a:pPr>
            <a:r>
              <a:rPr lang="en-US" sz="2000" dirty="0" smtClean="0">
                <a:latin typeface="+mj-lt"/>
              </a:rPr>
              <a:t>Sometimes you identify a creator by looking for the class that has the initializing data that will be passed in during creation.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553200"/>
          </a:xfrm>
        </p:spPr>
        <p:txBody>
          <a:bodyPr>
            <a:noAutofit/>
          </a:bodyPr>
          <a:lstStyle/>
          <a:p>
            <a:pPr>
              <a:buNone/>
            </a:pPr>
            <a:r>
              <a:rPr lang="en-US" sz="2400" b="1" dirty="0" smtClean="0">
                <a:latin typeface="+mj-lt"/>
              </a:rPr>
              <a:t>Contraindications: </a:t>
            </a:r>
            <a:endParaRPr lang="en-US" sz="2400" dirty="0" smtClean="0">
              <a:latin typeface="+mj-lt"/>
            </a:endParaRPr>
          </a:p>
          <a:p>
            <a:pPr marL="457200" lvl="0" indent="-457200">
              <a:buFont typeface="+mj-lt"/>
              <a:buAutoNum type="arabicPeriod"/>
            </a:pPr>
            <a:r>
              <a:rPr lang="en-US" sz="2000" dirty="0" smtClean="0">
                <a:latin typeface="+mj-lt"/>
              </a:rPr>
              <a:t>Often, creation requires significant complexity, such as using recycled instances for performance, conditionally creating an instance from one of a family of similar classes based upon some external property value, and so forth. </a:t>
            </a:r>
          </a:p>
          <a:p>
            <a:pPr marL="457200" lvl="0" indent="-457200">
              <a:buFont typeface="+mj-lt"/>
              <a:buAutoNum type="arabicPeriod"/>
            </a:pPr>
            <a:r>
              <a:rPr lang="en-US" sz="2000" dirty="0" smtClean="0">
                <a:latin typeface="+mj-lt"/>
              </a:rPr>
              <a:t>In these cases, it is advisable to delegate creation to a helper class called a Concrete Factory or an Abstract Factory rather than use the class suggested by Creator. </a:t>
            </a:r>
          </a:p>
          <a:p>
            <a:pPr>
              <a:buNone/>
            </a:pPr>
            <a:r>
              <a:rPr lang="en-US" sz="2400" b="1" dirty="0" smtClean="0">
                <a:latin typeface="+mj-lt"/>
              </a:rPr>
              <a:t>Benefits:</a:t>
            </a:r>
            <a:endParaRPr lang="en-US" sz="2400" dirty="0" smtClean="0">
              <a:latin typeface="+mj-lt"/>
            </a:endParaRPr>
          </a:p>
          <a:p>
            <a:pPr marL="457200" lvl="0" indent="-457200">
              <a:buFont typeface="+mj-lt"/>
              <a:buAutoNum type="arabicPeriod"/>
            </a:pPr>
            <a:r>
              <a:rPr lang="en-US" sz="2000" dirty="0" smtClean="0">
                <a:latin typeface="+mj-lt"/>
              </a:rPr>
              <a:t>Low coupling is supported, which implies lower maintenance dependencies and higher opportunities for reuse. </a:t>
            </a:r>
          </a:p>
          <a:p>
            <a:pPr marL="457200" lvl="0" indent="-457200">
              <a:buFont typeface="+mj-lt"/>
              <a:buAutoNum type="arabicPeriod"/>
            </a:pPr>
            <a:r>
              <a:rPr lang="en-US" sz="2000" dirty="0" smtClean="0">
                <a:latin typeface="+mj-lt"/>
              </a:rPr>
              <a:t>Coupling is probably not increased because the created class is likely already visible to the creator class, due to the existing associations that motivated its choice as creator. </a:t>
            </a:r>
          </a:p>
          <a:p>
            <a:pPr>
              <a:buNone/>
            </a:pPr>
            <a:r>
              <a:rPr lang="en-US" sz="2400" b="1" dirty="0" smtClean="0">
                <a:latin typeface="+mj-lt"/>
              </a:rPr>
              <a:t>Related Patterns or Principles: </a:t>
            </a:r>
            <a:endParaRPr lang="en-US" sz="2400" dirty="0" smtClean="0">
              <a:latin typeface="+mj-lt"/>
            </a:endParaRPr>
          </a:p>
          <a:p>
            <a:pPr marL="457200" lvl="0" indent="-457200">
              <a:buFont typeface="+mj-lt"/>
              <a:buAutoNum type="arabicPeriod"/>
            </a:pPr>
            <a:r>
              <a:rPr lang="en-US" sz="2000" dirty="0" smtClean="0">
                <a:latin typeface="+mj-lt"/>
              </a:rPr>
              <a:t>Low Coupling</a:t>
            </a:r>
          </a:p>
          <a:p>
            <a:pPr marL="457200" lvl="0" indent="-457200">
              <a:buFont typeface="+mj-lt"/>
              <a:buAutoNum type="arabicPeriod"/>
            </a:pPr>
            <a:r>
              <a:rPr lang="en-US" sz="2000" dirty="0" smtClean="0">
                <a:latin typeface="+mj-lt"/>
              </a:rPr>
              <a:t>Concrete Factory and Abstract Factory </a:t>
            </a:r>
          </a:p>
          <a:p>
            <a:pPr marL="457200" lvl="0" indent="-457200">
              <a:buFont typeface="+mj-lt"/>
              <a:buAutoNum type="arabicPeriod"/>
            </a:pPr>
            <a:r>
              <a:rPr lang="en-US" sz="2000" dirty="0" smtClean="0">
                <a:latin typeface="+mj-lt"/>
              </a:rPr>
              <a:t>Whole-Part describes a pattern to define aggregate objects that support encapsulation of components. </a:t>
            </a:r>
          </a:p>
          <a:p>
            <a:endParaRPr lang="en-US" sz="20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34400" cy="838200"/>
          </a:xfrm>
        </p:spPr>
        <p:txBody>
          <a:bodyPr>
            <a:normAutofit fontScale="90000"/>
          </a:bodyPr>
          <a:lstStyle/>
          <a:p>
            <a:pPr algn="l"/>
            <a:r>
              <a:rPr lang="en-US" sz="2700" b="1" dirty="0" smtClean="0"/>
              <a:t>INFORMATION EXPERT (OR EXPERT)</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304800" y="381000"/>
          <a:ext cx="8610600" cy="2560320"/>
        </p:xfrm>
        <a:graphic>
          <a:graphicData uri="http://schemas.openxmlformats.org/drawingml/2006/table">
            <a:tbl>
              <a:tblPr/>
              <a:tblGrid>
                <a:gridCol w="1371600"/>
                <a:gridCol w="7239000"/>
              </a:tblGrid>
              <a:tr h="1544807">
                <a:tc>
                  <a:txBody>
                    <a:bodyPr/>
                    <a:lstStyle/>
                    <a:p>
                      <a:pPr>
                        <a:lnSpc>
                          <a:spcPct val="150000"/>
                        </a:lnSpc>
                      </a:pPr>
                      <a:r>
                        <a:rPr lang="en-US" sz="2000" b="1" dirty="0">
                          <a:latin typeface="Arial"/>
                          <a:cs typeface="Times New Roman"/>
                        </a:rPr>
                        <a:t>Problem: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What is a basic principle by which to assign responsibilities to objects? </a:t>
                      </a:r>
                    </a:p>
                    <a:p>
                      <a:pPr marL="342900" lvl="0" indent="-342900">
                        <a:lnSpc>
                          <a:spcPct val="150000"/>
                        </a:lnSpc>
                        <a:buFont typeface="+mj-lt"/>
                        <a:buAutoNum type="arabicPeriod"/>
                      </a:pPr>
                      <a:r>
                        <a:rPr lang="en-US" sz="1600" dirty="0">
                          <a:latin typeface="Calibri"/>
                          <a:cs typeface="Times New Roman"/>
                        </a:rPr>
                        <a:t>A Design Model may define hundreds or thousands of software classes, and an application may require hundreds or thousands of responsibilities to be fulfilled.</a:t>
                      </a:r>
                    </a:p>
                    <a:p>
                      <a:pPr marL="342900" lvl="0" indent="-342900">
                        <a:lnSpc>
                          <a:spcPct val="150000"/>
                        </a:lnSpc>
                        <a:buFont typeface="+mj-lt"/>
                        <a:buAutoNum type="arabicPeriod"/>
                      </a:pPr>
                      <a:r>
                        <a:rPr lang="en-US" sz="1600" dirty="0">
                          <a:latin typeface="Calibri"/>
                          <a:cs typeface="Times New Roman"/>
                        </a:rPr>
                        <a:t>During object design, when the interactions between objects are defined, we make choices about the assignment of responsibilities to software classes.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2592">
                <a:tc>
                  <a:txBody>
                    <a:bodyPr/>
                    <a:lstStyle/>
                    <a:p>
                      <a:pPr>
                        <a:lnSpc>
                          <a:spcPct val="150000"/>
                        </a:lnSpc>
                      </a:pPr>
                      <a:r>
                        <a:rPr lang="en-US" sz="2000" b="1" dirty="0">
                          <a:latin typeface="Arial"/>
                          <a:cs typeface="Times New Roman"/>
                        </a:rPr>
                        <a:t>Solution: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Assign a responsibility to </a:t>
                      </a:r>
                      <a:r>
                        <a:rPr lang="en-US" sz="1600" dirty="0" smtClean="0">
                          <a:latin typeface="Calibri"/>
                          <a:cs typeface="Times New Roman"/>
                        </a:rPr>
                        <a:t>the information</a:t>
                      </a:r>
                      <a:r>
                        <a:rPr lang="en-US" sz="1600" baseline="0" dirty="0" smtClean="0">
                          <a:latin typeface="Calibri"/>
                          <a:cs typeface="Times New Roman"/>
                        </a:rPr>
                        <a:t> expert - the</a:t>
                      </a:r>
                      <a:r>
                        <a:rPr lang="en-US" sz="1600" dirty="0" smtClean="0">
                          <a:latin typeface="Calibri"/>
                          <a:cs typeface="Times New Roman"/>
                        </a:rPr>
                        <a:t> </a:t>
                      </a:r>
                      <a:r>
                        <a:rPr lang="en-US" sz="1600" dirty="0">
                          <a:latin typeface="Calibri"/>
                          <a:cs typeface="Times New Roman"/>
                        </a:rPr>
                        <a:t>class that has the </a:t>
                      </a:r>
                      <a:r>
                        <a:rPr lang="en-US" sz="1600" i="1" dirty="0">
                          <a:latin typeface="Calibri"/>
                          <a:cs typeface="Times New Roman"/>
                        </a:rPr>
                        <a:t>information </a:t>
                      </a:r>
                      <a:r>
                        <a:rPr lang="en-US" sz="1600" dirty="0" err="1" smtClean="0">
                          <a:latin typeface="Calibri"/>
                          <a:cs typeface="Times New Roman"/>
                        </a:rPr>
                        <a:t>nnecessary</a:t>
                      </a:r>
                      <a:r>
                        <a:rPr lang="en-US" sz="1600" dirty="0" smtClean="0">
                          <a:latin typeface="Calibri"/>
                          <a:cs typeface="Times New Roman"/>
                        </a:rPr>
                        <a:t> </a:t>
                      </a:r>
                      <a:r>
                        <a:rPr lang="en-US" sz="1600" dirty="0">
                          <a:latin typeface="Calibri"/>
                          <a:cs typeface="Times New Roman"/>
                        </a:rPr>
                        <a:t>to fulfill </a:t>
                      </a:r>
                      <a:r>
                        <a:rPr lang="en-US" sz="1600" dirty="0" smtClean="0">
                          <a:latin typeface="Calibri"/>
                          <a:cs typeface="Times New Roman"/>
                        </a:rPr>
                        <a:t> it.</a:t>
                      </a:r>
                      <a:endParaRPr lang="en-US" sz="16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7" name="Rectangle 1"/>
          <p:cNvSpPr>
            <a:spLocks noChangeArrowheads="1"/>
          </p:cNvSpPr>
          <p:nvPr/>
        </p:nvSpPr>
        <p:spPr bwMode="auto">
          <a:xfrm>
            <a:off x="152400" y="2895600"/>
            <a:ext cx="8839200" cy="3847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cs typeface="Arial" pitchFamily="34" charset="0"/>
              </a:rPr>
              <a:t>Example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cs typeface="Arial" pitchFamily="34" charset="0"/>
              </a:rPr>
              <a:t>In the </a:t>
            </a:r>
            <a:r>
              <a:rPr kumimoji="0" lang="en-US" sz="2000" b="0" i="0" u="none" strike="noStrike" cap="none" normalizeH="0" baseline="0" dirty="0" err="1" smtClean="0">
                <a:ln>
                  <a:noFill/>
                </a:ln>
                <a:solidFill>
                  <a:schemeClr val="tx1"/>
                </a:solidFill>
                <a:effectLst/>
                <a:cs typeface="Arial" pitchFamily="34" charset="0"/>
              </a:rPr>
              <a:t>NextGEN</a:t>
            </a:r>
            <a:r>
              <a:rPr kumimoji="0" lang="en-US" sz="2000" b="0" i="0" u="none" strike="noStrike" cap="none" normalizeH="0" baseline="0" dirty="0" smtClean="0">
                <a:ln>
                  <a:noFill/>
                </a:ln>
                <a:solidFill>
                  <a:schemeClr val="tx1"/>
                </a:solidFill>
                <a:effectLst/>
                <a:cs typeface="Arial" pitchFamily="34" charset="0"/>
              </a:rPr>
              <a:t> POS application, some class needs to know the grand total of a sale.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So, Who should be responsible for knowing the grand total of a sale?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By Information Expert, we should look for that class of objects that has the information needed to determine the total.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Now look in the Domain Model or the Design Model to analyze the classes that have the information needed.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The Domain Model illustrates conceptual classes of the real-world domain; the Design Model illustrates software classes.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If there are relevant classes in the Design Model, look there first.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Otherwise, look in the Domain Model, and attempt to use (or expand) its</a:t>
            </a:r>
            <a:r>
              <a:rPr kumimoji="0" lang="en-US" sz="2000" b="0" i="0" u="none" strike="noStrike" cap="none" normalizeH="0" dirty="0" smtClean="0">
                <a:ln>
                  <a:noFill/>
                </a:ln>
                <a:solidFill>
                  <a:schemeClr val="tx1"/>
                </a:solidFill>
                <a:effectLst/>
                <a:cs typeface="Arial" pitchFamily="34" charset="0"/>
              </a:rPr>
              <a:t>        </a:t>
            </a:r>
            <a:r>
              <a:rPr kumimoji="0" lang="en-US" sz="2000" b="0" i="0" u="none" strike="noStrike" cap="none" normalizeH="0" baseline="0" dirty="0" smtClean="0">
                <a:ln>
                  <a:noFill/>
                </a:ln>
                <a:solidFill>
                  <a:schemeClr val="tx1"/>
                </a:solidFill>
                <a:effectLst/>
                <a:cs typeface="Arial" pitchFamily="34" charset="0"/>
              </a:rPr>
              <a:t>representations to inspire the creation of corresponding design classes.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097">
                                            <p:txEl>
                                              <p:pRg st="0" end="0"/>
                                            </p:txEl>
                                          </p:spTgt>
                                        </p:tgtEl>
                                        <p:attrNameLst>
                                          <p:attrName>style.visibility</p:attrName>
                                        </p:attrNameLst>
                                      </p:cBhvr>
                                      <p:to>
                                        <p:strVal val="visible"/>
                                      </p:to>
                                    </p:set>
                                    <p:anim calcmode="lin" valueType="num">
                                      <p:cBhvr additive="base">
                                        <p:cTn id="19" dur="500" fill="hold"/>
                                        <p:tgtEl>
                                          <p:spTgt spid="409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097">
                                            <p:txEl>
                                              <p:pRg st="1" end="1"/>
                                            </p:txEl>
                                          </p:spTgt>
                                        </p:tgtEl>
                                        <p:attrNameLst>
                                          <p:attrName>style.visibility</p:attrName>
                                        </p:attrNameLst>
                                      </p:cBhvr>
                                      <p:to>
                                        <p:strVal val="visible"/>
                                      </p:to>
                                    </p:set>
                                    <p:anim calcmode="lin" valueType="num">
                                      <p:cBhvr additive="base">
                                        <p:cTn id="25" dur="500" fill="hold"/>
                                        <p:tgtEl>
                                          <p:spTgt spid="4097">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097">
                                            <p:txEl>
                                              <p:pRg st="2" end="2"/>
                                            </p:txEl>
                                          </p:spTgt>
                                        </p:tgtEl>
                                        <p:attrNameLst>
                                          <p:attrName>style.visibility</p:attrName>
                                        </p:attrNameLst>
                                      </p:cBhvr>
                                      <p:to>
                                        <p:strVal val="visible"/>
                                      </p:to>
                                    </p:set>
                                    <p:anim calcmode="lin" valueType="num">
                                      <p:cBhvr additive="base">
                                        <p:cTn id="31" dur="500" fill="hold"/>
                                        <p:tgtEl>
                                          <p:spTgt spid="4097">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097">
                                            <p:txEl>
                                              <p:pRg st="3" end="3"/>
                                            </p:txEl>
                                          </p:spTgt>
                                        </p:tgtEl>
                                        <p:attrNameLst>
                                          <p:attrName>style.visibility</p:attrName>
                                        </p:attrNameLst>
                                      </p:cBhvr>
                                      <p:to>
                                        <p:strVal val="visible"/>
                                      </p:to>
                                    </p:set>
                                    <p:anim calcmode="lin" valueType="num">
                                      <p:cBhvr additive="base">
                                        <p:cTn id="37" dur="500" fill="hold"/>
                                        <p:tgtEl>
                                          <p:spTgt spid="4097">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9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097">
                                            <p:txEl>
                                              <p:pRg st="4" end="4"/>
                                            </p:txEl>
                                          </p:spTgt>
                                        </p:tgtEl>
                                        <p:attrNameLst>
                                          <p:attrName>style.visibility</p:attrName>
                                        </p:attrNameLst>
                                      </p:cBhvr>
                                      <p:to>
                                        <p:strVal val="visible"/>
                                      </p:to>
                                    </p:set>
                                    <p:anim calcmode="lin" valueType="num">
                                      <p:cBhvr additive="base">
                                        <p:cTn id="43" dur="500" fill="hold"/>
                                        <p:tgtEl>
                                          <p:spTgt spid="4097">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9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097">
                                            <p:txEl>
                                              <p:pRg st="5" end="5"/>
                                            </p:txEl>
                                          </p:spTgt>
                                        </p:tgtEl>
                                        <p:attrNameLst>
                                          <p:attrName>style.visibility</p:attrName>
                                        </p:attrNameLst>
                                      </p:cBhvr>
                                      <p:to>
                                        <p:strVal val="visible"/>
                                      </p:to>
                                    </p:set>
                                    <p:anim calcmode="lin" valueType="num">
                                      <p:cBhvr additive="base">
                                        <p:cTn id="49" dur="500" fill="hold"/>
                                        <p:tgtEl>
                                          <p:spTgt spid="4097">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09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4097">
                                            <p:txEl>
                                              <p:pRg st="6" end="6"/>
                                            </p:txEl>
                                          </p:spTgt>
                                        </p:tgtEl>
                                        <p:attrNameLst>
                                          <p:attrName>style.visibility</p:attrName>
                                        </p:attrNameLst>
                                      </p:cBhvr>
                                      <p:to>
                                        <p:strVal val="visible"/>
                                      </p:to>
                                    </p:set>
                                    <p:anim calcmode="lin" valueType="num">
                                      <p:cBhvr additive="base">
                                        <p:cTn id="55" dur="500" fill="hold"/>
                                        <p:tgtEl>
                                          <p:spTgt spid="4097">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09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4097">
                                            <p:txEl>
                                              <p:pRg st="7" end="7"/>
                                            </p:txEl>
                                          </p:spTgt>
                                        </p:tgtEl>
                                        <p:attrNameLst>
                                          <p:attrName>style.visibility</p:attrName>
                                        </p:attrNameLst>
                                      </p:cBhvr>
                                      <p:to>
                                        <p:strVal val="visible"/>
                                      </p:to>
                                    </p:set>
                                    <p:anim calcmode="lin" valueType="num">
                                      <p:cBhvr additive="base">
                                        <p:cTn id="61" dur="500" fill="hold"/>
                                        <p:tgtEl>
                                          <p:spTgt spid="4097">
                                            <p:txEl>
                                              <p:pRg st="7" end="7"/>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9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62200"/>
            <a:ext cx="8763000" cy="1219200"/>
          </a:xfrm>
        </p:spPr>
        <p:txBody>
          <a:bodyPr>
            <a:noAutofit/>
          </a:bodyPr>
          <a:lstStyle/>
          <a:p>
            <a:r>
              <a:rPr lang="en-US" sz="4000" b="1" dirty="0" smtClean="0">
                <a:cs typeface="Arial" pitchFamily="34" charset="0"/>
              </a:rPr>
              <a:t/>
            </a:r>
            <a:br>
              <a:rPr lang="en-US" sz="4000" b="1" dirty="0" smtClean="0">
                <a:cs typeface="Arial" pitchFamily="34" charset="0"/>
              </a:rPr>
            </a:br>
            <a:r>
              <a:rPr lang="en-US" sz="4000" b="1" dirty="0" smtClean="0"/>
              <a:t>GENERAL RESPONSIBILITY ASSIGNMENT SOFTWARE PATTERN(GRASP)</a:t>
            </a:r>
            <a:r>
              <a:rPr lang="en-US" sz="4000" dirty="0" smtClean="0">
                <a:cs typeface="Arial" pitchFamily="34" charset="0"/>
              </a:rPr>
              <a:t/>
            </a:r>
            <a:br>
              <a:rPr lang="en-US" sz="4000" dirty="0" smtClean="0">
                <a:cs typeface="Arial" pitchFamily="34" charset="0"/>
              </a:rPr>
            </a:br>
            <a:r>
              <a:rPr lang="en-US" sz="4000" b="1" dirty="0" smtClean="0">
                <a:cs typeface="Arial" pitchFamily="34" charset="0"/>
              </a:rPr>
              <a:t/>
            </a:r>
            <a:br>
              <a:rPr lang="en-US" sz="4000" b="1" dirty="0" smtClean="0">
                <a:cs typeface="Arial" pitchFamily="34" charset="0"/>
              </a:rPr>
            </a:br>
            <a:endParaRPr lang="en-US" sz="4000" b="1" dirty="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705600"/>
          </a:xfrm>
        </p:spPr>
        <p:txBody>
          <a:bodyPr>
            <a:normAutofit fontScale="92500" lnSpcReduction="20000"/>
          </a:bodyPr>
          <a:lstStyle/>
          <a:p>
            <a:pPr>
              <a:buNone/>
            </a:pPr>
            <a:r>
              <a:rPr lang="en-US" sz="2000" b="1" dirty="0" smtClean="0"/>
              <a:t>Consider the partial Domain Model, </a:t>
            </a:r>
            <a:endParaRPr lang="en-US" sz="2000" dirty="0" smtClean="0"/>
          </a:p>
          <a:p>
            <a:pPr>
              <a:buNone/>
            </a:pPr>
            <a:r>
              <a:rPr lang="en-US" sz="2000" b="1" dirty="0" smtClean="0"/>
              <a:t>                                                  Associations of Sale</a:t>
            </a:r>
            <a:endParaRPr lang="en-US" sz="2000" dirty="0" smtClean="0"/>
          </a:p>
          <a:p>
            <a:pPr>
              <a:buNone/>
            </a:pPr>
            <a:endParaRPr lang="en-US" sz="2200" b="1" dirty="0" smtClean="0"/>
          </a:p>
          <a:p>
            <a:pPr>
              <a:buNone/>
            </a:pPr>
            <a:endParaRPr lang="en-US" sz="2200" b="1" dirty="0" smtClean="0"/>
          </a:p>
          <a:p>
            <a:pPr>
              <a:buNone/>
            </a:pPr>
            <a:r>
              <a:rPr lang="en-US" sz="2200" b="1" dirty="0" smtClean="0"/>
              <a:t>       </a:t>
            </a:r>
          </a:p>
          <a:p>
            <a:pPr>
              <a:buNone/>
            </a:pPr>
            <a:r>
              <a:rPr lang="en-US" sz="2200" b="1" dirty="0" smtClean="0"/>
              <a:t>        </a:t>
            </a:r>
            <a:r>
              <a:rPr lang="en-US" sz="2000" dirty="0" smtClean="0"/>
              <a:t>1                   </a:t>
            </a:r>
          </a:p>
          <a:p>
            <a:pPr>
              <a:buNone/>
            </a:pPr>
            <a:r>
              <a:rPr lang="en-US" sz="2000" dirty="0" smtClean="0"/>
              <a:t>              Contains </a:t>
            </a:r>
          </a:p>
          <a:p>
            <a:pPr>
              <a:buNone/>
            </a:pPr>
            <a:r>
              <a:rPr lang="en-US" sz="2000" dirty="0" smtClean="0"/>
              <a:t>                                                          </a:t>
            </a:r>
          </a:p>
          <a:p>
            <a:pPr>
              <a:buNone/>
            </a:pPr>
            <a:r>
              <a:rPr lang="en-US" sz="2000" b="1" dirty="0" smtClean="0"/>
              <a:t>              </a:t>
            </a:r>
            <a:r>
              <a:rPr lang="en-US" sz="2000" dirty="0" smtClean="0"/>
              <a:t>1..*</a:t>
            </a:r>
          </a:p>
          <a:p>
            <a:pPr>
              <a:buNone/>
            </a:pPr>
            <a:r>
              <a:rPr lang="en-US" sz="2000" b="1" dirty="0" smtClean="0"/>
              <a:t>       </a:t>
            </a:r>
            <a:r>
              <a:rPr lang="en-US" sz="2000" dirty="0" smtClean="0"/>
              <a:t> </a:t>
            </a:r>
            <a:r>
              <a:rPr lang="en-US" sz="2200" dirty="0" smtClean="0"/>
              <a:t>    </a:t>
            </a:r>
          </a:p>
          <a:p>
            <a:pPr>
              <a:buNone/>
            </a:pPr>
            <a:r>
              <a:rPr lang="en-US" sz="2200" dirty="0" smtClean="0"/>
              <a:t>                        </a:t>
            </a:r>
            <a:r>
              <a:rPr lang="en-US" sz="2000" dirty="0" smtClean="0"/>
              <a:t>* Described-by 1</a:t>
            </a:r>
          </a:p>
          <a:p>
            <a:pPr>
              <a:buNone/>
            </a:pPr>
            <a:endParaRPr lang="en-US" sz="2000" dirty="0" smtClean="0"/>
          </a:p>
          <a:p>
            <a:pPr>
              <a:buNone/>
            </a:pPr>
            <a:endParaRPr lang="en-US" sz="2000" dirty="0" smtClean="0"/>
          </a:p>
          <a:p>
            <a:pPr lvl="0"/>
            <a:endParaRPr lang="en-US" sz="2000" dirty="0" smtClean="0"/>
          </a:p>
          <a:p>
            <a:pPr lvl="0">
              <a:buNone/>
            </a:pPr>
            <a:endParaRPr lang="en-US" sz="2000" dirty="0" smtClean="0"/>
          </a:p>
          <a:p>
            <a:pPr marL="457200" lvl="0" indent="-457200">
              <a:buFont typeface="+mj-lt"/>
              <a:buAutoNum type="arabicPeriod"/>
            </a:pPr>
            <a:r>
              <a:rPr lang="en-US" sz="2200" dirty="0" smtClean="0"/>
              <a:t>What information do we need to determine the grand total? </a:t>
            </a:r>
          </a:p>
          <a:p>
            <a:pPr marL="457200" lvl="0" indent="-457200">
              <a:buFont typeface="+mj-lt"/>
              <a:buAutoNum type="arabicPeriod"/>
            </a:pPr>
            <a:r>
              <a:rPr lang="en-US" sz="2200" dirty="0" smtClean="0"/>
              <a:t>We need to know about all the </a:t>
            </a:r>
            <a:r>
              <a:rPr lang="en-US" sz="2200" i="1" dirty="0" err="1" smtClean="0"/>
              <a:t>SalesLineItem</a:t>
            </a:r>
            <a:r>
              <a:rPr lang="en-US" sz="2200" dirty="0" smtClean="0"/>
              <a:t> instances of a sale and the sum of their subtotals. </a:t>
            </a:r>
          </a:p>
          <a:p>
            <a:pPr marL="457200" lvl="0" indent="-457200">
              <a:buFont typeface="+mj-lt"/>
              <a:buAutoNum type="arabicPeriod"/>
            </a:pPr>
            <a:r>
              <a:rPr lang="en-US" sz="2200" dirty="0" smtClean="0"/>
              <a:t>A </a:t>
            </a:r>
            <a:r>
              <a:rPr lang="en-US" sz="2200" i="1" dirty="0" smtClean="0"/>
              <a:t>Sale</a:t>
            </a:r>
            <a:r>
              <a:rPr lang="en-US" sz="2200" dirty="0" smtClean="0"/>
              <a:t> instance contains these; therefore, by the guideline of Information Expert, </a:t>
            </a:r>
            <a:r>
              <a:rPr lang="en-US" sz="2200" i="1" dirty="0" smtClean="0"/>
              <a:t>Sale</a:t>
            </a:r>
            <a:r>
              <a:rPr lang="en-US" sz="2200" dirty="0" smtClean="0"/>
              <a:t> is a suitable class of object for this responsibility; it is an information expert for the work. </a:t>
            </a:r>
          </a:p>
          <a:p>
            <a:pPr marL="457200" indent="-457200">
              <a:buFont typeface="+mj-lt"/>
              <a:buAutoNum type="arabicPeriod"/>
            </a:pPr>
            <a:r>
              <a:rPr lang="en-US" sz="2200" dirty="0" smtClean="0"/>
              <a:t>A partial interaction and class diagram in figure below illustrate some decisions.                                                                                                                                           </a:t>
            </a:r>
          </a:p>
          <a:p>
            <a:pPr>
              <a:buNone/>
            </a:pPr>
            <a:endParaRPr lang="en-US" sz="2200" b="1" dirty="0" smtClean="0"/>
          </a:p>
          <a:p>
            <a:pPr>
              <a:buNone/>
            </a:pPr>
            <a:endParaRPr lang="en-US" sz="2200" dirty="0" smtClean="0"/>
          </a:p>
          <a:p>
            <a:pPr>
              <a:buNone/>
            </a:pPr>
            <a:endParaRPr lang="en-US" sz="2200" dirty="0" smtClean="0"/>
          </a:p>
        </p:txBody>
      </p:sp>
      <p:sp>
        <p:nvSpPr>
          <p:cNvPr id="5" name="Rectangle 4"/>
          <p:cNvSpPr/>
          <p:nvPr/>
        </p:nvSpPr>
        <p:spPr>
          <a:xfrm>
            <a:off x="457200" y="914400"/>
            <a:ext cx="1219200" cy="762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a:t>
            </a:r>
          </a:p>
          <a:p>
            <a:pPr algn="ctr"/>
            <a:endParaRPr lang="en-US" dirty="0" smtClean="0"/>
          </a:p>
          <a:p>
            <a:r>
              <a:rPr lang="en-US" dirty="0" smtClean="0"/>
              <a:t>time</a:t>
            </a:r>
            <a:endParaRPr lang="en-US" dirty="0"/>
          </a:p>
        </p:txBody>
      </p:sp>
      <p:sp>
        <p:nvSpPr>
          <p:cNvPr id="6" name="Rectangle 5"/>
          <p:cNvSpPr/>
          <p:nvPr/>
        </p:nvSpPr>
        <p:spPr>
          <a:xfrm>
            <a:off x="381000" y="2971800"/>
            <a:ext cx="1219200" cy="1066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Sales</a:t>
            </a:r>
          </a:p>
          <a:p>
            <a:pPr algn="ctr"/>
            <a:r>
              <a:rPr lang="en-US" dirty="0" err="1" smtClean="0"/>
              <a:t>LineItem</a:t>
            </a:r>
            <a:endParaRPr lang="en-US" dirty="0" smtClean="0"/>
          </a:p>
          <a:p>
            <a:pPr algn="ctr"/>
            <a:endParaRPr lang="en-US" dirty="0" smtClean="0"/>
          </a:p>
          <a:p>
            <a:r>
              <a:rPr lang="en-US" dirty="0" smtClean="0"/>
              <a:t>quantity</a:t>
            </a:r>
            <a:endParaRPr lang="en-US" dirty="0"/>
          </a:p>
        </p:txBody>
      </p:sp>
      <p:sp>
        <p:nvSpPr>
          <p:cNvPr id="7" name="Rectangle 6"/>
          <p:cNvSpPr/>
          <p:nvPr/>
        </p:nvSpPr>
        <p:spPr>
          <a:xfrm>
            <a:off x="3581400" y="2743200"/>
            <a:ext cx="1295400" cy="1447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a:t>
            </a:r>
          </a:p>
          <a:p>
            <a:pPr algn="ctr"/>
            <a:r>
              <a:rPr lang="en-US" dirty="0" smtClean="0"/>
              <a:t>Description</a:t>
            </a:r>
          </a:p>
          <a:p>
            <a:r>
              <a:rPr lang="en-US" dirty="0" smtClean="0"/>
              <a:t>description</a:t>
            </a:r>
          </a:p>
          <a:p>
            <a:r>
              <a:rPr lang="en-US" dirty="0" smtClean="0"/>
              <a:t>price</a:t>
            </a:r>
          </a:p>
          <a:p>
            <a:r>
              <a:rPr lang="en-US" dirty="0" err="1" smtClean="0"/>
              <a:t>itemID</a:t>
            </a:r>
            <a:endParaRPr lang="en-US" dirty="0"/>
          </a:p>
        </p:txBody>
      </p:sp>
      <p:cxnSp>
        <p:nvCxnSpPr>
          <p:cNvPr id="9" name="Straight Connector 8"/>
          <p:cNvCxnSpPr>
            <a:endCxn id="6" idx="0"/>
          </p:cNvCxnSpPr>
          <p:nvPr/>
        </p:nvCxnSpPr>
        <p:spPr>
          <a:xfrm rot="5400000">
            <a:off x="304800" y="2286000"/>
            <a:ext cx="13716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rot="10800000">
            <a:off x="457200" y="12192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rot="10800000">
            <a:off x="381000" y="35814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rot="10800000">
            <a:off x="3581400" y="3581400"/>
            <a:ext cx="1295400" cy="158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rot="10800000">
            <a:off x="1600200" y="3581400"/>
            <a:ext cx="20574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0-#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additive="base">
                                        <p:cTn id="6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additive="base">
                                        <p:cTn id="6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7" end="7"/>
                                            </p:txEl>
                                          </p:spTgt>
                                        </p:tgtEl>
                                        <p:attrNameLst>
                                          <p:attrName>style.visibility</p:attrName>
                                        </p:attrNameLst>
                                      </p:cBhvr>
                                      <p:to>
                                        <p:strVal val="visible"/>
                                      </p:to>
                                    </p:set>
                                    <p:anim calcmode="lin" valueType="num">
                                      <p:cBhvr additive="base">
                                        <p:cTn id="7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additive="base">
                                        <p:cTn id="7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9" end="9"/>
                                            </p:txEl>
                                          </p:spTgt>
                                        </p:tgtEl>
                                        <p:attrNameLst>
                                          <p:attrName>style.visibility</p:attrName>
                                        </p:attrNameLst>
                                      </p:cBhvr>
                                      <p:to>
                                        <p:strVal val="visible"/>
                                      </p:to>
                                    </p:set>
                                    <p:anim calcmode="lin" valueType="num">
                                      <p:cBhvr additive="base">
                                        <p:cTn id="8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additive="base">
                                        <p:cTn id="91" dur="500" fill="hold"/>
                                        <p:tgtEl>
                                          <p:spTgt spid="17"/>
                                        </p:tgtEl>
                                        <p:attrNameLst>
                                          <p:attrName>ppt_x</p:attrName>
                                        </p:attrNameLst>
                                      </p:cBhvr>
                                      <p:tavLst>
                                        <p:tav tm="0">
                                          <p:val>
                                            <p:strVal val="0-#ppt_w/2"/>
                                          </p:val>
                                        </p:tav>
                                        <p:tav tm="100000">
                                          <p:val>
                                            <p:strVal val="#ppt_x"/>
                                          </p:val>
                                        </p:tav>
                                      </p:tavLst>
                                    </p:anim>
                                    <p:anim calcmode="lin" valueType="num">
                                      <p:cBhvr additive="base">
                                        <p:cTn id="9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10" end="10"/>
                                            </p:txEl>
                                          </p:spTgt>
                                        </p:tgtEl>
                                        <p:attrNameLst>
                                          <p:attrName>style.visibility</p:attrName>
                                        </p:attrNameLst>
                                      </p:cBhvr>
                                      <p:to>
                                        <p:strVal val="visible"/>
                                      </p:to>
                                    </p:set>
                                    <p:anim calcmode="lin" valueType="num">
                                      <p:cBhvr additive="base">
                                        <p:cTn id="9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
                                            <p:txEl>
                                              <p:pRg st="15" end="15"/>
                                            </p:txEl>
                                          </p:spTgt>
                                        </p:tgtEl>
                                        <p:attrNameLst>
                                          <p:attrName>style.visibility</p:attrName>
                                        </p:attrNameLst>
                                      </p:cBhvr>
                                      <p:to>
                                        <p:strVal val="visible"/>
                                      </p:to>
                                    </p:set>
                                    <p:anim calcmode="lin" valueType="num">
                                      <p:cBhvr additive="base">
                                        <p:cTn id="103"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16" end="16"/>
                                            </p:txEl>
                                          </p:spTgt>
                                        </p:tgtEl>
                                        <p:attrNameLst>
                                          <p:attrName>style.visibility</p:attrName>
                                        </p:attrNameLst>
                                      </p:cBhvr>
                                      <p:to>
                                        <p:strVal val="visible"/>
                                      </p:to>
                                    </p:set>
                                    <p:anim calcmode="lin" valueType="num">
                                      <p:cBhvr additive="base">
                                        <p:cTn id="10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7" end="17"/>
                                            </p:txEl>
                                          </p:spTgt>
                                        </p:tgtEl>
                                        <p:attrNameLst>
                                          <p:attrName>style.visibility</p:attrName>
                                        </p:attrNameLst>
                                      </p:cBhvr>
                                      <p:to>
                                        <p:strVal val="visible"/>
                                      </p:to>
                                    </p:set>
                                    <p:anim calcmode="lin" valueType="num">
                                      <p:cBhvr additive="base">
                                        <p:cTn id="115"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8" end="18"/>
                                            </p:txEl>
                                          </p:spTgt>
                                        </p:tgtEl>
                                        <p:attrNameLst>
                                          <p:attrName>style.visibility</p:attrName>
                                        </p:attrNameLst>
                                      </p:cBhvr>
                                      <p:to>
                                        <p:strVal val="visible"/>
                                      </p:to>
                                    </p:set>
                                    <p:anim calcmode="lin" valueType="num">
                                      <p:cBhvr additive="base">
                                        <p:cTn id="121" dur="500" fill="hold"/>
                                        <p:tgtEl>
                                          <p:spTgt spid="3">
                                            <p:txEl>
                                              <p:pRg st="18" end="18"/>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8" end="1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553200"/>
          </a:xfrm>
        </p:spPr>
        <p:txBody>
          <a:bodyPr>
            <a:normAutofit fontScale="92500" lnSpcReduction="20000"/>
          </a:bodyPr>
          <a:lstStyle/>
          <a:p>
            <a:pPr marL="457200" lvl="0" indent="-457200">
              <a:buNone/>
            </a:pPr>
            <a:r>
              <a:rPr lang="en-US" sz="2000" dirty="0" smtClean="0"/>
              <a:t>     t = </a:t>
            </a:r>
            <a:r>
              <a:rPr lang="en-US" sz="2000" dirty="0" err="1" smtClean="0"/>
              <a:t>getTotal</a:t>
            </a: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Font typeface="+mj-lt"/>
              <a:buAutoNum type="arabicPeriod" startAt="5"/>
            </a:pPr>
            <a:r>
              <a:rPr lang="en-US" sz="2200" dirty="0" smtClean="0"/>
              <a:t>What information do we need to determine the line item subtotal?</a:t>
            </a:r>
          </a:p>
          <a:p>
            <a:pPr marL="457200" lvl="0" indent="-457200">
              <a:buFont typeface="+mj-lt"/>
              <a:buAutoNum type="arabicPeriod" startAt="5"/>
            </a:pPr>
            <a:r>
              <a:rPr lang="en-US" sz="2200" i="1" dirty="0" err="1" smtClean="0"/>
              <a:t>SalesLineItem.quantity</a:t>
            </a:r>
            <a:r>
              <a:rPr lang="en-US" sz="2200" dirty="0" smtClean="0"/>
              <a:t> and </a:t>
            </a:r>
            <a:r>
              <a:rPr lang="en-US" sz="2200" i="1" dirty="0" err="1" smtClean="0"/>
              <a:t>ProductDescription.price</a:t>
            </a:r>
            <a:r>
              <a:rPr lang="en-US" sz="2200" i="1" dirty="0" smtClean="0"/>
              <a:t>.</a:t>
            </a:r>
          </a:p>
          <a:p>
            <a:pPr marL="457200" lvl="0" indent="-457200">
              <a:buFont typeface="+mj-lt"/>
              <a:buAutoNum type="arabicPeriod" startAt="5"/>
            </a:pPr>
            <a:r>
              <a:rPr lang="en-US" sz="2200" dirty="0" smtClean="0"/>
              <a:t>The </a:t>
            </a:r>
            <a:r>
              <a:rPr lang="en-US" sz="2200" i="1" dirty="0" err="1" smtClean="0"/>
              <a:t>salesLineItem</a:t>
            </a:r>
            <a:r>
              <a:rPr lang="en-US" sz="2200" dirty="0" smtClean="0"/>
              <a:t> knows its quantity and its associated </a:t>
            </a:r>
            <a:r>
              <a:rPr lang="en-US" sz="2200" dirty="0" err="1" smtClean="0"/>
              <a:t>ProductDescription</a:t>
            </a:r>
            <a:r>
              <a:rPr lang="en-US" sz="2200" dirty="0" smtClean="0"/>
              <a:t>; therefore, by Expert, </a:t>
            </a:r>
            <a:r>
              <a:rPr lang="en-US" sz="2200" dirty="0" err="1" smtClean="0"/>
              <a:t>SalesLineItem</a:t>
            </a:r>
            <a:r>
              <a:rPr lang="en-US" sz="2200" dirty="0" smtClean="0"/>
              <a:t> should determine the subtotal; it is the </a:t>
            </a:r>
            <a:r>
              <a:rPr lang="en-US" sz="2200" b="1" dirty="0" smtClean="0"/>
              <a:t>information expert</a:t>
            </a:r>
            <a:r>
              <a:rPr lang="en-US" sz="2200" dirty="0" smtClean="0"/>
              <a:t>.</a:t>
            </a:r>
          </a:p>
          <a:p>
            <a:pPr marL="457200" lvl="0" indent="-457200">
              <a:buNone/>
            </a:pPr>
            <a:endParaRPr lang="en-US" sz="2200" dirty="0" smtClean="0"/>
          </a:p>
          <a:p>
            <a:pPr marL="457200" lvl="0" indent="-457200">
              <a:buNone/>
            </a:pPr>
            <a:endParaRPr lang="en-US" sz="2200" dirty="0" smtClean="0"/>
          </a:p>
          <a:p>
            <a:pPr marL="457200" lvl="0" indent="-457200">
              <a:buNone/>
            </a:pPr>
            <a:endParaRPr lang="en-US" sz="2200" dirty="0" smtClean="0"/>
          </a:p>
          <a:p>
            <a:pPr marL="457200" lvl="0" indent="-457200">
              <a:buNone/>
            </a:pPr>
            <a:endParaRPr lang="en-US" sz="2200" dirty="0" smtClean="0"/>
          </a:p>
          <a:p>
            <a:pPr marL="457200" lvl="0" indent="-457200">
              <a:buNone/>
            </a:pPr>
            <a:endParaRPr lang="en-US" sz="2200" dirty="0" smtClean="0"/>
          </a:p>
          <a:p>
            <a:pPr marL="457200" lvl="0" indent="-457200">
              <a:buFont typeface="+mj-lt"/>
              <a:buAutoNum type="arabicPeriod" startAt="8"/>
            </a:pPr>
            <a:r>
              <a:rPr lang="en-US" sz="2200" dirty="0" smtClean="0"/>
              <a:t>In terms of an interaction diagram, this means that the Sale should send </a:t>
            </a:r>
            <a:r>
              <a:rPr lang="en-US" sz="2200" dirty="0" err="1" smtClean="0"/>
              <a:t>getSubtotal</a:t>
            </a:r>
            <a:r>
              <a:rPr lang="en-US" sz="2200" dirty="0" smtClean="0"/>
              <a:t> messages to each of the </a:t>
            </a:r>
            <a:r>
              <a:rPr lang="en-US" sz="2200" dirty="0" err="1" smtClean="0"/>
              <a:t>SalesLineItems</a:t>
            </a:r>
            <a:r>
              <a:rPr lang="en-US" sz="2200" dirty="0" smtClean="0"/>
              <a:t> and sum the results.</a:t>
            </a:r>
          </a:p>
          <a:p>
            <a:pPr marL="457200" lvl="0" indent="-457200">
              <a:buFont typeface="+mj-lt"/>
              <a:buAutoNum type="arabicPeriod" startAt="8"/>
            </a:pPr>
            <a:r>
              <a:rPr lang="en-US" sz="2200" dirty="0" smtClean="0"/>
              <a:t>To fulfill the responsibility of knowing and answering its subtotal, a </a:t>
            </a:r>
            <a:r>
              <a:rPr lang="en-US" sz="2200" dirty="0" err="1" smtClean="0"/>
              <a:t>SalesLineItem</a:t>
            </a:r>
            <a:r>
              <a:rPr lang="en-US" sz="2200" dirty="0" smtClean="0"/>
              <a:t> has to know the product price. </a:t>
            </a:r>
          </a:p>
          <a:p>
            <a:pPr marL="457200" lvl="0" indent="-457200">
              <a:buFont typeface="+mj-lt"/>
              <a:buAutoNum type="arabicPeriod" startAt="8"/>
            </a:pPr>
            <a:r>
              <a:rPr lang="en-US" sz="2200" dirty="0" smtClean="0"/>
              <a:t>The </a:t>
            </a:r>
            <a:r>
              <a:rPr lang="en-US" sz="2200" dirty="0" err="1" smtClean="0"/>
              <a:t>ProductDescription</a:t>
            </a:r>
            <a:r>
              <a:rPr lang="en-US" sz="2200" dirty="0" smtClean="0"/>
              <a:t> is an information expert on answering its price; therefore, </a:t>
            </a:r>
            <a:r>
              <a:rPr lang="en-US" sz="2200" dirty="0" err="1" smtClean="0"/>
              <a:t>SalesLineItem</a:t>
            </a:r>
            <a:r>
              <a:rPr lang="en-US" sz="2200" dirty="0" smtClean="0"/>
              <a:t> sends it a message asking for the product price. </a:t>
            </a:r>
          </a:p>
          <a:p>
            <a:pPr marL="457200" lvl="0" indent="-457200">
              <a:buFont typeface="+mj-lt"/>
              <a:buAutoNum type="arabicPeriod" startAt="8"/>
            </a:pPr>
            <a:r>
              <a:rPr lang="en-US" sz="2200" dirty="0" smtClean="0"/>
              <a:t>The design is shown, </a:t>
            </a:r>
          </a:p>
          <a:p>
            <a:pPr marL="457200" lvl="0" indent="-457200">
              <a:buFont typeface="+mj-lt"/>
              <a:buAutoNum type="arabicPeriod" startAt="8"/>
            </a:pPr>
            <a:endParaRPr lang="en-US" sz="2000" dirty="0" smtClean="0"/>
          </a:p>
          <a:p>
            <a:pPr marL="457200" indent="-457200">
              <a:buFont typeface="+mj-lt"/>
              <a:buAutoNum type="arabicPeriod" startAt="8"/>
            </a:pPr>
            <a:endParaRPr lang="en-US" sz="2000" dirty="0" smtClean="0"/>
          </a:p>
          <a:p>
            <a:pPr marL="457200" indent="-457200">
              <a:buFont typeface="+mj-lt"/>
              <a:buAutoNum type="arabicPeriod" startAt="8"/>
            </a:pPr>
            <a:endParaRPr lang="en-US" sz="2000" dirty="0"/>
          </a:p>
        </p:txBody>
      </p:sp>
      <p:sp>
        <p:nvSpPr>
          <p:cNvPr id="6" name="Rectangle 5"/>
          <p:cNvSpPr/>
          <p:nvPr/>
        </p:nvSpPr>
        <p:spPr>
          <a:xfrm>
            <a:off x="1905000" y="228600"/>
            <a:ext cx="914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 Sale</a:t>
            </a:r>
          </a:p>
        </p:txBody>
      </p:sp>
      <p:sp>
        <p:nvSpPr>
          <p:cNvPr id="7" name="Rectangle 6"/>
          <p:cNvSpPr/>
          <p:nvPr/>
        </p:nvSpPr>
        <p:spPr>
          <a:xfrm>
            <a:off x="4267200" y="228600"/>
            <a:ext cx="1066800" cy="121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p>
          <a:p>
            <a:r>
              <a:rPr lang="en-US" dirty="0" smtClean="0"/>
              <a:t>time</a:t>
            </a:r>
          </a:p>
          <a:p>
            <a:r>
              <a:rPr lang="en-US" dirty="0" smtClean="0"/>
              <a:t>…</a:t>
            </a:r>
          </a:p>
          <a:p>
            <a:r>
              <a:rPr lang="en-US" dirty="0" err="1" smtClean="0"/>
              <a:t>getTotal</a:t>
            </a:r>
            <a:r>
              <a:rPr lang="en-US" dirty="0" smtClean="0"/>
              <a:t>()</a:t>
            </a:r>
          </a:p>
        </p:txBody>
      </p:sp>
      <p:cxnSp>
        <p:nvCxnSpPr>
          <p:cNvPr id="9" name="Straight Connector 8"/>
          <p:cNvCxnSpPr/>
          <p:nvPr/>
        </p:nvCxnSpPr>
        <p:spPr>
          <a:xfrm>
            <a:off x="304800" y="457200"/>
            <a:ext cx="1600200" cy="1588"/>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a:off x="838200" y="6096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667000" y="1295400"/>
            <a:ext cx="1295400" cy="1588"/>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4267200" y="533400"/>
            <a:ext cx="10668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4267200" y="1143000"/>
            <a:ext cx="1066800" cy="1588"/>
          </a:xfrm>
          <a:prstGeom prst="line">
            <a:avLst/>
          </a:prstGeom>
        </p:spPr>
        <p:style>
          <a:lnRef idx="1">
            <a:schemeClr val="dk1"/>
          </a:lnRef>
          <a:fillRef idx="0">
            <a:schemeClr val="dk1"/>
          </a:fillRef>
          <a:effectRef idx="0">
            <a:schemeClr val="dk1"/>
          </a:effectRef>
          <a:fontRef idx="minor">
            <a:schemeClr val="tx1"/>
          </a:fontRef>
        </p:style>
      </p:cxnSp>
      <p:sp>
        <p:nvSpPr>
          <p:cNvPr id="16" name="Snip Single Corner Rectangle 15"/>
          <p:cNvSpPr/>
          <p:nvPr/>
        </p:nvSpPr>
        <p:spPr>
          <a:xfrm>
            <a:off x="1219200" y="1066800"/>
            <a:ext cx="1447800" cy="4572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New method</a:t>
            </a:r>
            <a:endParaRPr lang="en-US" dirty="0"/>
          </a:p>
        </p:txBody>
      </p:sp>
      <p:sp>
        <p:nvSpPr>
          <p:cNvPr id="18" name="Oval 17"/>
          <p:cNvSpPr/>
          <p:nvPr/>
        </p:nvSpPr>
        <p:spPr>
          <a:xfrm>
            <a:off x="3886200" y="12192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aphicFrame>
        <p:nvGraphicFramePr>
          <p:cNvPr id="19" name="Table 18"/>
          <p:cNvGraphicFramePr>
            <a:graphicFrameLocks noGrp="1"/>
          </p:cNvGraphicFramePr>
          <p:nvPr/>
        </p:nvGraphicFramePr>
        <p:xfrm>
          <a:off x="3048000" y="2880360"/>
          <a:ext cx="5486400" cy="1691640"/>
        </p:xfrm>
        <a:graphic>
          <a:graphicData uri="http://schemas.openxmlformats.org/drawingml/2006/table">
            <a:tbl>
              <a:tblPr/>
              <a:tblGrid>
                <a:gridCol w="2133600"/>
                <a:gridCol w="3352800"/>
              </a:tblGrid>
              <a:tr h="381001">
                <a:tc>
                  <a:txBody>
                    <a:bodyPr/>
                    <a:lstStyle/>
                    <a:p>
                      <a:pPr algn="l">
                        <a:lnSpc>
                          <a:spcPct val="150000"/>
                        </a:lnSpc>
                      </a:pPr>
                      <a:r>
                        <a:rPr lang="en-US" sz="2000" b="1" dirty="0">
                          <a:latin typeface="Calibri"/>
                          <a:cs typeface="Times New Roman"/>
                        </a:rPr>
                        <a:t>Design Class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US" sz="2000" b="1" dirty="0">
                          <a:latin typeface="Calibri"/>
                          <a:cs typeface="Times New Roman"/>
                        </a:rPr>
                        <a:t>Responsibility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045">
                <a:tc>
                  <a:txBody>
                    <a:bodyPr/>
                    <a:lstStyle/>
                    <a:p>
                      <a:pPr algn="l">
                        <a:lnSpc>
                          <a:spcPct val="150000"/>
                        </a:lnSpc>
                      </a:pPr>
                      <a:r>
                        <a:rPr lang="en-US" sz="1800" dirty="0">
                          <a:latin typeface="Calibri"/>
                          <a:cs typeface="Times New Roman"/>
                        </a:rPr>
                        <a:t>Sale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US" sz="1800" dirty="0">
                          <a:latin typeface="Calibri"/>
                          <a:cs typeface="Times New Roman"/>
                        </a:rPr>
                        <a:t>knows sale 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110">
                <a:tc>
                  <a:txBody>
                    <a:bodyPr/>
                    <a:lstStyle/>
                    <a:p>
                      <a:pPr algn="l">
                        <a:lnSpc>
                          <a:spcPct val="150000"/>
                        </a:lnSpc>
                      </a:pPr>
                      <a:r>
                        <a:rPr lang="en-US" sz="1800">
                          <a:latin typeface="Calibri"/>
                          <a:cs typeface="Times New Roman"/>
                        </a:rPr>
                        <a:t>SalesLineItem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US" sz="1800" dirty="0">
                          <a:latin typeface="Calibri"/>
                          <a:cs typeface="Times New Roman"/>
                        </a:rPr>
                        <a:t>knows line item subtotal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975">
                <a:tc>
                  <a:txBody>
                    <a:bodyPr/>
                    <a:lstStyle/>
                    <a:p>
                      <a:pPr algn="l">
                        <a:lnSpc>
                          <a:spcPct val="150000"/>
                        </a:lnSpc>
                      </a:pPr>
                      <a:r>
                        <a:rPr lang="en-US" sz="1800">
                          <a:latin typeface="Calibri"/>
                          <a:cs typeface="Times New Roman"/>
                        </a:rPr>
                        <a:t>ProductDescription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US" sz="1800" dirty="0">
                          <a:latin typeface="Calibri"/>
                          <a:cs typeface="Times New Roman"/>
                        </a:rPr>
                        <a:t>knows product price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0-#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anim calcmode="lin" valueType="num">
                                      <p:cBhvr additive="base">
                                        <p:cTn id="6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 calcmode="lin" valueType="num">
                                      <p:cBhvr additive="base">
                                        <p:cTn id="7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7" end="7"/>
                                            </p:txEl>
                                          </p:spTgt>
                                        </p:tgtEl>
                                        <p:attrNameLst>
                                          <p:attrName>style.visibility</p:attrName>
                                        </p:attrNameLst>
                                      </p:cBhvr>
                                      <p:to>
                                        <p:strVal val="visible"/>
                                      </p:to>
                                    </p:set>
                                    <p:anim calcmode="lin" valueType="num">
                                      <p:cBhvr additive="base">
                                        <p:cTn id="7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0-#ppt_w/2"/>
                                          </p:val>
                                        </p:tav>
                                        <p:tav tm="100000">
                                          <p:val>
                                            <p:strVal val="#ppt_x"/>
                                          </p:val>
                                        </p:tav>
                                      </p:tavLst>
                                    </p:anim>
                                    <p:anim calcmode="lin" valueType="num">
                                      <p:cBhvr additive="base">
                                        <p:cTn id="8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13" end="13"/>
                                            </p:txEl>
                                          </p:spTgt>
                                        </p:tgtEl>
                                        <p:attrNameLst>
                                          <p:attrName>style.visibility</p:attrName>
                                        </p:attrNameLst>
                                      </p:cBhvr>
                                      <p:to>
                                        <p:strVal val="visible"/>
                                      </p:to>
                                    </p:set>
                                    <p:anim calcmode="lin" valueType="num">
                                      <p:cBhvr additive="base">
                                        <p:cTn id="91"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14" end="14"/>
                                            </p:txEl>
                                          </p:spTgt>
                                        </p:tgtEl>
                                        <p:attrNameLst>
                                          <p:attrName>style.visibility</p:attrName>
                                        </p:attrNameLst>
                                      </p:cBhvr>
                                      <p:to>
                                        <p:strVal val="visible"/>
                                      </p:to>
                                    </p:set>
                                    <p:anim calcmode="lin" valueType="num">
                                      <p:cBhvr additive="base">
                                        <p:cTn id="9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
                                            <p:txEl>
                                              <p:pRg st="15" end="15"/>
                                            </p:txEl>
                                          </p:spTgt>
                                        </p:tgtEl>
                                        <p:attrNameLst>
                                          <p:attrName>style.visibility</p:attrName>
                                        </p:attrNameLst>
                                      </p:cBhvr>
                                      <p:to>
                                        <p:strVal val="visible"/>
                                      </p:to>
                                    </p:set>
                                    <p:anim calcmode="lin" valueType="num">
                                      <p:cBhvr additive="base">
                                        <p:cTn id="103"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16" end="16"/>
                                            </p:txEl>
                                          </p:spTgt>
                                        </p:tgtEl>
                                        <p:attrNameLst>
                                          <p:attrName>style.visibility</p:attrName>
                                        </p:attrNameLst>
                                      </p:cBhvr>
                                      <p:to>
                                        <p:strVal val="visible"/>
                                      </p:to>
                                    </p:set>
                                    <p:anim calcmode="lin" valueType="num">
                                      <p:cBhvr additive="base">
                                        <p:cTn id="10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6"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Autofit/>
          </a:bodyPr>
          <a:lstStyle/>
          <a:p>
            <a:pPr algn="ctr">
              <a:buNone/>
            </a:pPr>
            <a:r>
              <a:rPr lang="en-US" sz="2000" b="1" dirty="0" smtClean="0"/>
              <a:t>Calculating the Sale total</a:t>
            </a:r>
          </a:p>
          <a:p>
            <a:pPr>
              <a:buNone/>
            </a:pPr>
            <a:r>
              <a:rPr lang="en-US" sz="1800" dirty="0" smtClean="0"/>
              <a:t>         t = </a:t>
            </a:r>
            <a:r>
              <a:rPr lang="en-US" sz="1800" dirty="0" err="1" smtClean="0"/>
              <a:t>getTotal</a:t>
            </a:r>
            <a:r>
              <a:rPr lang="en-US" sz="1800" dirty="0" smtClean="0"/>
              <a:t>                           1*:</a:t>
            </a:r>
            <a:r>
              <a:rPr lang="en-US" sz="1800" dirty="0" err="1" smtClean="0"/>
              <a:t>st</a:t>
            </a:r>
            <a:r>
              <a:rPr lang="en-US" sz="1800" dirty="0" smtClean="0"/>
              <a:t> = </a:t>
            </a:r>
            <a:r>
              <a:rPr lang="en-US" sz="1800" dirty="0" err="1" smtClean="0"/>
              <a:t>getSubtotal</a:t>
            </a: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                                                                                              </a:t>
            </a:r>
          </a:p>
          <a:p>
            <a:pPr>
              <a:buNone/>
            </a:pPr>
            <a:r>
              <a:rPr lang="en-US" sz="1800" dirty="0" smtClean="0"/>
              <a:t>                                                                        1.1: p:= </a:t>
            </a:r>
            <a:r>
              <a:rPr lang="en-US" sz="1800" dirty="0" err="1" smtClean="0"/>
              <a:t>getPrice</a:t>
            </a:r>
            <a:r>
              <a:rPr lang="en-US" sz="1800" dirty="0" smtClean="0"/>
              <a:t>()</a:t>
            </a:r>
          </a:p>
          <a:p>
            <a:pP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algn="ctr">
              <a:buNone/>
            </a:pPr>
            <a:endParaRPr lang="en-US" sz="1800" b="1" dirty="0" smtClean="0"/>
          </a:p>
          <a:p>
            <a:pPr marL="457200" lvl="0" indent="-457200">
              <a:buFont typeface="+mj-lt"/>
              <a:buAutoNum type="arabicPeriod" startAt="12"/>
            </a:pPr>
            <a:r>
              <a:rPr lang="en-US" sz="2000" dirty="0" smtClean="0"/>
              <a:t>In conclusion, to fulfill the responsibility of knowing and answering the sale's total, we assigned three responsibilities to three design classes of objects as follows.</a:t>
            </a:r>
          </a:p>
          <a:p>
            <a:pPr algn="ctr">
              <a:buNone/>
            </a:pPr>
            <a:endParaRPr lang="en-US" sz="1800" dirty="0" smtClean="0"/>
          </a:p>
          <a:p>
            <a:pPr algn="ctr">
              <a:buNone/>
            </a:pPr>
            <a:endParaRPr lang="en-US" sz="1800" dirty="0"/>
          </a:p>
        </p:txBody>
      </p:sp>
      <p:cxnSp>
        <p:nvCxnSpPr>
          <p:cNvPr id="5" name="Straight Connector 4"/>
          <p:cNvCxnSpPr/>
          <p:nvPr/>
        </p:nvCxnSpPr>
        <p:spPr>
          <a:xfrm>
            <a:off x="457200" y="914400"/>
            <a:ext cx="1600200" cy="1588"/>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990600" y="5334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8" name="Rectangle 7"/>
          <p:cNvSpPr/>
          <p:nvPr/>
        </p:nvSpPr>
        <p:spPr>
          <a:xfrm>
            <a:off x="2057400" y="685800"/>
            <a:ext cx="914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 Sale</a:t>
            </a:r>
          </a:p>
        </p:txBody>
      </p:sp>
      <p:cxnSp>
        <p:nvCxnSpPr>
          <p:cNvPr id="10" name="Straight Connector 9"/>
          <p:cNvCxnSpPr/>
          <p:nvPr/>
        </p:nvCxnSpPr>
        <p:spPr>
          <a:xfrm>
            <a:off x="2971800" y="914400"/>
            <a:ext cx="2133600" cy="1588"/>
          </a:xfrm>
          <a:prstGeom prst="line">
            <a:avLst/>
          </a:prstGeom>
        </p:spPr>
        <p:style>
          <a:lnRef idx="1">
            <a:schemeClr val="dk1"/>
          </a:lnRef>
          <a:fillRef idx="0">
            <a:schemeClr val="dk1"/>
          </a:fillRef>
          <a:effectRef idx="0">
            <a:schemeClr val="dk1"/>
          </a:effectRef>
          <a:fontRef idx="minor">
            <a:schemeClr val="tx1"/>
          </a:fontRef>
        </p:style>
      </p:cxnSp>
      <p:sp>
        <p:nvSpPr>
          <p:cNvPr id="12" name="Rectangle 11"/>
          <p:cNvSpPr/>
          <p:nvPr/>
        </p:nvSpPr>
        <p:spPr>
          <a:xfrm>
            <a:off x="5105400" y="685800"/>
            <a:ext cx="1524000" cy="762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lineItems</a:t>
            </a:r>
            <a:r>
              <a:rPr lang="en-US" dirty="0" smtClean="0"/>
              <a:t>[1]:</a:t>
            </a:r>
          </a:p>
          <a:p>
            <a:pPr algn="ctr"/>
            <a:r>
              <a:rPr lang="en-US" dirty="0" err="1" smtClean="0"/>
              <a:t>SalesLineItem</a:t>
            </a:r>
            <a:endParaRPr lang="en-US" dirty="0" smtClean="0"/>
          </a:p>
        </p:txBody>
      </p:sp>
      <p:sp>
        <p:nvSpPr>
          <p:cNvPr id="13" name="Rectangle 12"/>
          <p:cNvSpPr/>
          <p:nvPr/>
        </p:nvSpPr>
        <p:spPr>
          <a:xfrm>
            <a:off x="7543800" y="381000"/>
            <a:ext cx="1447800" cy="1219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p>
          <a:p>
            <a:r>
              <a:rPr lang="en-US" dirty="0" smtClean="0"/>
              <a:t>time</a:t>
            </a:r>
          </a:p>
          <a:p>
            <a:r>
              <a:rPr lang="en-US" dirty="0" smtClean="0"/>
              <a:t>…</a:t>
            </a:r>
          </a:p>
          <a:p>
            <a:r>
              <a:rPr lang="en-US" dirty="0" err="1" smtClean="0"/>
              <a:t>getTotal</a:t>
            </a:r>
            <a:r>
              <a:rPr lang="en-US" dirty="0" smtClean="0"/>
              <a:t>()</a:t>
            </a:r>
          </a:p>
        </p:txBody>
      </p:sp>
      <p:sp>
        <p:nvSpPr>
          <p:cNvPr id="14" name="Rectangle 13"/>
          <p:cNvSpPr/>
          <p:nvPr/>
        </p:nvSpPr>
        <p:spPr>
          <a:xfrm>
            <a:off x="7543800" y="2057400"/>
            <a:ext cx="1447800" cy="1447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SaleLineItem</a:t>
            </a:r>
            <a:endParaRPr lang="en-US" dirty="0" smtClean="0"/>
          </a:p>
          <a:p>
            <a:endParaRPr lang="en-US" dirty="0" smtClean="0"/>
          </a:p>
          <a:p>
            <a:r>
              <a:rPr lang="en-US" dirty="0" smtClean="0"/>
              <a:t>quantity</a:t>
            </a:r>
          </a:p>
          <a:p>
            <a:endParaRPr lang="en-US" dirty="0" smtClean="0"/>
          </a:p>
          <a:p>
            <a:r>
              <a:rPr lang="en-US" dirty="0" err="1" smtClean="0"/>
              <a:t>getSubtotal</a:t>
            </a:r>
            <a:r>
              <a:rPr lang="en-US" dirty="0" smtClean="0"/>
              <a:t>()</a:t>
            </a:r>
          </a:p>
        </p:txBody>
      </p:sp>
      <p:sp>
        <p:nvSpPr>
          <p:cNvPr id="15" name="Rectangle 14"/>
          <p:cNvSpPr/>
          <p:nvPr/>
        </p:nvSpPr>
        <p:spPr>
          <a:xfrm>
            <a:off x="7543800" y="3733800"/>
            <a:ext cx="1447800"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Product Description</a:t>
            </a:r>
          </a:p>
          <a:p>
            <a:r>
              <a:rPr lang="en-US" dirty="0" smtClean="0"/>
              <a:t>description</a:t>
            </a:r>
          </a:p>
          <a:p>
            <a:r>
              <a:rPr lang="en-US" dirty="0" smtClean="0"/>
              <a:t>price</a:t>
            </a:r>
          </a:p>
          <a:p>
            <a:r>
              <a:rPr lang="en-US" dirty="0" err="1" smtClean="0"/>
              <a:t>itemID</a:t>
            </a:r>
            <a:endParaRPr lang="en-US" dirty="0" smtClean="0"/>
          </a:p>
          <a:p>
            <a:r>
              <a:rPr lang="en-US" dirty="0" err="1" smtClean="0"/>
              <a:t>getPrice</a:t>
            </a:r>
            <a:r>
              <a:rPr lang="en-US" dirty="0" smtClean="0"/>
              <a:t>()</a:t>
            </a:r>
          </a:p>
        </p:txBody>
      </p:sp>
      <p:cxnSp>
        <p:nvCxnSpPr>
          <p:cNvPr id="16" name="Straight Connector 15"/>
          <p:cNvCxnSpPr/>
          <p:nvPr/>
        </p:nvCxnSpPr>
        <p:spPr>
          <a:xfrm>
            <a:off x="7543800" y="12192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7543800" y="6858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7543800" y="30480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7543800" y="24384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7543800" y="43434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7543800" y="5181600"/>
            <a:ext cx="1447800" cy="1588"/>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rot="5400000" flipH="1" flipV="1">
            <a:off x="5106194" y="2132806"/>
            <a:ext cx="1371600" cy="1588"/>
          </a:xfrm>
          <a:prstGeom prst="line">
            <a:avLst/>
          </a:prstGeom>
        </p:spPr>
        <p:style>
          <a:lnRef idx="1">
            <a:schemeClr val="dk1"/>
          </a:lnRef>
          <a:fillRef idx="0">
            <a:schemeClr val="dk1"/>
          </a:fillRef>
          <a:effectRef idx="0">
            <a:schemeClr val="dk1"/>
          </a:effectRef>
          <a:fontRef idx="minor">
            <a:schemeClr val="tx1"/>
          </a:fontRef>
        </p:style>
      </p:cxnSp>
      <p:sp>
        <p:nvSpPr>
          <p:cNvPr id="29" name="Rectangle 28"/>
          <p:cNvSpPr/>
          <p:nvPr/>
        </p:nvSpPr>
        <p:spPr>
          <a:xfrm>
            <a:off x="5105400" y="2819400"/>
            <a:ext cx="1524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dirty="0" smtClean="0"/>
              <a:t>: Product Description</a:t>
            </a:r>
          </a:p>
          <a:p>
            <a:endParaRPr lang="en-US" dirty="0" smtClean="0"/>
          </a:p>
        </p:txBody>
      </p:sp>
      <p:sp>
        <p:nvSpPr>
          <p:cNvPr id="30" name="Snip Single Corner Rectangle 29"/>
          <p:cNvSpPr/>
          <p:nvPr/>
        </p:nvSpPr>
        <p:spPr>
          <a:xfrm>
            <a:off x="4572000" y="5105400"/>
            <a:ext cx="1447800" cy="4572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New method</a:t>
            </a:r>
            <a:endParaRPr lang="en-US" dirty="0"/>
          </a:p>
        </p:txBody>
      </p:sp>
      <p:cxnSp>
        <p:nvCxnSpPr>
          <p:cNvPr id="31" name="Straight Connector 30"/>
          <p:cNvCxnSpPr/>
          <p:nvPr/>
        </p:nvCxnSpPr>
        <p:spPr>
          <a:xfrm>
            <a:off x="6019800" y="5334000"/>
            <a:ext cx="1295400" cy="1588"/>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32" name="Oval 31"/>
          <p:cNvSpPr/>
          <p:nvPr/>
        </p:nvSpPr>
        <p:spPr>
          <a:xfrm>
            <a:off x="7315200" y="52578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additive="base">
                                        <p:cTn id="3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0-#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additive="base">
                                        <p:cTn id="6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0-#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0-#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0-#ppt_w/2"/>
                                          </p:val>
                                        </p:tav>
                                        <p:tav tm="100000">
                                          <p:val>
                                            <p:strVal val="#ppt_x"/>
                                          </p:val>
                                        </p:tav>
                                      </p:tavLst>
                                    </p:anim>
                                    <p:anim calcmode="lin" valueType="num">
                                      <p:cBhvr additive="base">
                                        <p:cTn id="8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fill="hold"/>
                                        <p:tgtEl>
                                          <p:spTgt spid="23"/>
                                        </p:tgtEl>
                                        <p:attrNameLst>
                                          <p:attrName>ppt_x</p:attrName>
                                        </p:attrNameLst>
                                      </p:cBhvr>
                                      <p:tavLst>
                                        <p:tav tm="0">
                                          <p:val>
                                            <p:strVal val="0-#ppt_w/2"/>
                                          </p:val>
                                        </p:tav>
                                        <p:tav tm="100000">
                                          <p:val>
                                            <p:strVal val="#ppt_x"/>
                                          </p:val>
                                        </p:tav>
                                      </p:tavLst>
                                    </p:anim>
                                    <p:anim calcmode="lin" valueType="num">
                                      <p:cBhvr additive="base">
                                        <p:cTn id="9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0-#ppt_w/2"/>
                                          </p:val>
                                        </p:tav>
                                        <p:tav tm="100000">
                                          <p:val>
                                            <p:strVal val="#ppt_x"/>
                                          </p:val>
                                        </p:tav>
                                      </p:tavLst>
                                    </p:anim>
                                    <p:anim calcmode="lin" valueType="num">
                                      <p:cBhvr additive="base">
                                        <p:cTn id="9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5"/>
                                        </p:tgtEl>
                                        <p:attrNameLst>
                                          <p:attrName>style.visibility</p:attrName>
                                        </p:attrNameLst>
                                      </p:cBhvr>
                                      <p:to>
                                        <p:strVal val="visible"/>
                                      </p:to>
                                    </p:set>
                                    <p:anim calcmode="lin" valueType="num">
                                      <p:cBhvr additive="base">
                                        <p:cTn id="103" dur="500" fill="hold"/>
                                        <p:tgtEl>
                                          <p:spTgt spid="15"/>
                                        </p:tgtEl>
                                        <p:attrNameLst>
                                          <p:attrName>ppt_x</p:attrName>
                                        </p:attrNameLst>
                                      </p:cBhvr>
                                      <p:tavLst>
                                        <p:tav tm="0">
                                          <p:val>
                                            <p:strVal val="0-#ppt_w/2"/>
                                          </p:val>
                                        </p:tav>
                                        <p:tav tm="100000">
                                          <p:val>
                                            <p:strVal val="#ppt_x"/>
                                          </p:val>
                                        </p:tav>
                                      </p:tavLst>
                                    </p:anim>
                                    <p:anim calcmode="lin" valueType="num">
                                      <p:cBhvr additive="base">
                                        <p:cTn id="10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0-#ppt_w/2"/>
                                          </p:val>
                                        </p:tav>
                                        <p:tav tm="100000">
                                          <p:val>
                                            <p:strVal val="#ppt_x"/>
                                          </p:val>
                                        </p:tav>
                                      </p:tavLst>
                                    </p:anim>
                                    <p:anim calcmode="lin" valueType="num">
                                      <p:cBhvr additive="base">
                                        <p:cTn id="11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500" fill="hold"/>
                                        <p:tgtEl>
                                          <p:spTgt spid="25"/>
                                        </p:tgtEl>
                                        <p:attrNameLst>
                                          <p:attrName>ppt_x</p:attrName>
                                        </p:attrNameLst>
                                      </p:cBhvr>
                                      <p:tavLst>
                                        <p:tav tm="0">
                                          <p:val>
                                            <p:strVal val="0-#ppt_w/2"/>
                                          </p:val>
                                        </p:tav>
                                        <p:tav tm="100000">
                                          <p:val>
                                            <p:strVal val="#ppt_x"/>
                                          </p:val>
                                        </p:tav>
                                      </p:tavLst>
                                    </p:anim>
                                    <p:anim calcmode="lin" valueType="num">
                                      <p:cBhvr additive="base">
                                        <p:cTn id="11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additive="base">
                                        <p:cTn id="121" dur="500" fill="hold"/>
                                        <p:tgtEl>
                                          <p:spTgt spid="30"/>
                                        </p:tgtEl>
                                        <p:attrNameLst>
                                          <p:attrName>ppt_x</p:attrName>
                                        </p:attrNameLst>
                                      </p:cBhvr>
                                      <p:tavLst>
                                        <p:tav tm="0">
                                          <p:val>
                                            <p:strVal val="0-#ppt_w/2"/>
                                          </p:val>
                                        </p:tav>
                                        <p:tav tm="100000">
                                          <p:val>
                                            <p:strVal val="#ppt_x"/>
                                          </p:val>
                                        </p:tav>
                                      </p:tavLst>
                                    </p:anim>
                                    <p:anim calcmode="lin" valueType="num">
                                      <p:cBhvr additive="base">
                                        <p:cTn id="122"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nodeType="clickEffect">
                                  <p:stCondLst>
                                    <p:cond delay="0"/>
                                  </p:stCondLst>
                                  <p:childTnLst>
                                    <p:set>
                                      <p:cBhvr>
                                        <p:cTn id="126" dur="1" fill="hold">
                                          <p:stCondLst>
                                            <p:cond delay="0"/>
                                          </p:stCondLst>
                                        </p:cTn>
                                        <p:tgtEl>
                                          <p:spTgt spid="31"/>
                                        </p:tgtEl>
                                        <p:attrNameLst>
                                          <p:attrName>style.visibility</p:attrName>
                                        </p:attrNameLst>
                                      </p:cBhvr>
                                      <p:to>
                                        <p:strVal val="visible"/>
                                      </p:to>
                                    </p:set>
                                    <p:anim calcmode="lin" valueType="num">
                                      <p:cBhvr additive="base">
                                        <p:cTn id="127" dur="500" fill="hold"/>
                                        <p:tgtEl>
                                          <p:spTgt spid="31"/>
                                        </p:tgtEl>
                                        <p:attrNameLst>
                                          <p:attrName>ppt_x</p:attrName>
                                        </p:attrNameLst>
                                      </p:cBhvr>
                                      <p:tavLst>
                                        <p:tav tm="0">
                                          <p:val>
                                            <p:strVal val="0-#ppt_w/2"/>
                                          </p:val>
                                        </p:tav>
                                        <p:tav tm="100000">
                                          <p:val>
                                            <p:strVal val="#ppt_x"/>
                                          </p:val>
                                        </p:tav>
                                      </p:tavLst>
                                    </p:anim>
                                    <p:anim calcmode="lin" valueType="num">
                                      <p:cBhvr additive="base">
                                        <p:cTn id="12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32"/>
                                        </p:tgtEl>
                                        <p:attrNameLst>
                                          <p:attrName>style.visibility</p:attrName>
                                        </p:attrNameLst>
                                      </p:cBhvr>
                                      <p:to>
                                        <p:strVal val="visible"/>
                                      </p:to>
                                    </p:set>
                                    <p:anim calcmode="lin" valueType="num">
                                      <p:cBhvr additive="base">
                                        <p:cTn id="133" dur="500" fill="hold"/>
                                        <p:tgtEl>
                                          <p:spTgt spid="32"/>
                                        </p:tgtEl>
                                        <p:attrNameLst>
                                          <p:attrName>ppt_x</p:attrName>
                                        </p:attrNameLst>
                                      </p:cBhvr>
                                      <p:tavLst>
                                        <p:tav tm="0">
                                          <p:val>
                                            <p:strVal val="0-#ppt_w/2"/>
                                          </p:val>
                                        </p:tav>
                                        <p:tav tm="100000">
                                          <p:val>
                                            <p:strVal val="#ppt_x"/>
                                          </p:val>
                                        </p:tav>
                                      </p:tavLst>
                                    </p:anim>
                                    <p:anim calcmode="lin" valueType="num">
                                      <p:cBhvr additive="base">
                                        <p:cTn id="134"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8" fill="hold" nodeType="clickEffect">
                                  <p:stCondLst>
                                    <p:cond delay="0"/>
                                  </p:stCondLst>
                                  <p:childTnLst>
                                    <p:set>
                                      <p:cBhvr>
                                        <p:cTn id="138" dur="1" fill="hold">
                                          <p:stCondLst>
                                            <p:cond delay="0"/>
                                          </p:stCondLst>
                                        </p:cTn>
                                        <p:tgtEl>
                                          <p:spTgt spid="3">
                                            <p:txEl>
                                              <p:pRg st="16" end="16"/>
                                            </p:txEl>
                                          </p:spTgt>
                                        </p:tgtEl>
                                        <p:attrNameLst>
                                          <p:attrName>style.visibility</p:attrName>
                                        </p:attrNameLst>
                                      </p:cBhvr>
                                      <p:to>
                                        <p:strVal val="visible"/>
                                      </p:to>
                                    </p:set>
                                    <p:anim calcmode="lin" valueType="num">
                                      <p:cBhvr additive="base">
                                        <p:cTn id="13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4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P spid="29" grpId="0" animBg="1"/>
      <p:bldP spid="30"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a:buNone/>
            </a:pPr>
            <a:r>
              <a:rPr lang="en-US" sz="2400" b="1" dirty="0" smtClean="0"/>
              <a:t>Discussion:</a:t>
            </a:r>
            <a:endParaRPr lang="en-US" sz="2400" dirty="0" smtClean="0"/>
          </a:p>
          <a:p>
            <a:pPr marL="457200" lvl="0" indent="-457200">
              <a:buFont typeface="+mj-lt"/>
              <a:buAutoNum type="arabicPeriod"/>
            </a:pPr>
            <a:r>
              <a:rPr lang="en-US" sz="1800" dirty="0" smtClean="0"/>
              <a:t>Information Expert is frequently used in the assignment of responsibilities; it is a basic guiding principle used continuously in object design. </a:t>
            </a:r>
          </a:p>
          <a:p>
            <a:pPr marL="457200" lvl="0" indent="-457200">
              <a:buFont typeface="+mj-lt"/>
              <a:buAutoNum type="arabicPeriod"/>
            </a:pPr>
            <a:r>
              <a:rPr lang="en-US" sz="1800" dirty="0" smtClean="0"/>
              <a:t>Expert is not meant to be an obscure or fancy idea; it expresses the common "intuition" that objects do things related to the information they have. </a:t>
            </a:r>
          </a:p>
          <a:p>
            <a:pPr marL="457200" lvl="0" indent="-457200">
              <a:buFont typeface="+mj-lt"/>
              <a:buAutoNum type="arabicPeriod"/>
            </a:pPr>
            <a:r>
              <a:rPr lang="en-US" sz="1800" dirty="0" smtClean="0"/>
              <a:t>Notice that the fulfillment of a responsibility often requires information that is spread across different classes of objects. This implies that many "partial" information experts will collaborate in the task. </a:t>
            </a:r>
          </a:p>
          <a:p>
            <a:pPr marL="457200" lvl="0" indent="-457200">
              <a:buFont typeface="+mj-lt"/>
              <a:buAutoNum type="arabicPeriod"/>
            </a:pPr>
            <a:r>
              <a:rPr lang="en-US" sz="1800" dirty="0" smtClean="0"/>
              <a:t>For example, the sales total problem ultimately required the collaboration of three classes of objects. Whenever information is spread across different objects, they will need to interact via messages to share the work.</a:t>
            </a:r>
          </a:p>
          <a:p>
            <a:pPr>
              <a:buNone/>
            </a:pPr>
            <a:r>
              <a:rPr lang="en-US" sz="2400" b="1" dirty="0" smtClean="0"/>
              <a:t>Contraindications:</a:t>
            </a:r>
            <a:endParaRPr lang="en-US" sz="2400" dirty="0" smtClean="0"/>
          </a:p>
          <a:p>
            <a:pPr marL="457200" lvl="0" indent="-457200">
              <a:buFont typeface="+mj-lt"/>
              <a:buAutoNum type="arabicPeriod"/>
            </a:pPr>
            <a:r>
              <a:rPr lang="en-US" sz="1800" dirty="0" smtClean="0"/>
              <a:t>In some situations, a solution suggested by Expert is undesirable, usually because of problems in coupling and cohesion. </a:t>
            </a:r>
          </a:p>
          <a:p>
            <a:pPr marL="457200" lvl="0" indent="-457200">
              <a:buFont typeface="+mj-lt"/>
              <a:buAutoNum type="arabicPeriod"/>
            </a:pPr>
            <a:r>
              <a:rPr lang="en-US" sz="1800" dirty="0" smtClean="0"/>
              <a:t>For example, who should be responsible for saving a Sale in a database? If sale class is responsible for save itself in database , But this leads to problems in cohesion, coupling, and duplication. </a:t>
            </a:r>
          </a:p>
          <a:p>
            <a:pPr marL="457200" lvl="0" indent="-457200">
              <a:buFont typeface="+mj-lt"/>
              <a:buAutoNum type="arabicPeriod"/>
            </a:pPr>
            <a:r>
              <a:rPr lang="en-US" sz="1800" dirty="0" smtClean="0"/>
              <a:t>For example, the Sale class must now contain logic related to database handling, such as that related to SQL and JDBC (Java Database Connectivity). </a:t>
            </a:r>
          </a:p>
          <a:p>
            <a:pPr marL="457200" indent="-457200">
              <a:buFont typeface="+mj-lt"/>
              <a:buAutoNum type="arabicPeriod"/>
            </a:pPr>
            <a:r>
              <a:rPr lang="en-US" sz="1800" dirty="0" smtClean="0"/>
              <a:t>The class no longer focuses on just the pure application logic of "being a sale." Now other kinds of responsibilities lower its cohesion.</a:t>
            </a:r>
          </a:p>
          <a:p>
            <a:pPr marL="457200" lvl="0" indent="-457200">
              <a:buNone/>
            </a:pPr>
            <a:endParaRPr lang="en-US" sz="1800" dirty="0" smtClean="0"/>
          </a:p>
          <a:p>
            <a:pPr marL="457200" lvl="0" indent="-457200">
              <a:buNone/>
            </a:pPr>
            <a:endParaRPr lang="en-US" sz="2000" dirty="0" smtClean="0"/>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marL="457200" lvl="0" indent="-457200">
              <a:buFont typeface="+mj-lt"/>
              <a:buAutoNum type="arabicPeriod" startAt="5"/>
            </a:pPr>
            <a:r>
              <a:rPr lang="en-US" sz="1800" dirty="0" smtClean="0"/>
              <a:t>The class must be coupled to the technical database services of another subsystem, such as JDBC services, rather than just being coupled to other objects in the domain layer of software objects, so its coupling increases. </a:t>
            </a:r>
          </a:p>
          <a:p>
            <a:pPr marL="457200" lvl="0" indent="-457200">
              <a:buFont typeface="+mj-lt"/>
              <a:buAutoNum type="arabicPeriod" startAt="5"/>
            </a:pPr>
            <a:r>
              <a:rPr lang="en-US" sz="1800" dirty="0" smtClean="0"/>
              <a:t>And it is likely that similar database logic would be duplicated in many persistent classes. </a:t>
            </a:r>
          </a:p>
          <a:p>
            <a:pPr marL="457200" lvl="0" indent="-457200">
              <a:buFont typeface="+mj-lt"/>
              <a:buAutoNum type="arabicPeriod" startAt="5"/>
            </a:pPr>
            <a:r>
              <a:rPr lang="en-US" sz="1800" dirty="0" smtClean="0"/>
              <a:t>All these problems indicate violation of a basic architectural principle: design for a separation of major system concerns. </a:t>
            </a:r>
          </a:p>
          <a:p>
            <a:pPr marL="457200" lvl="0" indent="-457200">
              <a:buFont typeface="+mj-lt"/>
              <a:buAutoNum type="arabicPeriod" startAt="5"/>
            </a:pPr>
            <a:r>
              <a:rPr lang="en-US" sz="1800" dirty="0" smtClean="0"/>
              <a:t>Keep application logic in one place (such as the domain software objects), keep database logic in another place (such as a separate persistence services subsystem), and so forth, rather than intermingling different system concerns in the same component. </a:t>
            </a:r>
          </a:p>
          <a:p>
            <a:pPr>
              <a:buNone/>
            </a:pPr>
            <a:r>
              <a:rPr lang="en-US" sz="2400" b="1" dirty="0" smtClean="0"/>
              <a:t>Benefits:</a:t>
            </a:r>
            <a:endParaRPr lang="en-US" sz="2400" dirty="0" smtClean="0"/>
          </a:p>
          <a:p>
            <a:pPr lvl="0">
              <a:buFont typeface="+mj-lt"/>
              <a:buAutoNum type="arabicPeriod"/>
            </a:pPr>
            <a:r>
              <a:rPr lang="en-US" sz="1800" dirty="0" smtClean="0"/>
              <a:t>Information encapsulation is maintained since objects use their own information to fulfill tasks. This usually supports low coupling, which leads to more robust and maintainable systems. Low Coupling is also a GRASP pattern that is discussed in a following section. </a:t>
            </a:r>
          </a:p>
          <a:p>
            <a:pPr lvl="0">
              <a:buFont typeface="+mj-lt"/>
              <a:buAutoNum type="arabicPeriod"/>
            </a:pPr>
            <a:r>
              <a:rPr lang="en-US" sz="1800" dirty="0" smtClean="0"/>
              <a:t>Behavior is distributed across the classes that have the required information, thus encouraging more cohesive "lightweight" class definitions that are easier to understand and maintain. High cohesion is usually supported (another pattern discussed later). </a:t>
            </a:r>
          </a:p>
          <a:p>
            <a:pPr>
              <a:buNone/>
            </a:pPr>
            <a:r>
              <a:rPr lang="en-US" sz="2400" b="1" dirty="0" smtClean="0"/>
              <a:t>Related Patterns or Principles:</a:t>
            </a:r>
            <a:endParaRPr lang="en-US" sz="2400" dirty="0" smtClean="0"/>
          </a:p>
          <a:p>
            <a:pPr lvl="0">
              <a:buFont typeface="+mj-lt"/>
              <a:buAutoNum type="arabicPeriod"/>
            </a:pPr>
            <a:r>
              <a:rPr lang="en-US" sz="1800" dirty="0" smtClean="0"/>
              <a:t>Low Coupling </a:t>
            </a:r>
          </a:p>
          <a:p>
            <a:pPr>
              <a:buFont typeface="+mj-lt"/>
              <a:buAutoNum type="arabicPeriod"/>
            </a:pPr>
            <a:r>
              <a:rPr lang="en-US" sz="1800" dirty="0" smtClean="0"/>
              <a:t>High Cohesion</a:t>
            </a:r>
          </a:p>
          <a:p>
            <a:pPr marL="457200" indent="-457200">
              <a:buFont typeface="+mj-lt"/>
              <a:buAutoNum type="arabicPeriod" startAt="4"/>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838200"/>
          </a:xfrm>
        </p:spPr>
        <p:txBody>
          <a:bodyPr>
            <a:noAutofit/>
          </a:bodyPr>
          <a:lstStyle/>
          <a:p>
            <a:pPr algn="l"/>
            <a:r>
              <a:rPr lang="en-US" sz="2800" b="1" dirty="0" smtClean="0">
                <a:latin typeface="+mn-lt"/>
              </a:rPr>
              <a:t>LOW COUPLING</a:t>
            </a:r>
            <a:r>
              <a:rPr lang="en-US" sz="2800" dirty="0" smtClean="0">
                <a:latin typeface="+mn-lt"/>
              </a:rPr>
              <a:t/>
            </a:r>
            <a:br>
              <a:rPr lang="en-US" sz="2800" dirty="0" smtClean="0">
                <a:latin typeface="+mn-lt"/>
              </a:rPr>
            </a:br>
            <a:endParaRPr lang="en-US" sz="2800" dirty="0">
              <a:latin typeface="+mn-lt"/>
            </a:endParaRPr>
          </a:p>
        </p:txBody>
      </p:sp>
      <p:graphicFrame>
        <p:nvGraphicFramePr>
          <p:cNvPr id="4" name="Content Placeholder 3"/>
          <p:cNvGraphicFramePr>
            <a:graphicFrameLocks noGrp="1"/>
          </p:cNvGraphicFramePr>
          <p:nvPr>
            <p:ph idx="1"/>
          </p:nvPr>
        </p:nvGraphicFramePr>
        <p:xfrm>
          <a:off x="381001" y="630047"/>
          <a:ext cx="8153399" cy="2926080"/>
        </p:xfrm>
        <a:graphic>
          <a:graphicData uri="http://schemas.openxmlformats.org/drawingml/2006/table">
            <a:tbl>
              <a:tblPr/>
              <a:tblGrid>
                <a:gridCol w="1142999"/>
                <a:gridCol w="7010400"/>
              </a:tblGrid>
              <a:tr h="1676400">
                <a:tc>
                  <a:txBody>
                    <a:bodyPr/>
                    <a:lstStyle/>
                    <a:p>
                      <a:pPr>
                        <a:lnSpc>
                          <a:spcPct val="150000"/>
                        </a:lnSpc>
                      </a:pPr>
                      <a:r>
                        <a:rPr lang="en-US" sz="2000" b="1" dirty="0">
                          <a:latin typeface="+mn-lt"/>
                          <a:cs typeface="Times New Roman"/>
                        </a:rPr>
                        <a:t>Problem: </a:t>
                      </a:r>
                      <a:endParaRPr lang="en-US" sz="2000" dirty="0">
                        <a:latin typeface="+mn-lt"/>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How to support low dependency, low change impact, and increased reuse? </a:t>
                      </a:r>
                    </a:p>
                    <a:p>
                      <a:pPr marL="342900" lvl="0" indent="-342900">
                        <a:lnSpc>
                          <a:spcPct val="150000"/>
                        </a:lnSpc>
                        <a:buFont typeface="+mj-lt"/>
                        <a:buAutoNum type="arabicPeriod"/>
                      </a:pPr>
                      <a:r>
                        <a:rPr lang="en-US" sz="1600" b="1" dirty="0">
                          <a:latin typeface="Calibri"/>
                          <a:cs typeface="Times New Roman"/>
                        </a:rPr>
                        <a:t>Coupling</a:t>
                      </a:r>
                      <a:r>
                        <a:rPr lang="en-US" sz="1600" dirty="0">
                          <a:latin typeface="Calibri"/>
                          <a:cs typeface="Times New Roman"/>
                        </a:rPr>
                        <a:t> is a measure of how strongly one element is connected to, has knowledge of, or relies on other elements.</a:t>
                      </a:r>
                    </a:p>
                    <a:p>
                      <a:pPr marL="342900" lvl="0" indent="-342900">
                        <a:lnSpc>
                          <a:spcPct val="150000"/>
                        </a:lnSpc>
                        <a:buFont typeface="+mj-lt"/>
                        <a:buAutoNum type="arabicPeriod"/>
                      </a:pPr>
                      <a:r>
                        <a:rPr lang="en-US" sz="1600" dirty="0">
                          <a:latin typeface="Calibri"/>
                          <a:cs typeface="Times New Roman"/>
                        </a:rPr>
                        <a:t>An element with low (or weak) coupling is not dependent on too many other elements; </a:t>
                      </a:r>
                    </a:p>
                    <a:p>
                      <a:pPr marL="342900" lvl="0" indent="-342900">
                        <a:lnSpc>
                          <a:spcPct val="150000"/>
                        </a:lnSpc>
                        <a:buFont typeface="+mj-lt"/>
                        <a:buAutoNum type="arabicPeriod"/>
                      </a:pPr>
                      <a:r>
                        <a:rPr lang="en-US" sz="1600" dirty="0">
                          <a:latin typeface="Calibri"/>
                          <a:cs typeface="Times New Roman"/>
                        </a:rPr>
                        <a:t>These element include classes, subsystems, systems, and so 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043">
                <a:tc>
                  <a:txBody>
                    <a:bodyPr/>
                    <a:lstStyle/>
                    <a:p>
                      <a:pPr>
                        <a:lnSpc>
                          <a:spcPct val="150000"/>
                        </a:lnSpc>
                      </a:pPr>
                      <a:r>
                        <a:rPr lang="en-US" sz="2000" b="1" dirty="0">
                          <a:latin typeface="+mn-lt"/>
                          <a:cs typeface="Times New Roman"/>
                        </a:rPr>
                        <a:t>Solution: </a:t>
                      </a:r>
                      <a:endParaRPr lang="en-US" sz="2000" dirty="0">
                        <a:latin typeface="+mn-lt"/>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Assign responsibilities so that (unnecessary) coupling remains low. Use this principle to evaluate alternatives.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74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49" name="Rectangle 5"/>
          <p:cNvSpPr>
            <a:spLocks noChangeArrowheads="1"/>
          </p:cNvSpPr>
          <p:nvPr/>
        </p:nvSpPr>
        <p:spPr bwMode="auto">
          <a:xfrm>
            <a:off x="152400" y="3124200"/>
            <a:ext cx="8839200"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sz="2000" dirty="0" smtClean="0"/>
          </a:p>
          <a:p>
            <a:endParaRPr lang="en-US" sz="2000" dirty="0" smtClean="0"/>
          </a:p>
          <a:p>
            <a:r>
              <a:rPr lang="en-US" sz="2000" dirty="0" smtClean="0"/>
              <a:t>A class with high (or strong) coupling relies on many other classes. Such classes may be undesirable; some suffer from the following problems:</a:t>
            </a:r>
          </a:p>
          <a:p>
            <a:pPr marL="457200" indent="-457200">
              <a:buFont typeface="+mj-lt"/>
              <a:buAutoNum type="arabicPeriod"/>
            </a:pPr>
            <a:r>
              <a:rPr lang="en-US" sz="2000" dirty="0" smtClean="0"/>
              <a:t>Forced local changes because of changes in related classes.</a:t>
            </a:r>
          </a:p>
          <a:p>
            <a:pPr marL="457200" indent="-457200">
              <a:buFont typeface="+mj-lt"/>
              <a:buAutoNum type="arabicPeriod"/>
            </a:pPr>
            <a:r>
              <a:rPr lang="en-US" sz="2000" dirty="0" smtClean="0"/>
              <a:t>Harder to understand in isolation.</a:t>
            </a:r>
          </a:p>
          <a:p>
            <a:pPr marL="457200" indent="-457200">
              <a:buFont typeface="+mj-lt"/>
              <a:buAutoNum type="arabicPeriod"/>
            </a:pPr>
            <a:r>
              <a:rPr lang="en-US" sz="2000" dirty="0" smtClean="0"/>
              <a:t>Harder to reuse because its use requires the additional presence of the classes on which it is dependent.</a:t>
            </a:r>
            <a:endParaRPr lang="en-US" sz="20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838200"/>
            <a:ext cx="9144000" cy="5867400"/>
          </a:xfrm>
        </p:spPr>
        <p:txBody>
          <a:bodyPr>
            <a:normAutofit/>
          </a:bodyPr>
          <a:lstStyle/>
          <a:p>
            <a:pPr marL="0" lvl="0" indent="0" eaLnBrk="0" fontAlgn="base" hangingPunct="0">
              <a:spcBef>
                <a:spcPct val="0"/>
              </a:spcBef>
              <a:spcAft>
                <a:spcPct val="0"/>
              </a:spcAft>
              <a:buNone/>
            </a:pPr>
            <a:r>
              <a:rPr lang="en-US" sz="2000" b="1" dirty="0" smtClean="0">
                <a:cs typeface="Arial" pitchFamily="34" charset="0"/>
              </a:rPr>
              <a:t>Example :</a:t>
            </a:r>
          </a:p>
          <a:p>
            <a:pPr marL="0" lvl="0" indent="0" eaLnBrk="0" fontAlgn="base" hangingPunct="0">
              <a:spcBef>
                <a:spcPct val="0"/>
              </a:spcBef>
              <a:spcAft>
                <a:spcPct val="0"/>
              </a:spcAft>
              <a:buNone/>
            </a:pPr>
            <a:r>
              <a:rPr lang="en-US" sz="2000" dirty="0" smtClean="0">
                <a:cs typeface="Arial" pitchFamily="34" charset="0"/>
              </a:rPr>
              <a:t>Consider the following partial class diagram from a </a:t>
            </a:r>
            <a:r>
              <a:rPr lang="en-US" sz="2000" dirty="0" err="1" smtClean="0">
                <a:cs typeface="Arial" pitchFamily="34" charset="0"/>
              </a:rPr>
              <a:t>NextGen</a:t>
            </a:r>
            <a:r>
              <a:rPr lang="en-US" sz="2000" dirty="0" smtClean="0">
                <a:cs typeface="Arial" pitchFamily="34" charset="0"/>
              </a:rPr>
              <a:t> case study:</a:t>
            </a:r>
          </a:p>
          <a:p>
            <a:pPr marL="0" lvl="0" indent="0" eaLnBrk="0" fontAlgn="base" hangingPunct="0">
              <a:spcBef>
                <a:spcPct val="0"/>
              </a:spcBef>
              <a:spcAft>
                <a:spcPct val="0"/>
              </a:spcAft>
              <a:buNone/>
            </a:pPr>
            <a:endParaRPr lang="en-US" sz="2000" dirty="0" smtClean="0">
              <a:cs typeface="Arial" pitchFamily="34" charset="0"/>
            </a:endParaRPr>
          </a:p>
          <a:p>
            <a:pPr marL="457200" lvl="0" indent="-457200">
              <a:buFont typeface="+mj-lt"/>
              <a:buAutoNum type="arabicPeriod"/>
            </a:pPr>
            <a:endParaRPr lang="en-US" sz="2000" dirty="0" smtClean="0"/>
          </a:p>
          <a:p>
            <a:pPr marL="457200" lvl="0" indent="-457200">
              <a:buFont typeface="+mj-lt"/>
              <a:buAutoNum type="arabicPeriod"/>
            </a:pPr>
            <a:r>
              <a:rPr lang="en-US" sz="2000" dirty="0" smtClean="0"/>
              <a:t>Assume we need to create a </a:t>
            </a:r>
            <a:r>
              <a:rPr lang="en-US" sz="2000" i="1" dirty="0" smtClean="0"/>
              <a:t>Payment</a:t>
            </a:r>
            <a:r>
              <a:rPr lang="en-US" sz="2000" dirty="0" smtClean="0"/>
              <a:t> instance and associate it with the </a:t>
            </a:r>
            <a:r>
              <a:rPr lang="en-US" sz="2000" i="1" dirty="0" smtClean="0"/>
              <a:t>Sale</a:t>
            </a:r>
            <a:r>
              <a:rPr lang="en-US" sz="2000" dirty="0" smtClean="0"/>
              <a:t>. </a:t>
            </a:r>
          </a:p>
          <a:p>
            <a:pPr marL="457200" lvl="0" indent="-457200">
              <a:buFont typeface="+mj-lt"/>
              <a:buAutoNum type="arabicPeriod"/>
            </a:pPr>
            <a:r>
              <a:rPr lang="en-US" sz="2000" dirty="0" smtClean="0"/>
              <a:t>What class should be responsible for this? Since a </a:t>
            </a:r>
            <a:r>
              <a:rPr lang="en-US" sz="2000" i="1" dirty="0" smtClean="0"/>
              <a:t>Register</a:t>
            </a:r>
            <a:r>
              <a:rPr lang="en-US" sz="2000" dirty="0" smtClean="0"/>
              <a:t> "records" a </a:t>
            </a:r>
            <a:r>
              <a:rPr lang="en-US" sz="2000" i="1" dirty="0" smtClean="0"/>
              <a:t>Payment</a:t>
            </a:r>
            <a:r>
              <a:rPr lang="en-US" sz="2000" dirty="0" smtClean="0"/>
              <a:t> in the real-world domain, the Creator pattern suggests </a:t>
            </a:r>
            <a:r>
              <a:rPr lang="en-US" sz="2000" i="1" dirty="0" smtClean="0"/>
              <a:t>Register</a:t>
            </a:r>
            <a:r>
              <a:rPr lang="en-US" sz="2000" dirty="0" smtClean="0"/>
              <a:t> as a candidate for creating the </a:t>
            </a:r>
            <a:r>
              <a:rPr lang="en-US" sz="2000" i="1" dirty="0" smtClean="0"/>
              <a:t>Payment</a:t>
            </a:r>
            <a:r>
              <a:rPr lang="en-US" sz="2000" dirty="0" smtClean="0"/>
              <a:t>. </a:t>
            </a:r>
          </a:p>
          <a:p>
            <a:pPr marL="457200" lvl="0" indent="-457200">
              <a:buFont typeface="+mj-lt"/>
              <a:buAutoNum type="arabicPeriod"/>
            </a:pPr>
            <a:r>
              <a:rPr lang="en-US" sz="2000" dirty="0" smtClean="0"/>
              <a:t>The </a:t>
            </a:r>
            <a:r>
              <a:rPr lang="en-US" sz="2000" i="1" dirty="0" smtClean="0"/>
              <a:t>Register</a:t>
            </a:r>
            <a:r>
              <a:rPr lang="en-US" sz="2000" dirty="0" smtClean="0"/>
              <a:t> instance could then send an </a:t>
            </a:r>
            <a:r>
              <a:rPr lang="en-US" sz="2000" i="1" dirty="0" err="1" smtClean="0"/>
              <a:t>addPayment</a:t>
            </a:r>
            <a:r>
              <a:rPr lang="en-US" sz="2000" dirty="0" smtClean="0"/>
              <a:t> message to the </a:t>
            </a:r>
            <a:r>
              <a:rPr lang="en-US" sz="2000" i="1" dirty="0" smtClean="0"/>
              <a:t>Sale, </a:t>
            </a:r>
            <a:r>
              <a:rPr lang="en-US" sz="2000" dirty="0" smtClean="0"/>
              <a:t>passing along the new </a:t>
            </a:r>
            <a:r>
              <a:rPr lang="en-US" sz="2000" i="1" dirty="0" smtClean="0"/>
              <a:t>Payment</a:t>
            </a:r>
            <a:r>
              <a:rPr lang="en-US" sz="2000" dirty="0" smtClean="0"/>
              <a:t> as a parameter.</a:t>
            </a:r>
          </a:p>
          <a:p>
            <a:pPr marL="457200" lvl="0" indent="-457200">
              <a:buFont typeface="+mj-lt"/>
              <a:buAutoNum type="arabicPeriod"/>
            </a:pPr>
            <a:r>
              <a:rPr lang="en-US" sz="2000" dirty="0" smtClean="0"/>
              <a:t>A possible partial interaction diagram reflecting this is shown in Figure given below.</a:t>
            </a:r>
          </a:p>
          <a:p>
            <a:pPr>
              <a:buNone/>
            </a:pPr>
            <a:endParaRPr lang="en-US" dirty="0"/>
          </a:p>
        </p:txBody>
      </p:sp>
      <p:sp>
        <p:nvSpPr>
          <p:cNvPr id="4" name="Rectangle 3"/>
          <p:cNvSpPr/>
          <p:nvPr/>
        </p:nvSpPr>
        <p:spPr>
          <a:xfrm>
            <a:off x="1981200" y="1752600"/>
            <a:ext cx="10668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Payment</a:t>
            </a:r>
          </a:p>
        </p:txBody>
      </p:sp>
      <p:sp>
        <p:nvSpPr>
          <p:cNvPr id="5" name="Rectangle 4"/>
          <p:cNvSpPr/>
          <p:nvPr/>
        </p:nvSpPr>
        <p:spPr>
          <a:xfrm>
            <a:off x="3657600" y="1752600"/>
            <a:ext cx="11430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p>
        </p:txBody>
      </p:sp>
      <p:sp>
        <p:nvSpPr>
          <p:cNvPr id="6" name="Rectangle 5"/>
          <p:cNvSpPr/>
          <p:nvPr/>
        </p:nvSpPr>
        <p:spPr>
          <a:xfrm>
            <a:off x="5334000" y="1752600"/>
            <a:ext cx="9144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705600"/>
          </a:xfrm>
        </p:spPr>
        <p:txBody>
          <a:bodyPr>
            <a:normAutofit/>
          </a:bodyPr>
          <a:lstStyle/>
          <a:p>
            <a:pPr lvl="0" algn="ctr">
              <a:buNone/>
            </a:pPr>
            <a:r>
              <a:rPr lang="en-US" sz="2000" b="1" dirty="0" smtClean="0">
                <a:solidFill>
                  <a:srgbClr val="000000"/>
                </a:solidFill>
                <a:ea typeface="Calibri" pitchFamily="34" charset="0"/>
                <a:cs typeface="Times New Roman" pitchFamily="18" charset="0"/>
              </a:rPr>
              <a:t>Register creates Payment</a:t>
            </a:r>
          </a:p>
          <a:p>
            <a:pPr lvl="0" algn="ctr">
              <a:buNone/>
            </a:pPr>
            <a:endParaRPr lang="en-US" sz="2000" b="1" dirty="0" smtClean="0">
              <a:solidFill>
                <a:srgbClr val="000000"/>
              </a:solidFill>
              <a:cs typeface="Times New Roman" pitchFamily="18" charset="0"/>
            </a:endParaRPr>
          </a:p>
          <a:p>
            <a:pPr lvl="0">
              <a:buNone/>
            </a:pPr>
            <a:r>
              <a:rPr lang="en-US" sz="2000" b="1" dirty="0" smtClean="0">
                <a:solidFill>
                  <a:srgbClr val="000000"/>
                </a:solidFill>
                <a:cs typeface="Times New Roman" pitchFamily="18" charset="0"/>
              </a:rPr>
              <a:t>         </a:t>
            </a:r>
            <a:r>
              <a:rPr lang="en-US" sz="1800" dirty="0" smtClean="0">
                <a:solidFill>
                  <a:srgbClr val="000000"/>
                </a:solidFill>
                <a:cs typeface="Times New Roman" pitchFamily="18" charset="0"/>
              </a:rPr>
              <a:t>     </a:t>
            </a:r>
            <a:r>
              <a:rPr lang="en-US" sz="1800" dirty="0" err="1" smtClean="0">
                <a:solidFill>
                  <a:srgbClr val="000000"/>
                </a:solidFill>
                <a:cs typeface="Times New Roman" pitchFamily="18" charset="0"/>
              </a:rPr>
              <a:t>makePayment</a:t>
            </a:r>
            <a:r>
              <a:rPr lang="en-US" sz="1800" dirty="0" smtClean="0">
                <a:solidFill>
                  <a:srgbClr val="000000"/>
                </a:solidFill>
                <a:cs typeface="Times New Roman" pitchFamily="18" charset="0"/>
              </a:rPr>
              <a:t>()                                   1 : create()</a:t>
            </a:r>
          </a:p>
          <a:p>
            <a:pPr lvl="0">
              <a:buNone/>
            </a:pPr>
            <a:endParaRPr lang="en-US" sz="1800" dirty="0" smtClean="0">
              <a:solidFill>
                <a:srgbClr val="000000"/>
              </a:solidFill>
              <a:cs typeface="Times New Roman" pitchFamily="18" charset="0"/>
            </a:endParaRPr>
          </a:p>
          <a:p>
            <a:pPr lvl="0">
              <a:buNone/>
            </a:pPr>
            <a:endParaRPr lang="en-US" sz="1800" dirty="0" smtClean="0">
              <a:solidFill>
                <a:srgbClr val="000000"/>
              </a:solidFill>
              <a:cs typeface="Times New Roman" pitchFamily="18" charset="0"/>
            </a:endParaRPr>
          </a:p>
          <a:p>
            <a:pPr lvl="0">
              <a:buNone/>
            </a:pPr>
            <a:r>
              <a:rPr lang="en-US" sz="1800" dirty="0" smtClean="0">
                <a:solidFill>
                  <a:srgbClr val="000000"/>
                </a:solidFill>
                <a:cs typeface="Times New Roman" pitchFamily="18" charset="0"/>
              </a:rPr>
              <a:t>                                                                   2 : </a:t>
            </a:r>
            <a:r>
              <a:rPr lang="en-US" sz="1800" dirty="0" err="1" smtClean="0">
                <a:solidFill>
                  <a:srgbClr val="000000"/>
                </a:solidFill>
                <a:cs typeface="Times New Roman" pitchFamily="18" charset="0"/>
              </a:rPr>
              <a:t>addPayment</a:t>
            </a:r>
            <a:r>
              <a:rPr lang="en-US" sz="1800" dirty="0" smtClean="0">
                <a:solidFill>
                  <a:srgbClr val="000000"/>
                </a:solidFill>
                <a:cs typeface="Times New Roman" pitchFamily="18" charset="0"/>
              </a:rPr>
              <a:t>(p)</a:t>
            </a:r>
            <a:endParaRPr lang="en-US" sz="2000" dirty="0" smtClean="0">
              <a:solidFill>
                <a:srgbClr val="000000"/>
              </a:solidFill>
              <a:cs typeface="Times New Roman" pitchFamily="18" charset="0"/>
            </a:endParaRPr>
          </a:p>
          <a:p>
            <a:pPr lvl="0" algn="ctr">
              <a:buNone/>
            </a:pPr>
            <a:endParaRPr lang="en-US" sz="2000" b="1" dirty="0" smtClean="0">
              <a:solidFill>
                <a:srgbClr val="000000"/>
              </a:solidFill>
              <a:cs typeface="Times New Roman" pitchFamily="18" charset="0"/>
            </a:endParaRPr>
          </a:p>
          <a:p>
            <a:pPr marL="457200" lvl="0" indent="-457200">
              <a:buFont typeface="+mj-lt"/>
              <a:buAutoNum type="arabicPeriod" startAt="5"/>
            </a:pPr>
            <a:r>
              <a:rPr lang="en-US" sz="2000" dirty="0" smtClean="0"/>
              <a:t>This assignment of responsibilities couples the </a:t>
            </a:r>
            <a:r>
              <a:rPr lang="en-US" sz="2000" i="1" dirty="0" smtClean="0"/>
              <a:t>Register</a:t>
            </a:r>
            <a:r>
              <a:rPr lang="en-US" sz="2000" dirty="0" smtClean="0"/>
              <a:t> class to knowledge of the </a:t>
            </a:r>
            <a:r>
              <a:rPr lang="en-US" sz="2000" i="1" dirty="0" smtClean="0"/>
              <a:t>Payment</a:t>
            </a:r>
            <a:r>
              <a:rPr lang="en-US" sz="2000" dirty="0" smtClean="0"/>
              <a:t> class.</a:t>
            </a:r>
          </a:p>
          <a:p>
            <a:pPr marL="457200" lvl="0" indent="-457200">
              <a:buFont typeface="+mj-lt"/>
              <a:buAutoNum type="arabicPeriod" startAt="5"/>
            </a:pPr>
            <a:r>
              <a:rPr lang="en-US" sz="2000" dirty="0" smtClean="0"/>
              <a:t>An alternative solution to creating the </a:t>
            </a:r>
            <a:r>
              <a:rPr lang="en-US" sz="2000" i="1" dirty="0" smtClean="0"/>
              <a:t>Payment</a:t>
            </a:r>
            <a:r>
              <a:rPr lang="en-US" sz="2000" dirty="0" smtClean="0"/>
              <a:t> and associating it with the </a:t>
            </a:r>
            <a:r>
              <a:rPr lang="en-US" sz="2000" i="1" dirty="0" smtClean="0"/>
              <a:t>Sale</a:t>
            </a:r>
            <a:r>
              <a:rPr lang="en-US" sz="2000" dirty="0" smtClean="0"/>
              <a:t> is given below. </a:t>
            </a:r>
          </a:p>
          <a:p>
            <a:pPr marL="457200" lvl="0" indent="-457200">
              <a:buNone/>
            </a:pPr>
            <a:r>
              <a:rPr lang="en-US" sz="2000" dirty="0" smtClean="0">
                <a:solidFill>
                  <a:srgbClr val="000000"/>
                </a:solidFill>
                <a:cs typeface="Times New Roman" pitchFamily="18" charset="0"/>
              </a:rPr>
              <a:t>      </a:t>
            </a:r>
          </a:p>
          <a:p>
            <a:pPr marL="457200" lvl="0" indent="-457200">
              <a:buNone/>
            </a:pPr>
            <a:r>
              <a:rPr lang="en-US" sz="2000" dirty="0" smtClean="0">
                <a:solidFill>
                  <a:srgbClr val="000000"/>
                </a:solidFill>
                <a:cs typeface="Times New Roman" pitchFamily="18" charset="0"/>
              </a:rPr>
              <a:t>             </a:t>
            </a:r>
            <a:r>
              <a:rPr lang="en-US" sz="1800" dirty="0" err="1" smtClean="0">
                <a:solidFill>
                  <a:srgbClr val="000000"/>
                </a:solidFill>
                <a:cs typeface="Times New Roman" pitchFamily="18" charset="0"/>
              </a:rPr>
              <a:t>makePayment</a:t>
            </a:r>
            <a:r>
              <a:rPr lang="en-US" sz="1800" dirty="0" smtClean="0">
                <a:solidFill>
                  <a:srgbClr val="000000"/>
                </a:solidFill>
                <a:cs typeface="Times New Roman" pitchFamily="18" charset="0"/>
              </a:rPr>
              <a:t>()                                 1 : </a:t>
            </a:r>
            <a:r>
              <a:rPr lang="en-US" sz="1800" dirty="0" err="1" smtClean="0">
                <a:solidFill>
                  <a:srgbClr val="000000"/>
                </a:solidFill>
                <a:cs typeface="Times New Roman" pitchFamily="18" charset="0"/>
              </a:rPr>
              <a:t>makePayment</a:t>
            </a:r>
            <a:r>
              <a:rPr lang="en-US" sz="1800" dirty="0" smtClean="0">
                <a:solidFill>
                  <a:srgbClr val="000000"/>
                </a:solidFill>
                <a:cs typeface="Times New Roman" pitchFamily="18" charset="0"/>
              </a:rPr>
              <a:t>()</a:t>
            </a:r>
          </a:p>
          <a:p>
            <a:pPr marL="457200" lvl="0" indent="-457200">
              <a:buNone/>
            </a:pPr>
            <a:r>
              <a:rPr lang="en-US" sz="1800" dirty="0" smtClean="0">
                <a:solidFill>
                  <a:srgbClr val="000000"/>
                </a:solidFill>
                <a:cs typeface="Times New Roman" pitchFamily="18" charset="0"/>
              </a:rPr>
              <a:t> </a:t>
            </a:r>
          </a:p>
          <a:p>
            <a:pPr marL="457200" lvl="0" indent="-457200">
              <a:buNone/>
            </a:pPr>
            <a:r>
              <a:rPr lang="en-US" sz="1800" dirty="0" smtClean="0">
                <a:solidFill>
                  <a:srgbClr val="000000"/>
                </a:solidFill>
                <a:cs typeface="Times New Roman" pitchFamily="18" charset="0"/>
              </a:rPr>
              <a:t>                                                                                                        1.1. create()</a:t>
            </a:r>
          </a:p>
          <a:p>
            <a:pPr marL="457200" lvl="0" indent="-457200">
              <a:buNone/>
            </a:pPr>
            <a:endParaRPr lang="en-US" sz="1800" dirty="0" smtClean="0">
              <a:solidFill>
                <a:srgbClr val="000000"/>
              </a:solidFill>
              <a:cs typeface="Times New Roman" pitchFamily="18" charset="0"/>
            </a:endParaRPr>
          </a:p>
          <a:p>
            <a:pPr marL="457200" lvl="0" indent="-457200">
              <a:buNone/>
            </a:pPr>
            <a:endParaRPr lang="en-US" sz="1800" dirty="0" smtClean="0">
              <a:solidFill>
                <a:srgbClr val="000000"/>
              </a:solidFill>
              <a:cs typeface="Times New Roman" pitchFamily="18" charset="0"/>
            </a:endParaRPr>
          </a:p>
          <a:p>
            <a:pPr marL="457200" lvl="0" indent="-457200">
              <a:buNone/>
            </a:pPr>
            <a:endParaRPr lang="en-US" sz="1800" dirty="0" smtClean="0">
              <a:solidFill>
                <a:srgbClr val="000000"/>
              </a:solidFill>
              <a:cs typeface="Times New Roman" pitchFamily="18" charset="0"/>
            </a:endParaRPr>
          </a:p>
          <a:p>
            <a:pPr marL="457200" indent="-457200">
              <a:buNone/>
            </a:pPr>
            <a:r>
              <a:rPr lang="en-US" sz="1800" b="1" dirty="0" smtClean="0">
                <a:solidFill>
                  <a:srgbClr val="000000"/>
                </a:solidFill>
                <a:ea typeface="Calibri" pitchFamily="34" charset="0"/>
                <a:cs typeface="Times New Roman" pitchFamily="18" charset="0"/>
              </a:rPr>
              <a:t>					</a:t>
            </a:r>
            <a:r>
              <a:rPr lang="en-US" sz="2000" b="1" dirty="0" smtClean="0">
                <a:solidFill>
                  <a:srgbClr val="000000"/>
                </a:solidFill>
                <a:ea typeface="Calibri" pitchFamily="34" charset="0"/>
                <a:cs typeface="Times New Roman" pitchFamily="18" charset="0"/>
              </a:rPr>
              <a:t>Sale creates Payment</a:t>
            </a:r>
          </a:p>
          <a:p>
            <a:pPr marL="457200" lvl="0" indent="-457200">
              <a:buNone/>
            </a:pPr>
            <a:endParaRPr lang="en-US" sz="1800" dirty="0" smtClean="0">
              <a:solidFill>
                <a:srgbClr val="000000"/>
              </a:solidFill>
              <a:cs typeface="Times New Roman" pitchFamily="18" charset="0"/>
            </a:endParaRPr>
          </a:p>
          <a:p>
            <a:pPr marL="457200" lvl="0" indent="-457200">
              <a:buNone/>
            </a:pPr>
            <a:endParaRPr lang="en-US" sz="1800" dirty="0"/>
          </a:p>
        </p:txBody>
      </p:sp>
      <p:sp>
        <p:nvSpPr>
          <p:cNvPr id="7" name="Rectangle 6"/>
          <p:cNvSpPr/>
          <p:nvPr/>
        </p:nvSpPr>
        <p:spPr>
          <a:xfrm>
            <a:off x="6019800" y="914400"/>
            <a:ext cx="14478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 : Payment</a:t>
            </a:r>
            <a:endParaRPr lang="en-US" dirty="0"/>
          </a:p>
        </p:txBody>
      </p:sp>
      <p:sp>
        <p:nvSpPr>
          <p:cNvPr id="8" name="Rectangle 7"/>
          <p:cNvSpPr/>
          <p:nvPr/>
        </p:nvSpPr>
        <p:spPr>
          <a:xfrm>
            <a:off x="2819400" y="990600"/>
            <a:ext cx="1066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cxnSp>
        <p:nvCxnSpPr>
          <p:cNvPr id="10" name="Straight Connector 9"/>
          <p:cNvCxnSpPr>
            <a:endCxn id="8" idx="1"/>
          </p:cNvCxnSpPr>
          <p:nvPr/>
        </p:nvCxnSpPr>
        <p:spPr>
          <a:xfrm>
            <a:off x="685800" y="12192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1371600" y="9144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3886200" y="12192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5486400" y="20574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6019800" y="1905000"/>
            <a:ext cx="1447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cxnSp>
        <p:nvCxnSpPr>
          <p:cNvPr id="18" name="Straight Connector 17"/>
          <p:cNvCxnSpPr/>
          <p:nvPr/>
        </p:nvCxnSpPr>
        <p:spPr>
          <a:xfrm>
            <a:off x="3352800" y="2209800"/>
            <a:ext cx="2667000" cy="1588"/>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rot="5400000" flipH="1" flipV="1">
            <a:off x="2972594" y="1828006"/>
            <a:ext cx="762000" cy="1588"/>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5410200" y="10668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762000" y="46482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a:off x="1600200" y="43434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2895600" y="4419600"/>
            <a:ext cx="1066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cxnSp>
        <p:nvCxnSpPr>
          <p:cNvPr id="27" name="Straight Connector 26"/>
          <p:cNvCxnSpPr/>
          <p:nvPr/>
        </p:nvCxnSpPr>
        <p:spPr>
          <a:xfrm>
            <a:off x="3962400" y="4648200"/>
            <a:ext cx="2133600" cy="1588"/>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Arrow Connector 27"/>
          <p:cNvCxnSpPr/>
          <p:nvPr/>
        </p:nvCxnSpPr>
        <p:spPr>
          <a:xfrm>
            <a:off x="4800600" y="43434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9" name="Rectangle 28"/>
          <p:cNvSpPr/>
          <p:nvPr/>
        </p:nvSpPr>
        <p:spPr>
          <a:xfrm>
            <a:off x="6096000" y="4419600"/>
            <a:ext cx="1447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sp>
        <p:nvSpPr>
          <p:cNvPr id="30" name="Rectangle 29"/>
          <p:cNvSpPr/>
          <p:nvPr/>
        </p:nvSpPr>
        <p:spPr>
          <a:xfrm>
            <a:off x="6096000" y="5715000"/>
            <a:ext cx="15240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 Payment</a:t>
            </a:r>
            <a:endParaRPr lang="en-US" dirty="0"/>
          </a:p>
        </p:txBody>
      </p:sp>
      <p:cxnSp>
        <p:nvCxnSpPr>
          <p:cNvPr id="31" name="Straight Connector 30"/>
          <p:cNvCxnSpPr>
            <a:stCxn id="30" idx="0"/>
          </p:cNvCxnSpPr>
          <p:nvPr/>
        </p:nvCxnSpPr>
        <p:spPr>
          <a:xfrm rot="5400000" flipH="1" flipV="1">
            <a:off x="6439694" y="5295106"/>
            <a:ext cx="838200" cy="1588"/>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rot="5400000">
            <a:off x="5639594" y="5485606"/>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additive="base">
                                        <p:cTn id="3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0-#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nodeType="clickEffect">
                                  <p:stCondLst>
                                    <p:cond delay="0"/>
                                  </p:stCondLst>
                                  <p:childTnLst>
                                    <p:set>
                                      <p:cBhvr>
                                        <p:cTn id="68" dur="1" fill="hold">
                                          <p:stCondLst>
                                            <p:cond delay="0"/>
                                          </p:stCondLst>
                                        </p:cTn>
                                        <p:tgtEl>
                                          <p:spTgt spid="3">
                                            <p:txEl>
                                              <p:pRg st="5" end="5"/>
                                            </p:txEl>
                                          </p:spTgt>
                                        </p:tgtEl>
                                        <p:attrNameLst>
                                          <p:attrName>style.visibility</p:attrName>
                                        </p:attrNameLst>
                                      </p:cBhvr>
                                      <p:to>
                                        <p:strVal val="visible"/>
                                      </p:to>
                                    </p:set>
                                    <p:anim calcmode="lin" valueType="num">
                                      <p:cBhvr additive="base">
                                        <p:cTn id="6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nodeType="click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500" fill="hold"/>
                                        <p:tgtEl>
                                          <p:spTgt spid="16"/>
                                        </p:tgtEl>
                                        <p:attrNameLst>
                                          <p:attrName>ppt_x</p:attrName>
                                        </p:attrNameLst>
                                      </p:cBhvr>
                                      <p:tavLst>
                                        <p:tav tm="0">
                                          <p:val>
                                            <p:strVal val="0-#ppt_w/2"/>
                                          </p:val>
                                        </p:tav>
                                        <p:tav tm="100000">
                                          <p:val>
                                            <p:strVal val="#ppt_x"/>
                                          </p:val>
                                        </p:tav>
                                      </p:tavLst>
                                    </p:anim>
                                    <p:anim calcmode="lin" valueType="num">
                                      <p:cBhvr additive="base">
                                        <p:cTn id="7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nodeType="clickEffect">
                                  <p:stCondLst>
                                    <p:cond delay="0"/>
                                  </p:stCondLst>
                                  <p:childTnLst>
                                    <p:set>
                                      <p:cBhvr>
                                        <p:cTn id="80" dur="1" fill="hold">
                                          <p:stCondLst>
                                            <p:cond delay="0"/>
                                          </p:stCondLst>
                                        </p:cTn>
                                        <p:tgtEl>
                                          <p:spTgt spid="3">
                                            <p:txEl>
                                              <p:pRg st="7" end="7"/>
                                            </p:txEl>
                                          </p:spTgt>
                                        </p:tgtEl>
                                        <p:attrNameLst>
                                          <p:attrName>style.visibility</p:attrName>
                                        </p:attrNameLst>
                                      </p:cBhvr>
                                      <p:to>
                                        <p:strVal val="visible"/>
                                      </p:to>
                                    </p:set>
                                    <p:anim calcmode="lin" valueType="num">
                                      <p:cBhvr additive="base">
                                        <p:cTn id="8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 calcmode="lin" valueType="num">
                                      <p:cBhvr additive="base">
                                        <p:cTn id="8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nodeType="clickEffect">
                                  <p:stCondLst>
                                    <p:cond delay="0"/>
                                  </p:stCondLst>
                                  <p:childTnLst>
                                    <p:set>
                                      <p:cBhvr>
                                        <p:cTn id="92" dur="1" fill="hold">
                                          <p:stCondLst>
                                            <p:cond delay="0"/>
                                          </p:stCondLst>
                                        </p:cTn>
                                        <p:tgtEl>
                                          <p:spTgt spid="3">
                                            <p:txEl>
                                              <p:pRg st="9" end="9"/>
                                            </p:txEl>
                                          </p:spTgt>
                                        </p:tgtEl>
                                        <p:attrNameLst>
                                          <p:attrName>style.visibility</p:attrName>
                                        </p:attrNameLst>
                                      </p:cBhvr>
                                      <p:to>
                                        <p:strVal val="visible"/>
                                      </p:to>
                                    </p:set>
                                    <p:anim calcmode="lin" valueType="num">
                                      <p:cBhvr additive="base">
                                        <p:cTn id="9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8"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0-#ppt_w/2"/>
                                          </p:val>
                                        </p:tav>
                                        <p:tav tm="100000">
                                          <p:val>
                                            <p:strVal val="#ppt_x"/>
                                          </p:val>
                                        </p:tav>
                                      </p:tavLst>
                                    </p:anim>
                                    <p:anim calcmode="lin" valueType="num">
                                      <p:cBhvr additive="base">
                                        <p:cTn id="100"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29"/>
                                        </p:tgtEl>
                                        <p:attrNameLst>
                                          <p:attrName>style.visibility</p:attrName>
                                        </p:attrNameLst>
                                      </p:cBhvr>
                                      <p:to>
                                        <p:strVal val="visible"/>
                                      </p:to>
                                    </p:set>
                                    <p:anim calcmode="lin" valueType="num">
                                      <p:cBhvr additive="base">
                                        <p:cTn id="105" dur="500" fill="hold"/>
                                        <p:tgtEl>
                                          <p:spTgt spid="29"/>
                                        </p:tgtEl>
                                        <p:attrNameLst>
                                          <p:attrName>ppt_x</p:attrName>
                                        </p:attrNameLst>
                                      </p:cBhvr>
                                      <p:tavLst>
                                        <p:tav tm="0">
                                          <p:val>
                                            <p:strVal val="0-#ppt_w/2"/>
                                          </p:val>
                                        </p:tav>
                                        <p:tav tm="100000">
                                          <p:val>
                                            <p:strVal val="#ppt_x"/>
                                          </p:val>
                                        </p:tav>
                                      </p:tavLst>
                                    </p:anim>
                                    <p:anim calcmode="lin" valueType="num">
                                      <p:cBhvr additive="base">
                                        <p:cTn id="10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8" fill="hold" nodeType="click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fill="hold"/>
                                        <p:tgtEl>
                                          <p:spTgt spid="24"/>
                                        </p:tgtEl>
                                        <p:attrNameLst>
                                          <p:attrName>ppt_x</p:attrName>
                                        </p:attrNameLst>
                                      </p:cBhvr>
                                      <p:tavLst>
                                        <p:tav tm="0">
                                          <p:val>
                                            <p:strVal val="0-#ppt_w/2"/>
                                          </p:val>
                                        </p:tav>
                                        <p:tav tm="100000">
                                          <p:val>
                                            <p:strVal val="#ppt_x"/>
                                          </p:val>
                                        </p:tav>
                                      </p:tavLst>
                                    </p:anim>
                                    <p:anim calcmode="lin" valueType="num">
                                      <p:cBhvr additive="base">
                                        <p:cTn id="112" dur="500" fill="hold"/>
                                        <p:tgtEl>
                                          <p:spTgt spid="24"/>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0"/>
                                  </p:stCondLst>
                                  <p:childTnLst>
                                    <p:set>
                                      <p:cBhvr>
                                        <p:cTn id="114" dur="1" fill="hold">
                                          <p:stCondLst>
                                            <p:cond delay="0"/>
                                          </p:stCondLst>
                                        </p:cTn>
                                        <p:tgtEl>
                                          <p:spTgt spid="27"/>
                                        </p:tgtEl>
                                        <p:attrNameLst>
                                          <p:attrName>style.visibility</p:attrName>
                                        </p:attrNameLst>
                                      </p:cBhvr>
                                      <p:to>
                                        <p:strVal val="visible"/>
                                      </p:to>
                                    </p:set>
                                    <p:anim calcmode="lin" valueType="num">
                                      <p:cBhvr additive="base">
                                        <p:cTn id="115" dur="500" fill="hold"/>
                                        <p:tgtEl>
                                          <p:spTgt spid="27"/>
                                        </p:tgtEl>
                                        <p:attrNameLst>
                                          <p:attrName>ppt_x</p:attrName>
                                        </p:attrNameLst>
                                      </p:cBhvr>
                                      <p:tavLst>
                                        <p:tav tm="0">
                                          <p:val>
                                            <p:strVal val="0-#ppt_w/2"/>
                                          </p:val>
                                        </p:tav>
                                        <p:tav tm="100000">
                                          <p:val>
                                            <p:strVal val="#ppt_x"/>
                                          </p:val>
                                        </p:tav>
                                      </p:tavLst>
                                    </p:anim>
                                    <p:anim calcmode="lin" valueType="num">
                                      <p:cBhvr additive="base">
                                        <p:cTn id="116"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0" end="10"/>
                                            </p:txEl>
                                          </p:spTgt>
                                        </p:tgtEl>
                                        <p:attrNameLst>
                                          <p:attrName>style.visibility</p:attrName>
                                        </p:attrNameLst>
                                      </p:cBhvr>
                                      <p:to>
                                        <p:strVal val="visible"/>
                                      </p:to>
                                    </p:set>
                                    <p:anim calcmode="lin" valueType="num">
                                      <p:cBhvr additive="base">
                                        <p:cTn id="12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0" end="10"/>
                                            </p:txEl>
                                          </p:spTgt>
                                        </p:tgtEl>
                                        <p:attrNameLst>
                                          <p:attrName>ppt_y</p:attrName>
                                        </p:attrNameLst>
                                      </p:cBhvr>
                                      <p:tavLst>
                                        <p:tav tm="0">
                                          <p:val>
                                            <p:strVal val="#ppt_y"/>
                                          </p:val>
                                        </p:tav>
                                        <p:tav tm="100000">
                                          <p:val>
                                            <p:strVal val="#ppt_y"/>
                                          </p:val>
                                        </p:tav>
                                      </p:tavLst>
                                    </p:anim>
                                  </p:childTnLst>
                                </p:cTn>
                              </p:par>
                              <p:par>
                                <p:cTn id="123" presetID="2" presetClass="entr" presetSubtype="8" fill="hold" nodeType="withEffect">
                                  <p:stCondLst>
                                    <p:cond delay="0"/>
                                  </p:stCondLst>
                                  <p:childTnLst>
                                    <p:set>
                                      <p:cBhvr>
                                        <p:cTn id="124" dur="1" fill="hold">
                                          <p:stCondLst>
                                            <p:cond delay="0"/>
                                          </p:stCondLst>
                                        </p:cTn>
                                        <p:tgtEl>
                                          <p:spTgt spid="3">
                                            <p:txEl>
                                              <p:pRg st="11" end="11"/>
                                            </p:txEl>
                                          </p:spTgt>
                                        </p:tgtEl>
                                        <p:attrNameLst>
                                          <p:attrName>style.visibility</p:attrName>
                                        </p:attrNameLst>
                                      </p:cBhvr>
                                      <p:to>
                                        <p:strVal val="visible"/>
                                      </p:to>
                                    </p:set>
                                    <p:anim calcmode="lin" valueType="num">
                                      <p:cBhvr additive="base">
                                        <p:cTn id="12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2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8" fill="hold" nodeType="clickEffect">
                                  <p:stCondLst>
                                    <p:cond delay="0"/>
                                  </p:stCondLst>
                                  <p:childTnLst>
                                    <p:set>
                                      <p:cBhvr>
                                        <p:cTn id="130" dur="1" fill="hold">
                                          <p:stCondLst>
                                            <p:cond delay="0"/>
                                          </p:stCondLst>
                                        </p:cTn>
                                        <p:tgtEl>
                                          <p:spTgt spid="25"/>
                                        </p:tgtEl>
                                        <p:attrNameLst>
                                          <p:attrName>style.visibility</p:attrName>
                                        </p:attrNameLst>
                                      </p:cBhvr>
                                      <p:to>
                                        <p:strVal val="visible"/>
                                      </p:to>
                                    </p:set>
                                    <p:anim calcmode="lin" valueType="num">
                                      <p:cBhvr additive="base">
                                        <p:cTn id="131" dur="500" fill="hold"/>
                                        <p:tgtEl>
                                          <p:spTgt spid="25"/>
                                        </p:tgtEl>
                                        <p:attrNameLst>
                                          <p:attrName>ppt_x</p:attrName>
                                        </p:attrNameLst>
                                      </p:cBhvr>
                                      <p:tavLst>
                                        <p:tav tm="0">
                                          <p:val>
                                            <p:strVal val="0-#ppt_w/2"/>
                                          </p:val>
                                        </p:tav>
                                        <p:tav tm="100000">
                                          <p:val>
                                            <p:strVal val="#ppt_x"/>
                                          </p:val>
                                        </p:tav>
                                      </p:tavLst>
                                    </p:anim>
                                    <p:anim calcmode="lin" valueType="num">
                                      <p:cBhvr additive="base">
                                        <p:cTn id="132" dur="500" fill="hold"/>
                                        <p:tgtEl>
                                          <p:spTgt spid="25"/>
                                        </p:tgtEl>
                                        <p:attrNameLst>
                                          <p:attrName>ppt_y</p:attrName>
                                        </p:attrNameLst>
                                      </p:cBhvr>
                                      <p:tavLst>
                                        <p:tav tm="0">
                                          <p:val>
                                            <p:strVal val="#ppt_y"/>
                                          </p:val>
                                        </p:tav>
                                        <p:tav tm="100000">
                                          <p:val>
                                            <p:strVal val="#ppt_y"/>
                                          </p:val>
                                        </p:tav>
                                      </p:tavLst>
                                    </p:anim>
                                  </p:childTnLst>
                                </p:cTn>
                              </p:par>
                              <p:par>
                                <p:cTn id="133" presetID="2" presetClass="entr" presetSubtype="8" fill="hold" nodeType="withEffect">
                                  <p:stCondLst>
                                    <p:cond delay="0"/>
                                  </p:stCondLst>
                                  <p:childTnLst>
                                    <p:set>
                                      <p:cBhvr>
                                        <p:cTn id="134" dur="1" fill="hold">
                                          <p:stCondLst>
                                            <p:cond delay="0"/>
                                          </p:stCondLst>
                                        </p:cTn>
                                        <p:tgtEl>
                                          <p:spTgt spid="28"/>
                                        </p:tgtEl>
                                        <p:attrNameLst>
                                          <p:attrName>style.visibility</p:attrName>
                                        </p:attrNameLst>
                                      </p:cBhvr>
                                      <p:to>
                                        <p:strVal val="visible"/>
                                      </p:to>
                                    </p:set>
                                    <p:anim calcmode="lin" valueType="num">
                                      <p:cBhvr additive="base">
                                        <p:cTn id="135" dur="500" fill="hold"/>
                                        <p:tgtEl>
                                          <p:spTgt spid="28"/>
                                        </p:tgtEl>
                                        <p:attrNameLst>
                                          <p:attrName>ppt_x</p:attrName>
                                        </p:attrNameLst>
                                      </p:cBhvr>
                                      <p:tavLst>
                                        <p:tav tm="0">
                                          <p:val>
                                            <p:strVal val="0-#ppt_w/2"/>
                                          </p:val>
                                        </p:tav>
                                        <p:tav tm="100000">
                                          <p:val>
                                            <p:strVal val="#ppt_x"/>
                                          </p:val>
                                        </p:tav>
                                      </p:tavLst>
                                    </p:anim>
                                    <p:anim calcmode="lin" valueType="num">
                                      <p:cBhvr additive="base">
                                        <p:cTn id="13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8" fill="hold" grpId="0" nodeType="clickEffect">
                                  <p:stCondLst>
                                    <p:cond delay="0"/>
                                  </p:stCondLst>
                                  <p:childTnLst>
                                    <p:set>
                                      <p:cBhvr>
                                        <p:cTn id="140" dur="1" fill="hold">
                                          <p:stCondLst>
                                            <p:cond delay="0"/>
                                          </p:stCondLst>
                                        </p:cTn>
                                        <p:tgtEl>
                                          <p:spTgt spid="30"/>
                                        </p:tgtEl>
                                        <p:attrNameLst>
                                          <p:attrName>style.visibility</p:attrName>
                                        </p:attrNameLst>
                                      </p:cBhvr>
                                      <p:to>
                                        <p:strVal val="visible"/>
                                      </p:to>
                                    </p:set>
                                    <p:anim calcmode="lin" valueType="num">
                                      <p:cBhvr additive="base">
                                        <p:cTn id="141" dur="500" fill="hold"/>
                                        <p:tgtEl>
                                          <p:spTgt spid="30"/>
                                        </p:tgtEl>
                                        <p:attrNameLst>
                                          <p:attrName>ppt_x</p:attrName>
                                        </p:attrNameLst>
                                      </p:cBhvr>
                                      <p:tavLst>
                                        <p:tav tm="0">
                                          <p:val>
                                            <p:strVal val="0-#ppt_w/2"/>
                                          </p:val>
                                        </p:tav>
                                        <p:tav tm="100000">
                                          <p:val>
                                            <p:strVal val="#ppt_x"/>
                                          </p:val>
                                        </p:tav>
                                      </p:tavLst>
                                    </p:anim>
                                    <p:anim calcmode="lin" valueType="num">
                                      <p:cBhvr additive="base">
                                        <p:cTn id="142"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2" presetClass="entr" presetSubtype="8" fill="hold" nodeType="clickEffect">
                                  <p:stCondLst>
                                    <p:cond delay="0"/>
                                  </p:stCondLst>
                                  <p:childTnLst>
                                    <p:set>
                                      <p:cBhvr>
                                        <p:cTn id="146" dur="1" fill="hold">
                                          <p:stCondLst>
                                            <p:cond delay="0"/>
                                          </p:stCondLst>
                                        </p:cTn>
                                        <p:tgtEl>
                                          <p:spTgt spid="31"/>
                                        </p:tgtEl>
                                        <p:attrNameLst>
                                          <p:attrName>style.visibility</p:attrName>
                                        </p:attrNameLst>
                                      </p:cBhvr>
                                      <p:to>
                                        <p:strVal val="visible"/>
                                      </p:to>
                                    </p:set>
                                    <p:anim calcmode="lin" valueType="num">
                                      <p:cBhvr additive="base">
                                        <p:cTn id="147" dur="500" fill="hold"/>
                                        <p:tgtEl>
                                          <p:spTgt spid="31"/>
                                        </p:tgtEl>
                                        <p:attrNameLst>
                                          <p:attrName>ppt_x</p:attrName>
                                        </p:attrNameLst>
                                      </p:cBhvr>
                                      <p:tavLst>
                                        <p:tav tm="0">
                                          <p:val>
                                            <p:strVal val="0-#ppt_w/2"/>
                                          </p:val>
                                        </p:tav>
                                        <p:tav tm="100000">
                                          <p:val>
                                            <p:strVal val="#ppt_x"/>
                                          </p:val>
                                        </p:tav>
                                      </p:tavLst>
                                    </p:anim>
                                    <p:anim calcmode="lin" valueType="num">
                                      <p:cBhvr additive="base">
                                        <p:cTn id="14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8" fill="hold" nodeType="clickEffect">
                                  <p:stCondLst>
                                    <p:cond delay="0"/>
                                  </p:stCondLst>
                                  <p:childTnLst>
                                    <p:set>
                                      <p:cBhvr>
                                        <p:cTn id="152" dur="1" fill="hold">
                                          <p:stCondLst>
                                            <p:cond delay="0"/>
                                          </p:stCondLst>
                                        </p:cTn>
                                        <p:tgtEl>
                                          <p:spTgt spid="3">
                                            <p:txEl>
                                              <p:pRg st="12" end="12"/>
                                            </p:txEl>
                                          </p:spTgt>
                                        </p:tgtEl>
                                        <p:attrNameLst>
                                          <p:attrName>style.visibility</p:attrName>
                                        </p:attrNameLst>
                                      </p:cBhvr>
                                      <p:to>
                                        <p:strVal val="visible"/>
                                      </p:to>
                                    </p:set>
                                    <p:anim calcmode="lin" valueType="num">
                                      <p:cBhvr additive="base">
                                        <p:cTn id="15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5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8" fill="hold" nodeType="clickEffect">
                                  <p:stCondLst>
                                    <p:cond delay="0"/>
                                  </p:stCondLst>
                                  <p:childTnLst>
                                    <p:set>
                                      <p:cBhvr>
                                        <p:cTn id="158" dur="1" fill="hold">
                                          <p:stCondLst>
                                            <p:cond delay="0"/>
                                          </p:stCondLst>
                                        </p:cTn>
                                        <p:tgtEl>
                                          <p:spTgt spid="3">
                                            <p:txEl>
                                              <p:pRg st="16" end="16"/>
                                            </p:txEl>
                                          </p:spTgt>
                                        </p:tgtEl>
                                        <p:attrNameLst>
                                          <p:attrName>style.visibility</p:attrName>
                                        </p:attrNameLst>
                                      </p:cBhvr>
                                      <p:to>
                                        <p:strVal val="visible"/>
                                      </p:to>
                                    </p:set>
                                    <p:anim calcmode="lin" valueType="num">
                                      <p:cBhvr additive="base">
                                        <p:cTn id="15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8" fill="hold" nodeType="clickEffect">
                                  <p:stCondLst>
                                    <p:cond delay="0"/>
                                  </p:stCondLst>
                                  <p:childTnLst>
                                    <p:set>
                                      <p:cBhvr>
                                        <p:cTn id="164" dur="1" fill="hold">
                                          <p:stCondLst>
                                            <p:cond delay="0"/>
                                          </p:stCondLst>
                                        </p:cTn>
                                        <p:tgtEl>
                                          <p:spTgt spid="33"/>
                                        </p:tgtEl>
                                        <p:attrNameLst>
                                          <p:attrName>style.visibility</p:attrName>
                                        </p:attrNameLst>
                                      </p:cBhvr>
                                      <p:to>
                                        <p:strVal val="visible"/>
                                      </p:to>
                                    </p:set>
                                    <p:anim calcmode="lin" valueType="num">
                                      <p:cBhvr additive="base">
                                        <p:cTn id="165" dur="500" fill="hold"/>
                                        <p:tgtEl>
                                          <p:spTgt spid="33"/>
                                        </p:tgtEl>
                                        <p:attrNameLst>
                                          <p:attrName>ppt_x</p:attrName>
                                        </p:attrNameLst>
                                      </p:cBhvr>
                                      <p:tavLst>
                                        <p:tav tm="0">
                                          <p:val>
                                            <p:strVal val="0-#ppt_w/2"/>
                                          </p:val>
                                        </p:tav>
                                        <p:tav tm="100000">
                                          <p:val>
                                            <p:strVal val="#ppt_x"/>
                                          </p:val>
                                        </p:tav>
                                      </p:tavLst>
                                    </p:anim>
                                    <p:anim calcmode="lin" valueType="num">
                                      <p:cBhvr additive="base">
                                        <p:cTn id="1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7" grpId="0" animBg="1"/>
      <p:bldP spid="26" grpId="0" animBg="1"/>
      <p:bldP spid="29" grpId="0" animBg="1"/>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rmAutofit/>
          </a:bodyPr>
          <a:lstStyle/>
          <a:p>
            <a:pPr marL="514350" lvl="0" indent="-514350">
              <a:buFont typeface="+mj-lt"/>
              <a:buAutoNum type="arabicPeriod" startAt="7"/>
            </a:pPr>
            <a:r>
              <a:rPr lang="en-US" sz="2000" dirty="0" smtClean="0"/>
              <a:t>Which design, based on assignment of responsibilities, supports Low Coupling? </a:t>
            </a:r>
          </a:p>
          <a:p>
            <a:pPr marL="514350" lvl="0" indent="-514350">
              <a:buFont typeface="+mj-lt"/>
              <a:buAutoNum type="arabicPeriod" startAt="7"/>
            </a:pPr>
            <a:r>
              <a:rPr lang="en-US" sz="2000" dirty="0" smtClean="0"/>
              <a:t>In both cases we assume the </a:t>
            </a:r>
            <a:r>
              <a:rPr lang="en-US" sz="2000" i="1" dirty="0" smtClean="0"/>
              <a:t>Sale</a:t>
            </a:r>
            <a:r>
              <a:rPr lang="en-US" sz="2000" dirty="0" smtClean="0"/>
              <a:t> must eventually be coupled to knowledge of a </a:t>
            </a:r>
            <a:r>
              <a:rPr lang="en-US" sz="2000" i="1" dirty="0" smtClean="0"/>
              <a:t>Payment</a:t>
            </a:r>
            <a:r>
              <a:rPr lang="en-US" sz="2000" dirty="0" smtClean="0"/>
              <a:t>.</a:t>
            </a:r>
          </a:p>
          <a:p>
            <a:pPr marL="514350" lvl="0" indent="-514350">
              <a:buFont typeface="+mj-lt"/>
              <a:buAutoNum type="arabicPeriod" startAt="7"/>
            </a:pPr>
            <a:r>
              <a:rPr lang="en-US" sz="2000" dirty="0" smtClean="0"/>
              <a:t>Design 1, in which the </a:t>
            </a:r>
            <a:r>
              <a:rPr lang="en-US" sz="2000" i="1" dirty="0" smtClean="0"/>
              <a:t>Registe</a:t>
            </a:r>
            <a:r>
              <a:rPr lang="en-US" sz="2000" dirty="0" smtClean="0"/>
              <a:t>r creates the </a:t>
            </a:r>
            <a:r>
              <a:rPr lang="en-US" sz="2000" i="1" dirty="0" smtClean="0"/>
              <a:t>Payment</a:t>
            </a:r>
            <a:r>
              <a:rPr lang="en-US" sz="2000" dirty="0" smtClean="0"/>
              <a:t>, adds coupling of </a:t>
            </a:r>
            <a:r>
              <a:rPr lang="en-US" sz="2000" i="1" dirty="0" smtClean="0"/>
              <a:t>Register</a:t>
            </a:r>
            <a:r>
              <a:rPr lang="en-US" sz="2000" dirty="0" smtClean="0"/>
              <a:t> to </a:t>
            </a:r>
            <a:r>
              <a:rPr lang="en-US" sz="2000" i="1" dirty="0" smtClean="0"/>
              <a:t>Payment</a:t>
            </a:r>
            <a:r>
              <a:rPr lang="en-US" sz="2000" dirty="0" smtClean="0"/>
              <a:t> and also </a:t>
            </a:r>
            <a:r>
              <a:rPr lang="en-US" sz="2000" i="1" dirty="0" smtClean="0"/>
              <a:t>Register</a:t>
            </a:r>
            <a:r>
              <a:rPr lang="en-US" sz="2000" dirty="0" smtClean="0"/>
              <a:t> coupled with </a:t>
            </a:r>
            <a:r>
              <a:rPr lang="en-US" sz="2000" i="1" dirty="0" smtClean="0"/>
              <a:t>Sale</a:t>
            </a:r>
            <a:r>
              <a:rPr lang="en-US" sz="2000" dirty="0" smtClean="0"/>
              <a:t>. </a:t>
            </a:r>
          </a:p>
          <a:p>
            <a:pPr marL="514350" lvl="0" indent="-514350">
              <a:buFont typeface="+mj-lt"/>
              <a:buAutoNum type="arabicPeriod" startAt="7"/>
            </a:pPr>
            <a:r>
              <a:rPr lang="en-US" sz="2000" dirty="0" smtClean="0"/>
              <a:t>Design 2, in which the </a:t>
            </a:r>
            <a:r>
              <a:rPr lang="en-US" sz="2000" i="1" dirty="0" smtClean="0"/>
              <a:t>Sale </a:t>
            </a:r>
            <a:r>
              <a:rPr lang="en-US" sz="2000" dirty="0" smtClean="0"/>
              <a:t>does the creation of a Payment, does not increase the coupling. The </a:t>
            </a:r>
            <a:r>
              <a:rPr lang="en-US" sz="2000" i="1" dirty="0" smtClean="0"/>
              <a:t>register</a:t>
            </a:r>
            <a:r>
              <a:rPr lang="en-US" sz="2000" dirty="0" smtClean="0"/>
              <a:t> class only coupled with </a:t>
            </a:r>
            <a:r>
              <a:rPr lang="en-US" sz="2000" i="1" dirty="0" smtClean="0"/>
              <a:t>sale</a:t>
            </a:r>
            <a:r>
              <a:rPr lang="en-US" sz="2000" dirty="0" smtClean="0"/>
              <a:t> class not </a:t>
            </a:r>
            <a:r>
              <a:rPr lang="en-US" sz="2000" i="1" dirty="0" smtClean="0"/>
              <a:t>payment </a:t>
            </a:r>
            <a:r>
              <a:rPr lang="en-US" sz="2000" dirty="0" smtClean="0"/>
              <a:t>class. </a:t>
            </a:r>
          </a:p>
          <a:p>
            <a:pPr marL="514350" lvl="0" indent="-514350">
              <a:buFont typeface="+mj-lt"/>
              <a:buAutoNum type="arabicPeriod" startAt="7"/>
            </a:pPr>
            <a:r>
              <a:rPr lang="en-US" sz="2000" dirty="0" smtClean="0"/>
              <a:t>Purely from the point of view of coupling, prefer Design 2 because it maintains overall lower coupling. This example illustrates how two patterns Low Coupling and Creator may suggest different solutions.</a:t>
            </a:r>
          </a:p>
          <a:p>
            <a:pPr>
              <a:buNone/>
            </a:pPr>
            <a:r>
              <a:rPr lang="en-US" sz="2400" b="1" dirty="0" smtClean="0"/>
              <a:t>Discussion:</a:t>
            </a:r>
            <a:endParaRPr lang="en-US" sz="2400" dirty="0" smtClean="0"/>
          </a:p>
          <a:p>
            <a:pPr marL="457200" lvl="0" indent="-457200">
              <a:buFont typeface="+mj-lt"/>
              <a:buAutoNum type="arabicPeriod"/>
            </a:pPr>
            <a:r>
              <a:rPr lang="en-US" sz="2000" dirty="0" smtClean="0"/>
              <a:t>Low Coupling is a principle to keep in mind during all design decisions; it is an underlying goal to continually consider. </a:t>
            </a:r>
          </a:p>
          <a:p>
            <a:pPr marL="457200" lvl="0" indent="-457200">
              <a:buFont typeface="+mj-lt"/>
              <a:buAutoNum type="arabicPeriod"/>
            </a:pPr>
            <a:r>
              <a:rPr lang="en-US" sz="2000" dirty="0" smtClean="0"/>
              <a:t>It is</a:t>
            </a:r>
            <a:r>
              <a:rPr lang="en-US" sz="2000" b="1" dirty="0" smtClean="0"/>
              <a:t> an evaluative principle </a:t>
            </a:r>
            <a:r>
              <a:rPr lang="en-US" sz="2000" dirty="0" smtClean="0"/>
              <a:t>that you apply while evaluating all design decisions. </a:t>
            </a:r>
          </a:p>
          <a:p>
            <a:pPr marL="857250" lvl="1" indent="-457200"/>
            <a:r>
              <a:rPr lang="en-US" sz="2000" dirty="0" smtClean="0"/>
              <a:t>In object-oriented languages such as C++, Java, and C#, common forms of coupling from </a:t>
            </a:r>
            <a:r>
              <a:rPr lang="en-US" sz="2000" dirty="0" err="1" smtClean="0"/>
              <a:t>TypeX</a:t>
            </a:r>
            <a:r>
              <a:rPr lang="en-US" sz="2000" dirty="0" smtClean="0"/>
              <a:t> to </a:t>
            </a:r>
            <a:r>
              <a:rPr lang="en-US" sz="2000" dirty="0" err="1" smtClean="0"/>
              <a:t>TypeY</a:t>
            </a:r>
            <a:r>
              <a:rPr lang="en-US" sz="2000" dirty="0" smtClean="0"/>
              <a:t> include the following: </a:t>
            </a:r>
          </a:p>
          <a:p>
            <a:pPr marL="457200" lvl="0" indent="-457200">
              <a:buFont typeface="+mj-lt"/>
              <a:buAutoNum type="arabicPeriod"/>
            </a:pPr>
            <a:endParaRPr lang="en-US" sz="2000" dirty="0" smtClean="0"/>
          </a:p>
          <a:p>
            <a:pPr marL="514350" indent="-514350">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lvl="2">
              <a:buFont typeface="Wingdings" pitchFamily="2" charset="2"/>
              <a:buChar char="§"/>
            </a:pPr>
            <a:r>
              <a:rPr lang="en-US" sz="1800" dirty="0" err="1" smtClean="0"/>
              <a:t>TypeX</a:t>
            </a:r>
            <a:r>
              <a:rPr lang="en-US" sz="1800" dirty="0" smtClean="0"/>
              <a:t> has an attribute (data member or instance variable) that refers to a </a:t>
            </a:r>
            <a:r>
              <a:rPr lang="en-US" sz="1800" dirty="0" err="1" smtClean="0"/>
              <a:t>TypeY</a:t>
            </a:r>
            <a:r>
              <a:rPr lang="en-US" sz="1800" dirty="0" smtClean="0"/>
              <a:t> instance, or </a:t>
            </a:r>
            <a:r>
              <a:rPr lang="en-US" sz="1800" dirty="0" err="1" smtClean="0"/>
              <a:t>TypeY</a:t>
            </a:r>
            <a:r>
              <a:rPr lang="en-US" sz="1800" dirty="0" smtClean="0"/>
              <a:t> itself. </a:t>
            </a:r>
          </a:p>
          <a:p>
            <a:pPr lvl="2">
              <a:buFont typeface="Wingdings" pitchFamily="2" charset="2"/>
              <a:buChar char="§"/>
            </a:pPr>
            <a:r>
              <a:rPr lang="en-US" sz="1800" dirty="0" smtClean="0"/>
              <a:t>A </a:t>
            </a:r>
            <a:r>
              <a:rPr lang="en-US" sz="1800" dirty="0" err="1" smtClean="0"/>
              <a:t>TypeX</a:t>
            </a:r>
            <a:r>
              <a:rPr lang="en-US" sz="1800" dirty="0" smtClean="0"/>
              <a:t> object calls on services of a </a:t>
            </a:r>
            <a:r>
              <a:rPr lang="en-US" sz="1800" dirty="0" err="1" smtClean="0"/>
              <a:t>TypeY</a:t>
            </a:r>
            <a:r>
              <a:rPr lang="en-US" sz="1800" dirty="0" smtClean="0"/>
              <a:t> object. </a:t>
            </a:r>
          </a:p>
          <a:p>
            <a:pPr lvl="2">
              <a:buFont typeface="Wingdings" pitchFamily="2" charset="2"/>
              <a:buChar char="§"/>
            </a:pPr>
            <a:r>
              <a:rPr lang="en-US" sz="1800" dirty="0" err="1" smtClean="0"/>
              <a:t>TypeX</a:t>
            </a:r>
            <a:r>
              <a:rPr lang="en-US" sz="1800" dirty="0" smtClean="0"/>
              <a:t> has a method that references an instance of </a:t>
            </a:r>
            <a:r>
              <a:rPr lang="en-US" sz="1800" dirty="0" err="1" smtClean="0"/>
              <a:t>TypeY</a:t>
            </a:r>
            <a:r>
              <a:rPr lang="en-US" sz="1800" dirty="0" smtClean="0"/>
              <a:t>, or </a:t>
            </a:r>
            <a:r>
              <a:rPr lang="en-US" sz="1800" dirty="0" err="1" smtClean="0"/>
              <a:t>TypeY</a:t>
            </a:r>
            <a:r>
              <a:rPr lang="en-US" sz="1800" dirty="0" smtClean="0"/>
              <a:t> itself, by any means. These typically include a parameter or local variable of type </a:t>
            </a:r>
            <a:r>
              <a:rPr lang="en-US" sz="1800" dirty="0" err="1" smtClean="0"/>
              <a:t>TypeY</a:t>
            </a:r>
            <a:r>
              <a:rPr lang="en-US" sz="1800" dirty="0" smtClean="0"/>
              <a:t>, 	or the object returned from a message being an instance of </a:t>
            </a:r>
            <a:r>
              <a:rPr lang="en-US" sz="1800" dirty="0" err="1" smtClean="0"/>
              <a:t>TypeY</a:t>
            </a:r>
            <a:r>
              <a:rPr lang="en-US" sz="1800" dirty="0" smtClean="0"/>
              <a:t>. </a:t>
            </a:r>
          </a:p>
          <a:p>
            <a:pPr lvl="2">
              <a:buFont typeface="Wingdings" pitchFamily="2" charset="2"/>
              <a:buChar char="§"/>
            </a:pPr>
            <a:r>
              <a:rPr lang="en-US" sz="1800" dirty="0" err="1" smtClean="0"/>
              <a:t>TypeX</a:t>
            </a:r>
            <a:r>
              <a:rPr lang="en-US" sz="1800" dirty="0" smtClean="0"/>
              <a:t> is a direct or indirect subclass of </a:t>
            </a:r>
            <a:r>
              <a:rPr lang="en-US" sz="1800" dirty="0" err="1" smtClean="0"/>
              <a:t>TypeY</a:t>
            </a:r>
            <a:r>
              <a:rPr lang="en-US" sz="1800" dirty="0" smtClean="0"/>
              <a:t>. </a:t>
            </a:r>
          </a:p>
          <a:p>
            <a:pPr lvl="2">
              <a:buFont typeface="Wingdings" pitchFamily="2" charset="2"/>
              <a:buChar char="§"/>
            </a:pPr>
            <a:r>
              <a:rPr lang="en-US" sz="1800" dirty="0" err="1" smtClean="0"/>
              <a:t>TypeY</a:t>
            </a:r>
            <a:r>
              <a:rPr lang="en-US" sz="1800" dirty="0" smtClean="0"/>
              <a:t> is an interface, and </a:t>
            </a:r>
            <a:r>
              <a:rPr lang="en-US" sz="1800" dirty="0" err="1" smtClean="0"/>
              <a:t>TypeX</a:t>
            </a:r>
            <a:r>
              <a:rPr lang="en-US" sz="1800" dirty="0" smtClean="0"/>
              <a:t> implements that interface. </a:t>
            </a:r>
          </a:p>
          <a:p>
            <a:pPr marL="457200" lvl="0" indent="-457200">
              <a:buFont typeface="+mj-lt"/>
              <a:buAutoNum type="arabicPeriod" startAt="3"/>
            </a:pPr>
            <a:r>
              <a:rPr lang="en-US" sz="2000" dirty="0" smtClean="0"/>
              <a:t>Low Coupling encourages you to assign a responsibility so that its placement does not increase the coupling to a level that leads to the negative results that high coupling can produce. </a:t>
            </a:r>
          </a:p>
          <a:p>
            <a:pPr marL="457200" lvl="0" indent="-457200">
              <a:buFont typeface="+mj-lt"/>
              <a:buAutoNum type="arabicPeriod" startAt="3"/>
            </a:pPr>
            <a:r>
              <a:rPr lang="en-US" sz="2000" dirty="0" smtClean="0"/>
              <a:t>Low Coupling supports the design of classes that are more independent, which reduces the impact of change. </a:t>
            </a:r>
          </a:p>
          <a:p>
            <a:pPr marL="457200" lvl="0" indent="-457200">
              <a:buFont typeface="+mj-lt"/>
              <a:buAutoNum type="arabicPeriod" startAt="3"/>
            </a:pPr>
            <a:r>
              <a:rPr lang="en-US" sz="2000" dirty="0" smtClean="0"/>
              <a:t>A subclass is strongly coupled to its </a:t>
            </a:r>
            <a:r>
              <a:rPr lang="en-US" sz="2000" dirty="0" err="1" smtClean="0"/>
              <a:t>superclass</a:t>
            </a:r>
            <a:r>
              <a:rPr lang="en-US" sz="2000" dirty="0" smtClean="0"/>
              <a:t>.</a:t>
            </a:r>
          </a:p>
          <a:p>
            <a:pPr marL="457200" lvl="0" indent="-457200">
              <a:buFont typeface="+mj-lt"/>
              <a:buAutoNum type="arabicPeriod" startAt="3"/>
            </a:pPr>
            <a:r>
              <a:rPr lang="en-US" sz="2000" dirty="0" smtClean="0"/>
              <a:t>The disadvantage of this </a:t>
            </a:r>
            <a:r>
              <a:rPr lang="en-US" sz="2000" dirty="0" err="1" smtClean="0"/>
              <a:t>subclassing</a:t>
            </a:r>
            <a:r>
              <a:rPr lang="en-US" sz="2000" dirty="0" smtClean="0"/>
              <a:t> is that it highly couples domain objects to a particular technical service and mixes different architectural concerns. </a:t>
            </a:r>
          </a:p>
          <a:p>
            <a:pPr marL="457200" lvl="0" indent="-457200">
              <a:buFont typeface="+mj-lt"/>
              <a:buAutoNum type="arabicPeriod" startAt="3"/>
            </a:pPr>
            <a:r>
              <a:rPr lang="en-US" sz="2000" dirty="0" smtClean="0"/>
              <a:t>The extreme case of Low Coupling is no coupling between classes. Some moderate degree of coupling between classes is normal and necessary for creating an object-oriented system in which tasks are fulfilled by collaboration between connected objects.</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305800" cy="6096000"/>
          </a:xfrm>
        </p:spPr>
        <p:txBody>
          <a:bodyPr>
            <a:noAutofit/>
          </a:bodyPr>
          <a:lstStyle/>
          <a:p>
            <a:pPr>
              <a:buNone/>
            </a:pPr>
            <a:r>
              <a:rPr lang="en-US" sz="2400" b="1" dirty="0" smtClean="0">
                <a:cs typeface="Times New Roman" pitchFamily="18" charset="0"/>
              </a:rPr>
              <a:t>GRASP : A Methodical Approach to Basic OO Design</a:t>
            </a:r>
          </a:p>
          <a:p>
            <a:pPr>
              <a:buNone/>
            </a:pPr>
            <a:r>
              <a:rPr lang="en-US" sz="2400" b="1" dirty="0" smtClean="0">
                <a:cs typeface="Times New Roman" pitchFamily="18" charset="0"/>
              </a:rPr>
              <a:t>DEFINITION OF GRASP: </a:t>
            </a:r>
            <a:endParaRPr lang="en-US" sz="2400" dirty="0" smtClean="0">
              <a:cs typeface="Times New Roman" pitchFamily="18" charset="0"/>
            </a:endParaRPr>
          </a:p>
          <a:p>
            <a:pPr marL="457200" lvl="0" indent="-457200">
              <a:buFont typeface="+mj-lt"/>
              <a:buAutoNum type="arabicPeriod"/>
            </a:pPr>
            <a:r>
              <a:rPr lang="en-US" sz="2000" dirty="0" smtClean="0">
                <a:cs typeface="Times New Roman" pitchFamily="18" charset="0"/>
              </a:rPr>
              <a:t>GRASP: A Learning Aid for OO Design with Responsibilities. </a:t>
            </a:r>
          </a:p>
          <a:p>
            <a:pPr marL="457200" lvl="0" indent="-457200">
              <a:buFont typeface="+mj-lt"/>
              <a:buAutoNum type="arabicPeriod"/>
            </a:pPr>
            <a:r>
              <a:rPr lang="en-US" sz="2000" dirty="0" smtClean="0">
                <a:cs typeface="Times New Roman" pitchFamily="18" charset="0"/>
              </a:rPr>
              <a:t>The GRASP principles or patterns are a learning aid to help you understand essential object design and apply design reasoning in a methodical, rational, explainable way.</a:t>
            </a:r>
          </a:p>
          <a:p>
            <a:pPr>
              <a:buNone/>
            </a:pPr>
            <a:endParaRPr lang="en-US" sz="2000" b="1" dirty="0" smtClean="0">
              <a:latin typeface="Times New Roman" pitchFamily="18" charset="0"/>
              <a:cs typeface="Times New Roman" pitchFamily="18" charset="0"/>
            </a:endParaRPr>
          </a:p>
          <a:p>
            <a:pPr>
              <a:buNone/>
            </a:pPr>
            <a:r>
              <a:rPr lang="en-US" sz="2400" b="1" dirty="0" smtClean="0">
                <a:cs typeface="Times New Roman" pitchFamily="18" charset="0"/>
              </a:rPr>
              <a:t>OBJECT DESIGN: </a:t>
            </a:r>
            <a:endParaRPr lang="en-US" sz="2400" dirty="0" smtClean="0">
              <a:cs typeface="Times New Roman" pitchFamily="18" charset="0"/>
            </a:endParaRPr>
          </a:p>
          <a:p>
            <a:pPr marL="457200" lvl="0" indent="-457200">
              <a:buFont typeface="+mj-lt"/>
              <a:buAutoNum type="arabicPeriod"/>
            </a:pPr>
            <a:r>
              <a:rPr lang="en-US" sz="2000" dirty="0" smtClean="0">
                <a:latin typeface="+mj-lt"/>
                <a:cs typeface="Times New Roman" pitchFamily="18" charset="0"/>
              </a:rPr>
              <a:t>“Identify requirements, create a domain model, add methods to the software classes, and define messages to meet requirements…” </a:t>
            </a:r>
          </a:p>
          <a:p>
            <a:pPr marL="457200" lvl="0" indent="-457200">
              <a:buFont typeface="+mj-lt"/>
              <a:buAutoNum type="arabicPeriod"/>
            </a:pPr>
            <a:r>
              <a:rPr lang="en-US" sz="2000" b="1" dirty="0" smtClean="0">
                <a:latin typeface="+mj-lt"/>
                <a:cs typeface="Times New Roman" pitchFamily="18" charset="0"/>
              </a:rPr>
              <a:t>Object Design involves, </a:t>
            </a:r>
            <a:endParaRPr lang="en-US" sz="2000" dirty="0" smtClean="0">
              <a:latin typeface="+mj-lt"/>
              <a:cs typeface="Times New Roman" pitchFamily="18" charset="0"/>
            </a:endParaRPr>
          </a:p>
          <a:p>
            <a:pPr lvl="1"/>
            <a:r>
              <a:rPr lang="en-US" sz="2000" dirty="0" smtClean="0">
                <a:latin typeface="+mj-lt"/>
                <a:cs typeface="Times New Roman" pitchFamily="18" charset="0"/>
              </a:rPr>
              <a:t>What methods belong where? </a:t>
            </a:r>
          </a:p>
          <a:p>
            <a:pPr lvl="1"/>
            <a:r>
              <a:rPr lang="en-US" sz="2000" dirty="0" smtClean="0">
                <a:latin typeface="+mj-lt"/>
                <a:cs typeface="Times New Roman" pitchFamily="18" charset="0"/>
              </a:rPr>
              <a:t>How do we assign </a:t>
            </a:r>
            <a:r>
              <a:rPr lang="en-US" sz="2000" b="1" i="1" dirty="0" smtClean="0">
                <a:latin typeface="+mj-lt"/>
                <a:cs typeface="Times New Roman" pitchFamily="18" charset="0"/>
              </a:rPr>
              <a:t>responsibilities </a:t>
            </a:r>
            <a:r>
              <a:rPr lang="en-US" sz="2000" dirty="0" smtClean="0">
                <a:latin typeface="+mj-lt"/>
                <a:cs typeface="Times New Roman" pitchFamily="18" charset="0"/>
              </a:rPr>
              <a:t>to classes? </a:t>
            </a:r>
          </a:p>
          <a:p>
            <a:pPr marL="514350" indent="-514350">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172200"/>
          </a:xfrm>
        </p:spPr>
        <p:txBody>
          <a:bodyPr>
            <a:noAutofit/>
          </a:bodyPr>
          <a:lstStyle/>
          <a:p>
            <a:pPr>
              <a:buNone/>
            </a:pPr>
            <a:r>
              <a:rPr lang="en-US" sz="2400" b="1" dirty="0" smtClean="0"/>
              <a:t>Contraindications:</a:t>
            </a:r>
            <a:endParaRPr lang="en-US" sz="2400" dirty="0" smtClean="0"/>
          </a:p>
          <a:p>
            <a:pPr marL="457200" lvl="0" indent="-457200">
              <a:buFont typeface="+mj-lt"/>
              <a:buAutoNum type="arabicPeriod"/>
            </a:pPr>
            <a:r>
              <a:rPr lang="en-US" sz="2000" dirty="0" smtClean="0"/>
              <a:t>High coupling to stable elements and to pervasive elements is seldom a problem.</a:t>
            </a:r>
          </a:p>
          <a:p>
            <a:pPr marL="457200" lvl="0" indent="-457200">
              <a:buFont typeface="+mj-lt"/>
              <a:buAutoNum type="arabicPeriod"/>
            </a:pPr>
            <a:r>
              <a:rPr lang="en-US" sz="2000" dirty="0" smtClean="0"/>
              <a:t>For example, a J2EE application can safely couple itself to the Java libraries (</a:t>
            </a:r>
            <a:r>
              <a:rPr lang="en-US" sz="2000" dirty="0" err="1" smtClean="0"/>
              <a:t>java.util</a:t>
            </a:r>
            <a:r>
              <a:rPr lang="en-US" sz="2000" dirty="0" smtClean="0"/>
              <a:t>, and so on), because they are stable and widespread.</a:t>
            </a:r>
          </a:p>
          <a:p>
            <a:pPr>
              <a:buNone/>
            </a:pPr>
            <a:endParaRPr lang="en-US" sz="2400" b="1" dirty="0" smtClean="0"/>
          </a:p>
          <a:p>
            <a:pPr>
              <a:buNone/>
            </a:pPr>
            <a:r>
              <a:rPr lang="en-US" sz="2400" b="1" dirty="0" smtClean="0"/>
              <a:t>Benefits:</a:t>
            </a:r>
            <a:endParaRPr lang="en-US" sz="2400" dirty="0" smtClean="0"/>
          </a:p>
          <a:p>
            <a:pPr marL="457200" lvl="0" indent="-457200">
              <a:buFont typeface="+mj-lt"/>
              <a:buAutoNum type="arabicPeriod"/>
            </a:pPr>
            <a:r>
              <a:rPr lang="en-US" sz="2000" dirty="0" smtClean="0"/>
              <a:t>not affected by changes in other components </a:t>
            </a:r>
          </a:p>
          <a:p>
            <a:pPr marL="457200" lvl="0" indent="-457200">
              <a:buFont typeface="+mj-lt"/>
              <a:buAutoNum type="arabicPeriod"/>
            </a:pPr>
            <a:r>
              <a:rPr lang="en-US" sz="2000" dirty="0" smtClean="0"/>
              <a:t>simple to understand in isolation </a:t>
            </a:r>
          </a:p>
          <a:p>
            <a:pPr marL="457200" lvl="0" indent="-457200">
              <a:buFont typeface="+mj-lt"/>
              <a:buAutoNum type="arabicPeriod"/>
            </a:pPr>
            <a:r>
              <a:rPr lang="en-US" sz="2000" dirty="0" smtClean="0"/>
              <a:t>convenient to reuse </a:t>
            </a:r>
          </a:p>
          <a:p>
            <a:pPr>
              <a:buNone/>
            </a:pPr>
            <a:endParaRPr lang="en-US" sz="2400" b="1" dirty="0" smtClean="0"/>
          </a:p>
          <a:p>
            <a:pPr>
              <a:buNone/>
            </a:pPr>
            <a:r>
              <a:rPr lang="en-US" sz="2400" b="1" dirty="0" smtClean="0"/>
              <a:t>Related Patterns:</a:t>
            </a:r>
            <a:endParaRPr lang="en-US" sz="2400" dirty="0" smtClean="0"/>
          </a:p>
          <a:p>
            <a:pPr lvl="0"/>
            <a:r>
              <a:rPr lang="en-US" sz="2000" dirty="0" smtClean="0"/>
              <a:t>Protected Variation.</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458200" cy="715962"/>
          </a:xfrm>
        </p:spPr>
        <p:txBody>
          <a:bodyPr>
            <a:normAutofit fontScale="90000"/>
          </a:bodyPr>
          <a:lstStyle/>
          <a:p>
            <a:pPr algn="l"/>
            <a:r>
              <a:rPr lang="en-US" b="1" dirty="0" smtClean="0"/>
              <a:t>CONTROLLER</a:t>
            </a:r>
            <a:r>
              <a:rPr lang="en-US" dirty="0" smtClean="0"/>
              <a:t/>
            </a:r>
            <a:br>
              <a:rPr lang="en-US" dirty="0" smtClean="0"/>
            </a:br>
            <a:endParaRPr lang="en-US" dirty="0"/>
          </a:p>
        </p:txBody>
      </p:sp>
      <p:sp>
        <p:nvSpPr>
          <p:cNvPr id="3" name="Content Placeholder 2"/>
          <p:cNvSpPr>
            <a:spLocks noGrp="1"/>
          </p:cNvSpPr>
          <p:nvPr>
            <p:ph idx="1"/>
          </p:nvPr>
        </p:nvSpPr>
        <p:spPr>
          <a:xfrm>
            <a:off x="228600" y="685800"/>
            <a:ext cx="8686800" cy="5867400"/>
          </a:xfrm>
        </p:spPr>
        <p:txBody>
          <a:bodyPr>
            <a:normAutofit/>
          </a:bodyPr>
          <a:lstStyle/>
          <a:p>
            <a:pPr>
              <a:buNone/>
            </a:pPr>
            <a:r>
              <a:rPr lang="en-US" sz="2400" b="1" dirty="0" smtClean="0"/>
              <a:t>Problem: </a:t>
            </a:r>
            <a:endParaRPr lang="en-US" sz="2400" dirty="0" smtClean="0"/>
          </a:p>
          <a:p>
            <a:pPr marL="457200" indent="-457200">
              <a:buNone/>
            </a:pPr>
            <a:r>
              <a:rPr lang="en-US" sz="2000" dirty="0" smtClean="0"/>
              <a:t>What first object beyond the UI layer receives and coordinates ("controls") a</a:t>
            </a:r>
          </a:p>
          <a:p>
            <a:pPr marL="457200" indent="-457200">
              <a:buNone/>
            </a:pPr>
            <a:r>
              <a:rPr lang="en-US" sz="2000" dirty="0" smtClean="0"/>
              <a:t>system operation? </a:t>
            </a:r>
          </a:p>
          <a:p>
            <a:pPr marL="457200" lvl="0" indent="-457200">
              <a:buFont typeface="+mj-lt"/>
              <a:buAutoNum type="arabicPeriod"/>
            </a:pPr>
            <a:r>
              <a:rPr lang="en-US" sz="2000" b="1" dirty="0" smtClean="0"/>
              <a:t>System Operations</a:t>
            </a:r>
            <a:r>
              <a:rPr lang="en-US" sz="2000" dirty="0" smtClean="0"/>
              <a:t> were first explored during the analysis of SSD.</a:t>
            </a:r>
          </a:p>
          <a:p>
            <a:pPr marL="457200" lvl="0" indent="-457200">
              <a:buFont typeface="+mj-lt"/>
              <a:buAutoNum type="arabicPeriod"/>
            </a:pPr>
            <a:r>
              <a:rPr lang="en-US" sz="2000" dirty="0" smtClean="0"/>
              <a:t>These are the major input events upon our system.</a:t>
            </a:r>
          </a:p>
          <a:p>
            <a:pPr marL="457200" lvl="0" indent="-457200">
              <a:buFont typeface="+mj-lt"/>
              <a:buAutoNum type="arabicPeriod"/>
            </a:pPr>
            <a:r>
              <a:rPr lang="en-US" sz="2000" dirty="0" smtClean="0"/>
              <a:t>A </a:t>
            </a:r>
            <a:r>
              <a:rPr lang="en-US" sz="2000" b="1" dirty="0" smtClean="0"/>
              <a:t>controller</a:t>
            </a:r>
            <a:r>
              <a:rPr lang="en-US" sz="2000" dirty="0" smtClean="0"/>
              <a:t> is the first object beyond the UI layer that is responsible for receiving or handling a system operation message.</a:t>
            </a:r>
          </a:p>
          <a:p>
            <a:pPr>
              <a:buNone/>
            </a:pPr>
            <a:r>
              <a:rPr lang="en-US" sz="2400" b="1" dirty="0" smtClean="0"/>
              <a:t>Solution:</a:t>
            </a:r>
            <a:endParaRPr lang="en-US" sz="2400" dirty="0" smtClean="0"/>
          </a:p>
          <a:p>
            <a:pPr marL="457200" indent="-457200">
              <a:buNone/>
            </a:pPr>
            <a:r>
              <a:rPr lang="en-US" sz="2000" dirty="0" smtClean="0"/>
              <a:t>Assign the responsibility to a class representing one of these choices: </a:t>
            </a:r>
          </a:p>
          <a:p>
            <a:pPr marL="457200" lvl="0" indent="-457200">
              <a:buFont typeface="+mj-lt"/>
              <a:buAutoNum type="arabicPeriod"/>
            </a:pPr>
            <a:r>
              <a:rPr lang="en-US" sz="2000" dirty="0" smtClean="0"/>
              <a:t>Represents the overall "system," a "root object," a device that the software is running within, or a major subsystem (these are all variations of a facade controller). </a:t>
            </a:r>
          </a:p>
          <a:p>
            <a:pPr marL="457200" lvl="0" indent="-457200">
              <a:buFont typeface="+mj-lt"/>
              <a:buAutoNum type="arabicPeriod"/>
            </a:pPr>
            <a:r>
              <a:rPr lang="en-US" sz="2000" dirty="0" smtClean="0"/>
              <a:t>Represents a use case scenario within which the system event occurs, often named &lt;</a:t>
            </a:r>
            <a:r>
              <a:rPr lang="en-US" sz="2000" dirty="0" err="1" smtClean="0"/>
              <a:t>UseCaseName</a:t>
            </a:r>
            <a:r>
              <a:rPr lang="en-US" sz="2000" dirty="0" smtClean="0"/>
              <a:t>&gt;Handler, &lt;</a:t>
            </a:r>
            <a:r>
              <a:rPr lang="en-US" sz="2000" dirty="0" err="1" smtClean="0"/>
              <a:t>UseCaseName</a:t>
            </a:r>
            <a:r>
              <a:rPr lang="en-US" sz="2000" dirty="0" smtClean="0"/>
              <a:t>&gt;Coordinator, or &lt;</a:t>
            </a:r>
            <a:r>
              <a:rPr lang="en-US" sz="2000" dirty="0" err="1" smtClean="0"/>
              <a:t>UseCaseName</a:t>
            </a:r>
            <a:r>
              <a:rPr lang="en-US" sz="2000" dirty="0" smtClean="0"/>
              <a:t>&gt;Session (use case or session controller).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fontScale="85000" lnSpcReduction="20000"/>
          </a:bodyPr>
          <a:lstStyle/>
          <a:p>
            <a:pPr>
              <a:buNone/>
            </a:pPr>
            <a:r>
              <a:rPr lang="en-US" sz="2400" b="1" dirty="0" smtClean="0"/>
              <a:t>Example : </a:t>
            </a:r>
            <a:r>
              <a:rPr lang="en-US" sz="2000" dirty="0" smtClean="0"/>
              <a:t>What object should be the Controller for </a:t>
            </a:r>
            <a:r>
              <a:rPr lang="en-US" sz="2000" dirty="0" err="1" smtClean="0"/>
              <a:t>enterItem</a:t>
            </a:r>
            <a:r>
              <a:rPr lang="en-US" sz="2000" dirty="0" smtClean="0"/>
              <a:t>?</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Who should be the controller for system events such as </a:t>
            </a:r>
            <a:r>
              <a:rPr lang="en-US" sz="1800" dirty="0" err="1" smtClean="0"/>
              <a:t>enterItem</a:t>
            </a:r>
            <a:r>
              <a:rPr lang="en-US" sz="1800" dirty="0" smtClean="0"/>
              <a:t> and </a:t>
            </a:r>
            <a:r>
              <a:rPr lang="en-US" sz="1800" dirty="0" err="1" smtClean="0"/>
              <a:t>endSale</a:t>
            </a:r>
            <a:r>
              <a:rPr lang="en-US" sz="1800" dirty="0" smtClean="0"/>
              <a:t>?</a:t>
            </a:r>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Note that in the domain of POS, a Register (called a POS Terminal) is a specialized</a:t>
            </a:r>
          </a:p>
          <a:p>
            <a:pPr>
              <a:buNone/>
            </a:pPr>
            <a:r>
              <a:rPr lang="en-US" sz="1800" dirty="0" smtClean="0"/>
              <a:t>device with software running in it. </a:t>
            </a:r>
          </a:p>
          <a:p>
            <a:pPr>
              <a:buNone/>
            </a:pPr>
            <a:endParaRPr lang="en-US" sz="1800" dirty="0" smtClean="0"/>
          </a:p>
          <a:p>
            <a:pPr>
              <a:buNone/>
            </a:pPr>
            <a:endParaRPr lang="en-US" sz="1800" dirty="0" smtClean="0"/>
          </a:p>
          <a:p>
            <a:pPr>
              <a:buNone/>
            </a:pPr>
            <a:endParaRPr lang="en-US" dirty="0"/>
          </a:p>
        </p:txBody>
      </p:sp>
      <p:pic>
        <p:nvPicPr>
          <p:cNvPr id="4" name="Picture 3"/>
          <p:cNvPicPr/>
          <p:nvPr/>
        </p:nvPicPr>
        <p:blipFill>
          <a:blip r:embed="rId2" cstate="print"/>
          <a:srcRect/>
          <a:stretch>
            <a:fillRect/>
          </a:stretch>
        </p:blipFill>
        <p:spPr bwMode="auto">
          <a:xfrm>
            <a:off x="304800" y="533400"/>
            <a:ext cx="8001000" cy="3581400"/>
          </a:xfrm>
          <a:prstGeom prst="rect">
            <a:avLst/>
          </a:prstGeom>
          <a:noFill/>
          <a:ln w="9525">
            <a:noFill/>
            <a:miter lim="800000"/>
            <a:headEnd/>
            <a:tailEnd/>
          </a:ln>
        </p:spPr>
      </p:pic>
      <p:graphicFrame>
        <p:nvGraphicFramePr>
          <p:cNvPr id="6" name="Table 5"/>
          <p:cNvGraphicFramePr>
            <a:graphicFrameLocks noGrp="1"/>
          </p:cNvGraphicFramePr>
          <p:nvPr/>
        </p:nvGraphicFramePr>
        <p:xfrm>
          <a:off x="228600" y="4495799"/>
          <a:ext cx="8458201" cy="1463040"/>
        </p:xfrm>
        <a:graphic>
          <a:graphicData uri="http://schemas.openxmlformats.org/drawingml/2006/table">
            <a:tbl>
              <a:tblPr firstRow="1" bandRow="1">
                <a:tableStyleId>{5940675A-B579-460E-94D1-54222C63F5DA}</a:tableStyleId>
              </a:tblPr>
              <a:tblGrid>
                <a:gridCol w="6095999"/>
                <a:gridCol w="2362202"/>
              </a:tblGrid>
              <a:tr h="601727">
                <a:tc>
                  <a:txBody>
                    <a:bodyPr/>
                    <a:lstStyle/>
                    <a:p>
                      <a:pPr>
                        <a:lnSpc>
                          <a:spcPct val="150000"/>
                        </a:lnSpc>
                      </a:pPr>
                      <a:r>
                        <a:rPr lang="en-US" sz="1600" dirty="0">
                          <a:latin typeface="Calibri"/>
                          <a:cs typeface="Times New Roman"/>
                        </a:rPr>
                        <a:t>By the Controller pattern, here are some choices: Represents the overall "system," "root object," device, or subsystem. </a:t>
                      </a:r>
                    </a:p>
                  </a:txBody>
                  <a:tcPr marL="68580" marR="68580" marT="0" marB="0"/>
                </a:tc>
                <a:tc>
                  <a:txBody>
                    <a:bodyPr/>
                    <a:lstStyle/>
                    <a:p>
                      <a:pPr>
                        <a:lnSpc>
                          <a:spcPct val="150000"/>
                        </a:lnSpc>
                      </a:pPr>
                      <a:r>
                        <a:rPr lang="en-US" sz="1600" dirty="0">
                          <a:latin typeface="Calibri"/>
                          <a:cs typeface="Times New Roman"/>
                        </a:rPr>
                        <a:t>Register, </a:t>
                      </a:r>
                      <a:r>
                        <a:rPr lang="en-US" sz="1600" dirty="0" err="1">
                          <a:latin typeface="Calibri"/>
                          <a:cs typeface="Times New Roman"/>
                        </a:rPr>
                        <a:t>POSSystem</a:t>
                      </a:r>
                      <a:r>
                        <a:rPr lang="en-US" sz="1600" dirty="0">
                          <a:latin typeface="Calibri"/>
                          <a:cs typeface="Times New Roman"/>
                        </a:rPr>
                        <a:t> </a:t>
                      </a:r>
                    </a:p>
                  </a:txBody>
                  <a:tcPr marL="68580" marR="68580" marT="0" marB="0"/>
                </a:tc>
              </a:tr>
              <a:tr h="487680">
                <a:tc>
                  <a:txBody>
                    <a:bodyPr/>
                    <a:lstStyle/>
                    <a:p>
                      <a:pPr>
                        <a:lnSpc>
                          <a:spcPct val="150000"/>
                        </a:lnSpc>
                      </a:pPr>
                      <a:r>
                        <a:rPr lang="en-US" sz="1600" dirty="0" smtClean="0">
                          <a:latin typeface="Calibri"/>
                          <a:cs typeface="Times New Roman"/>
                        </a:rPr>
                        <a:t>Represents </a:t>
                      </a:r>
                      <a:r>
                        <a:rPr lang="en-US" sz="1600" dirty="0">
                          <a:latin typeface="Calibri"/>
                          <a:cs typeface="Times New Roman"/>
                        </a:rPr>
                        <a:t>a receiver or handler of all system events of a use case scenario. </a:t>
                      </a:r>
                    </a:p>
                  </a:txBody>
                  <a:tcPr marL="68580" marR="68580" marT="0" marB="0"/>
                </a:tc>
                <a:tc>
                  <a:txBody>
                    <a:bodyPr/>
                    <a:lstStyle/>
                    <a:p>
                      <a:pPr>
                        <a:lnSpc>
                          <a:spcPct val="150000"/>
                        </a:lnSpc>
                      </a:pPr>
                      <a:r>
                        <a:rPr lang="en-US" sz="1600" dirty="0" err="1">
                          <a:latin typeface="Calibri"/>
                          <a:cs typeface="Times New Roman"/>
                        </a:rPr>
                        <a:t>ProcessSaleHandler</a:t>
                      </a:r>
                      <a:r>
                        <a:rPr lang="en-US" sz="1600" dirty="0">
                          <a:latin typeface="Calibri"/>
                          <a:cs typeface="Times New Roman"/>
                        </a:rPr>
                        <a:t>, </a:t>
                      </a:r>
                      <a:r>
                        <a:rPr lang="en-US" sz="1600" dirty="0" err="1">
                          <a:latin typeface="Calibri"/>
                          <a:cs typeface="Times New Roman"/>
                        </a:rPr>
                        <a:t>ProcessSaleSession</a:t>
                      </a:r>
                      <a:r>
                        <a:rPr lang="en-US" sz="1600" dirty="0">
                          <a:latin typeface="Calibri"/>
                          <a:cs typeface="Times New Roman"/>
                        </a:rPr>
                        <a:t> </a:t>
                      </a: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6" end="16"/>
                                            </p:txEl>
                                          </p:spTgt>
                                        </p:tgtEl>
                                        <p:attrNameLst>
                                          <p:attrName>style.visibility</p:attrName>
                                        </p:attrNameLst>
                                      </p:cBhvr>
                                      <p:to>
                                        <p:strVal val="visible"/>
                                      </p:to>
                                    </p:set>
                                    <p:anim calcmode="lin" valueType="num">
                                      <p:cBhvr additive="base">
                                        <p:cTn id="1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24" end="24"/>
                                            </p:txEl>
                                          </p:spTgt>
                                        </p:tgtEl>
                                        <p:attrNameLst>
                                          <p:attrName>style.visibility</p:attrName>
                                        </p:attrNameLst>
                                      </p:cBhvr>
                                      <p:to>
                                        <p:strVal val="visible"/>
                                      </p:to>
                                    </p:set>
                                    <p:anim calcmode="lin" valueType="num">
                                      <p:cBhvr additive="base">
                                        <p:cTn id="31" dur="500" fill="hold"/>
                                        <p:tgtEl>
                                          <p:spTgt spid="3">
                                            <p:txEl>
                                              <p:pRg st="24" end="2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24" end="24"/>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25" end="25"/>
                                            </p:txEl>
                                          </p:spTgt>
                                        </p:tgtEl>
                                        <p:attrNameLst>
                                          <p:attrName>style.visibility</p:attrName>
                                        </p:attrNameLst>
                                      </p:cBhvr>
                                      <p:to>
                                        <p:strVal val="visible"/>
                                      </p:to>
                                    </p:set>
                                    <p:anim calcmode="lin" valueType="num">
                                      <p:cBhvr additive="base">
                                        <p:cTn id="35" dur="500" fill="hold"/>
                                        <p:tgtEl>
                                          <p:spTgt spid="3">
                                            <p:txEl>
                                              <p:pRg st="25" end="2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25" end="2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Autofit/>
          </a:bodyPr>
          <a:lstStyle/>
          <a:p>
            <a:pPr>
              <a:buNone/>
            </a:pPr>
            <a:r>
              <a:rPr lang="en-US" sz="2400" b="1" dirty="0" smtClean="0"/>
              <a:t>Controller choices:</a:t>
            </a:r>
            <a:endParaRPr lang="en-US" sz="2400" dirty="0" smtClean="0"/>
          </a:p>
          <a:p>
            <a:pPr>
              <a:buNone/>
            </a:pPr>
            <a:r>
              <a:rPr lang="en-US" sz="2000" b="1" dirty="0" smtClean="0"/>
              <a:t>                                  </a:t>
            </a:r>
            <a:r>
              <a:rPr lang="en-US" sz="1800" dirty="0" smtClean="0"/>
              <a:t>              </a:t>
            </a:r>
            <a:r>
              <a:rPr lang="en-US" sz="2000" dirty="0" smtClean="0"/>
              <a:t> </a:t>
            </a:r>
            <a:r>
              <a:rPr lang="en-US" sz="2000" dirty="0" err="1" smtClean="0"/>
              <a:t>enterItem</a:t>
            </a:r>
            <a:r>
              <a:rPr lang="en-US" sz="2000" dirty="0" smtClean="0"/>
              <a:t>(</a:t>
            </a:r>
            <a:r>
              <a:rPr lang="en-US" sz="2000" dirty="0" err="1" smtClean="0"/>
              <a:t>id,quantity</a:t>
            </a:r>
            <a:r>
              <a:rPr lang="en-US" sz="2000" dirty="0" smtClean="0"/>
              <a:t>)</a:t>
            </a:r>
          </a:p>
          <a:p>
            <a:pPr>
              <a:buNone/>
            </a:pPr>
            <a:endParaRPr lang="en-US" sz="2000" b="1" dirty="0" smtClean="0"/>
          </a:p>
          <a:p>
            <a:pPr>
              <a:buNone/>
            </a:pPr>
            <a:endParaRPr lang="en-US" sz="2000" b="1" dirty="0" smtClean="0"/>
          </a:p>
          <a:p>
            <a:pPr>
              <a:buNone/>
            </a:pPr>
            <a:r>
              <a:rPr lang="en-US" sz="2000" b="1" dirty="0" smtClean="0"/>
              <a:t>                                               </a:t>
            </a:r>
            <a:r>
              <a:rPr lang="en-US" sz="2000" dirty="0" err="1" smtClean="0"/>
              <a:t>enterItem</a:t>
            </a:r>
            <a:r>
              <a:rPr lang="en-US" sz="2000" dirty="0" smtClean="0"/>
              <a:t>(</a:t>
            </a:r>
            <a:r>
              <a:rPr lang="en-US" sz="2000" dirty="0" err="1" smtClean="0"/>
              <a:t>id,quantity</a:t>
            </a:r>
            <a:r>
              <a:rPr lang="en-US" sz="2000" dirty="0" smtClean="0"/>
              <a:t>)</a:t>
            </a:r>
            <a:r>
              <a:rPr lang="en-US" sz="2000" b="1" dirty="0" smtClean="0"/>
              <a:t> </a:t>
            </a:r>
          </a:p>
          <a:p>
            <a:pPr>
              <a:buNone/>
            </a:pPr>
            <a:r>
              <a:rPr lang="en-US" sz="2400" b="1" dirty="0" smtClean="0"/>
              <a:t>Discussion:</a:t>
            </a:r>
            <a:endParaRPr lang="en-US" sz="2400" dirty="0" smtClean="0"/>
          </a:p>
          <a:p>
            <a:pPr marL="457200" lvl="0" indent="-457200">
              <a:buFont typeface="+mj-lt"/>
              <a:buAutoNum type="arabicPeriod"/>
            </a:pPr>
            <a:r>
              <a:rPr lang="en-US" sz="2000" dirty="0" smtClean="0"/>
              <a:t>Normally, a </a:t>
            </a:r>
            <a:r>
              <a:rPr lang="en-US" sz="2000" b="1" dirty="0" smtClean="0"/>
              <a:t>controller should delegate to other objects </a:t>
            </a:r>
            <a:r>
              <a:rPr lang="en-US" sz="2000" dirty="0" smtClean="0"/>
              <a:t>the work that needs to be done; it coordinates or controls the activity. It does not do much work itself. </a:t>
            </a:r>
          </a:p>
          <a:p>
            <a:pPr marL="457200" lvl="0" indent="-457200">
              <a:buFont typeface="+mj-lt"/>
              <a:buAutoNum type="arabicPeriod"/>
            </a:pPr>
            <a:r>
              <a:rPr lang="en-US" sz="2000" dirty="0" smtClean="0"/>
              <a:t>Simply, this is </a:t>
            </a:r>
            <a:r>
              <a:rPr lang="en-US" sz="2000" b="1" dirty="0" smtClean="0"/>
              <a:t>a delegation pattern</a:t>
            </a:r>
            <a:r>
              <a:rPr lang="en-US" sz="2000" dirty="0" smtClean="0"/>
              <a:t>. In accordance with the understanding that the UI layer shouldn't contain application logic, UI layer objects must delegate work requests to another layer. </a:t>
            </a:r>
          </a:p>
          <a:p>
            <a:pPr marL="457200" lvl="0" indent="-457200">
              <a:buFont typeface="+mj-lt"/>
              <a:buAutoNum type="arabicPeriod"/>
            </a:pPr>
            <a:r>
              <a:rPr lang="en-US" sz="2000" dirty="0" smtClean="0"/>
              <a:t>Systems receive external input events, typically involving a GUI operated by a person.</a:t>
            </a:r>
          </a:p>
          <a:p>
            <a:pPr marL="457200" lvl="0" indent="-457200">
              <a:buNone/>
            </a:pPr>
            <a:endParaRPr lang="en-US" sz="2000" dirty="0" smtClean="0"/>
          </a:p>
          <a:p>
            <a:endParaRPr lang="en-US" sz="2000" dirty="0"/>
          </a:p>
        </p:txBody>
      </p:sp>
      <p:sp>
        <p:nvSpPr>
          <p:cNvPr id="5" name="Rectangle 4"/>
          <p:cNvSpPr/>
          <p:nvPr/>
        </p:nvSpPr>
        <p:spPr>
          <a:xfrm>
            <a:off x="5486400" y="762000"/>
            <a:ext cx="1066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sp>
        <p:nvSpPr>
          <p:cNvPr id="6" name="Rectangle 5"/>
          <p:cNvSpPr/>
          <p:nvPr/>
        </p:nvSpPr>
        <p:spPr>
          <a:xfrm>
            <a:off x="5410200" y="1828800"/>
            <a:ext cx="21336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a:t>
            </a:r>
            <a:r>
              <a:rPr lang="en-US" dirty="0" err="1" smtClean="0"/>
              <a:t>ProcessSaleHandler</a:t>
            </a:r>
            <a:endParaRPr lang="en-US" dirty="0"/>
          </a:p>
        </p:txBody>
      </p:sp>
      <p:cxnSp>
        <p:nvCxnSpPr>
          <p:cNvPr id="8" name="Straight Connector 7"/>
          <p:cNvCxnSpPr/>
          <p:nvPr/>
        </p:nvCxnSpPr>
        <p:spPr>
          <a:xfrm>
            <a:off x="2438400" y="990600"/>
            <a:ext cx="30480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2362200" y="2057400"/>
            <a:ext cx="304800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4191000" y="6096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a:off x="4114800" y="1752600"/>
            <a:ext cx="30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additive="base">
                                        <p:cTn id="6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additive="base">
                                        <p:cTn id="6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7" end="7"/>
                                            </p:txEl>
                                          </p:spTgt>
                                        </p:tgtEl>
                                        <p:attrNameLst>
                                          <p:attrName>style.visibility</p:attrName>
                                        </p:attrNameLst>
                                      </p:cBhvr>
                                      <p:to>
                                        <p:strVal val="visible"/>
                                      </p:to>
                                    </p:set>
                                    <p:anim calcmode="lin" valueType="num">
                                      <p:cBhvr additive="base">
                                        <p:cTn id="7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additive="base">
                                        <p:cTn id="7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a:bodyPr>
          <a:lstStyle/>
          <a:p>
            <a:pPr marL="457200" lvl="0" indent="-457200">
              <a:buFont typeface="+mj-lt"/>
              <a:buAutoNum type="arabicPeriod" startAt="6"/>
            </a:pPr>
            <a:r>
              <a:rPr lang="en-US" sz="2000" dirty="0" smtClean="0"/>
              <a:t>In all cases, you must choose a handler for these events. </a:t>
            </a:r>
          </a:p>
          <a:p>
            <a:pPr marL="457200" lvl="0" indent="-457200">
              <a:buFont typeface="+mj-lt"/>
              <a:buAutoNum type="arabicPeriod" startAt="6"/>
            </a:pPr>
            <a:r>
              <a:rPr lang="en-US" sz="2000" dirty="0" smtClean="0"/>
              <a:t>Different controllers may be used for different use cases. </a:t>
            </a:r>
          </a:p>
          <a:p>
            <a:pPr marL="457200" lvl="0" indent="-457200">
              <a:buFont typeface="+mj-lt"/>
              <a:buAutoNum type="arabicPeriod" startAt="6"/>
            </a:pPr>
            <a:r>
              <a:rPr lang="en-US" sz="2000" dirty="0" smtClean="0"/>
              <a:t>A common defect in the design of controllers results from over-assignment of responsibility. A controller then suffers from bad (low) cohesion, violating the principle of High Cohesion. </a:t>
            </a:r>
          </a:p>
          <a:p>
            <a:pPr>
              <a:buNone/>
            </a:pPr>
            <a:r>
              <a:rPr lang="en-US" sz="2400" b="1" dirty="0" smtClean="0"/>
              <a:t>Category of Controllers:</a:t>
            </a:r>
            <a:endParaRPr lang="en-US" sz="2400" dirty="0" smtClean="0"/>
          </a:p>
          <a:p>
            <a:pPr>
              <a:buNone/>
            </a:pPr>
            <a:r>
              <a:rPr lang="en-US" sz="2000" u="sng" dirty="0" smtClean="0"/>
              <a:t>1. Façade Controller: </a:t>
            </a:r>
            <a:endParaRPr lang="en-US" sz="2000" dirty="0" smtClean="0"/>
          </a:p>
          <a:p>
            <a:pPr marL="457200" lvl="0" indent="-457200">
              <a:buFont typeface="+mj-lt"/>
              <a:buAutoNum type="arabicPeriod"/>
            </a:pPr>
            <a:r>
              <a:rPr lang="en-US" sz="2000" dirty="0" smtClean="0"/>
              <a:t>A facade controller representing the overall system, device, or a subsystem. </a:t>
            </a:r>
          </a:p>
          <a:p>
            <a:pPr marL="457200" lvl="0" indent="-457200">
              <a:buFont typeface="+mj-lt"/>
              <a:buAutoNum type="arabicPeriod"/>
            </a:pPr>
            <a:r>
              <a:rPr lang="en-US" sz="2000" dirty="0" smtClean="0"/>
              <a:t>The idea is to choose some class name that suggests a cover, or facade, over the other layers of the application and that provides the main point of service calls from the UI layer down to other layers. </a:t>
            </a:r>
          </a:p>
          <a:p>
            <a:pPr marL="457200" lvl="0" indent="-457200">
              <a:buFont typeface="+mj-lt"/>
              <a:buAutoNum type="arabicPeriod"/>
            </a:pPr>
            <a:r>
              <a:rPr lang="en-US" sz="2000" dirty="0" smtClean="0"/>
              <a:t>The facade could be an abstraction of the overall physical unit, such as a Register , Phone, </a:t>
            </a:r>
            <a:r>
              <a:rPr lang="en-US" sz="2000" dirty="0" err="1" smtClean="0"/>
              <a:t>TelecommSwitch</a:t>
            </a:r>
            <a:r>
              <a:rPr lang="en-US" sz="2000" dirty="0" smtClean="0"/>
              <a:t>, or Robot; </a:t>
            </a:r>
          </a:p>
          <a:p>
            <a:pPr marL="457200" lvl="0" indent="-457200">
              <a:buFont typeface="+mj-lt"/>
              <a:buAutoNum type="arabicPeriod"/>
            </a:pPr>
            <a:r>
              <a:rPr lang="en-US" sz="2000" dirty="0" smtClean="0"/>
              <a:t>Façade is a class representing the entire software system, such as </a:t>
            </a:r>
            <a:r>
              <a:rPr lang="en-US" sz="2000" dirty="0" err="1" smtClean="0"/>
              <a:t>POSSystem</a:t>
            </a:r>
            <a:r>
              <a:rPr lang="en-US" sz="2000" dirty="0" smtClean="0"/>
              <a:t>; or any other concept which the designer chooses to represent the overall system or a subsystem, even, for example, </a:t>
            </a:r>
            <a:r>
              <a:rPr lang="en-US" sz="2000" dirty="0" err="1" smtClean="0"/>
              <a:t>ChessGame</a:t>
            </a:r>
            <a:r>
              <a:rPr lang="en-US" sz="2000" dirty="0" smtClean="0"/>
              <a:t> if it was game software. </a:t>
            </a:r>
          </a:p>
          <a:p>
            <a:pPr marL="457200" indent="-457200">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a:buNone/>
            </a:pPr>
            <a:r>
              <a:rPr lang="en-US" sz="2000" u="sng" dirty="0" smtClean="0"/>
              <a:t>2. Use Case Controller: </a:t>
            </a:r>
            <a:endParaRPr lang="en-US" sz="2000" dirty="0" smtClean="0"/>
          </a:p>
          <a:p>
            <a:pPr lvl="0"/>
            <a:r>
              <a:rPr lang="en-US" sz="2000" dirty="0" smtClean="0"/>
              <a:t>Represents a use case scenario within which the system event occurs, often named &lt;</a:t>
            </a:r>
            <a:r>
              <a:rPr lang="en-US" sz="2000" dirty="0" err="1" smtClean="0"/>
              <a:t>UseCaseName</a:t>
            </a:r>
            <a:r>
              <a:rPr lang="en-US" sz="2000" dirty="0" smtClean="0"/>
              <a:t>&gt;Handler, &lt;</a:t>
            </a:r>
            <a:r>
              <a:rPr lang="en-US" sz="2000" dirty="0" err="1" smtClean="0"/>
              <a:t>UseCaseName</a:t>
            </a:r>
            <a:r>
              <a:rPr lang="en-US" sz="2000" dirty="0" smtClean="0"/>
              <a:t>&gt;Coordinator, or &lt;</a:t>
            </a:r>
            <a:r>
              <a:rPr lang="en-US" sz="2000" dirty="0" err="1" smtClean="0"/>
              <a:t>UseCaseName</a:t>
            </a:r>
            <a:r>
              <a:rPr lang="en-US" sz="2000" dirty="0" smtClean="0"/>
              <a:t>&gt;Session (use case or session controller). </a:t>
            </a:r>
          </a:p>
          <a:p>
            <a:pPr lvl="1"/>
            <a:r>
              <a:rPr lang="en-US" sz="2000" dirty="0" smtClean="0"/>
              <a:t>Use the same controller class for all system events in the same use case scenario. </a:t>
            </a:r>
          </a:p>
          <a:p>
            <a:pPr lvl="1"/>
            <a:r>
              <a:rPr lang="en-US" sz="2000" dirty="0" smtClean="0"/>
              <a:t>This kind of controller is not a domain object; it is an artificial construct to support the system (a Pure Fabrication in terms of the GRASP patterns). For example, if the </a:t>
            </a:r>
            <a:r>
              <a:rPr lang="en-US" sz="2000" dirty="0" err="1" smtClean="0"/>
              <a:t>NextGen</a:t>
            </a:r>
            <a:r>
              <a:rPr lang="en-US" sz="2000" dirty="0" smtClean="0"/>
              <a:t> application contains use cases such as Process Sale and Handle Returns, then there may be a </a:t>
            </a:r>
            <a:r>
              <a:rPr lang="en-US" sz="2000" dirty="0" err="1" smtClean="0"/>
              <a:t>ProcessSaleHandler</a:t>
            </a:r>
            <a:r>
              <a:rPr lang="en-US" sz="2000" dirty="0" smtClean="0"/>
              <a:t> class and so forth. </a:t>
            </a:r>
          </a:p>
          <a:p>
            <a:pPr>
              <a:buNone/>
            </a:pPr>
            <a:r>
              <a:rPr lang="en-US" sz="2000" u="sng" dirty="0" smtClean="0"/>
              <a:t>3. Bloated Controllers:</a:t>
            </a:r>
            <a:endParaRPr lang="en-US" sz="2000" dirty="0" smtClean="0"/>
          </a:p>
          <a:p>
            <a:pPr marL="457200" lvl="0" indent="-457200">
              <a:buFont typeface="+mj-lt"/>
              <a:buAutoNum type="arabicPeriod"/>
            </a:pPr>
            <a:r>
              <a:rPr lang="en-US" sz="2000" dirty="0" smtClean="0"/>
              <a:t>Issues and Solutions Poorly designed, a controller class will have low cohesion unfocused and handling too many areas of responsibility; this is called a bloated controller. </a:t>
            </a:r>
          </a:p>
          <a:p>
            <a:pPr marL="457200" lvl="0" indent="-457200">
              <a:buFont typeface="+mj-lt"/>
              <a:buAutoNum type="arabicPeriod"/>
            </a:pPr>
            <a:r>
              <a:rPr lang="en-US" sz="2000" dirty="0" smtClean="0"/>
              <a:t>Signs of bloating are: </a:t>
            </a:r>
          </a:p>
          <a:p>
            <a:pPr lvl="1"/>
            <a:r>
              <a:rPr lang="en-US" sz="2000" dirty="0" smtClean="0"/>
              <a:t>There is only a single controller class receiving all system events in the system, and there are many of them. This sometimes happens if a facade controller is chosen.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lvl="1"/>
            <a:r>
              <a:rPr lang="en-US" sz="2000" dirty="0" smtClean="0"/>
              <a:t>The controller itself performs many of the tasks necessary to fulfill the system event, without delegating the work. This usually involves a violation of Information Expert and High Cohesion. </a:t>
            </a:r>
          </a:p>
          <a:p>
            <a:pPr lvl="1"/>
            <a:r>
              <a:rPr lang="en-US" sz="2000" dirty="0" smtClean="0"/>
              <a:t>A controller has many attributes, and it maintains significant information about the system or domain, which should have been distributed to other objects, or it duplicates information found elsewhere. </a:t>
            </a:r>
          </a:p>
          <a:p>
            <a:pPr>
              <a:buNone/>
            </a:pPr>
            <a:r>
              <a:rPr lang="en-US" sz="2000" dirty="0" smtClean="0"/>
              <a:t>Among the cures for a bloated controller are these two: </a:t>
            </a:r>
          </a:p>
          <a:p>
            <a:pPr marL="457200" indent="-457200">
              <a:buFont typeface="+mj-lt"/>
              <a:buAutoNum type="arabicPeriod"/>
            </a:pPr>
            <a:r>
              <a:rPr lang="en-US" sz="2000" dirty="0" smtClean="0"/>
              <a:t>Add more controllers - a system does not have to need only one. Instead of façade controllers, employ use case controllers. For example, consider an application with many system events, such as an airline reservation system.  </a:t>
            </a:r>
          </a:p>
          <a:p>
            <a:pPr marL="457200" indent="-457200">
              <a:buFont typeface="+mj-lt"/>
              <a:buAutoNum type="arabicPeriod"/>
            </a:pPr>
            <a:r>
              <a:rPr lang="en-US" sz="2000" dirty="0" smtClean="0"/>
              <a:t>It may contain the following controllers:</a:t>
            </a:r>
          </a:p>
          <a:p>
            <a:pPr>
              <a:buNone/>
            </a:pPr>
            <a:endParaRPr lang="en-US" sz="2000" dirty="0"/>
          </a:p>
        </p:txBody>
      </p:sp>
      <p:graphicFrame>
        <p:nvGraphicFramePr>
          <p:cNvPr id="4" name="Table 3"/>
          <p:cNvGraphicFramePr>
            <a:graphicFrameLocks noGrp="1"/>
          </p:cNvGraphicFramePr>
          <p:nvPr/>
        </p:nvGraphicFramePr>
        <p:xfrm>
          <a:off x="2209800" y="4267200"/>
          <a:ext cx="3352800" cy="1859280"/>
        </p:xfrm>
        <a:graphic>
          <a:graphicData uri="http://schemas.openxmlformats.org/drawingml/2006/table">
            <a:tbl>
              <a:tblPr firstRow="1" bandRow="1">
                <a:tableStyleId>{5940675A-B579-460E-94D1-54222C63F5DA}</a:tableStyleId>
              </a:tblPr>
              <a:tblGrid>
                <a:gridCol w="3352800"/>
              </a:tblGrid>
              <a:tr h="304800">
                <a:tc>
                  <a:txBody>
                    <a:bodyPr/>
                    <a:lstStyle/>
                    <a:p>
                      <a:pPr marL="0" marR="0" algn="ctr">
                        <a:lnSpc>
                          <a:spcPct val="150000"/>
                        </a:lnSpc>
                        <a:spcBef>
                          <a:spcPts val="0"/>
                        </a:spcBef>
                        <a:spcAft>
                          <a:spcPts val="0"/>
                        </a:spcAft>
                      </a:pPr>
                      <a:r>
                        <a:rPr lang="en-US" sz="2000" b="1" dirty="0">
                          <a:solidFill>
                            <a:srgbClr val="000000"/>
                          </a:solidFill>
                          <a:latin typeface="Times New Roman"/>
                          <a:ea typeface="Calibri"/>
                          <a:cs typeface="Times New Roman"/>
                        </a:rPr>
                        <a:t>Use case controllers </a:t>
                      </a:r>
                      <a:endParaRPr lang="en-US" sz="2000" dirty="0">
                        <a:solidFill>
                          <a:srgbClr val="000000"/>
                        </a:solidFill>
                        <a:latin typeface="Times New Roman"/>
                        <a:ea typeface="Calibri"/>
                        <a:cs typeface="Times New Roman"/>
                      </a:endParaRPr>
                    </a:p>
                  </a:txBody>
                  <a:tcPr marL="68580" marR="68580" marT="0" marB="0"/>
                </a:tc>
              </a:tr>
              <a:tr h="304800">
                <a:tc>
                  <a:txBody>
                    <a:bodyPr/>
                    <a:lstStyle/>
                    <a:p>
                      <a:pPr marL="0" marR="0">
                        <a:lnSpc>
                          <a:spcPct val="150000"/>
                        </a:lnSpc>
                        <a:spcBef>
                          <a:spcPts val="0"/>
                        </a:spcBef>
                        <a:spcAft>
                          <a:spcPts val="0"/>
                        </a:spcAft>
                      </a:pPr>
                      <a:r>
                        <a:rPr lang="en-US" sz="2000" dirty="0" err="1">
                          <a:solidFill>
                            <a:srgbClr val="000000"/>
                          </a:solidFill>
                          <a:latin typeface="Times New Roman"/>
                          <a:ea typeface="Calibri"/>
                          <a:cs typeface="Times New Roman"/>
                        </a:rPr>
                        <a:t>MakeReservationHandler</a:t>
                      </a:r>
                      <a:r>
                        <a:rPr lang="en-US" sz="2000" dirty="0">
                          <a:solidFill>
                            <a:srgbClr val="000000"/>
                          </a:solidFill>
                          <a:latin typeface="Times New Roman"/>
                          <a:ea typeface="Calibri"/>
                          <a:cs typeface="Times New Roman"/>
                        </a:rPr>
                        <a:t> </a:t>
                      </a:r>
                    </a:p>
                  </a:txBody>
                  <a:tcPr marL="68580" marR="68580" marT="0" marB="0"/>
                </a:tc>
              </a:tr>
              <a:tr h="304800">
                <a:tc>
                  <a:txBody>
                    <a:bodyPr/>
                    <a:lstStyle/>
                    <a:p>
                      <a:pPr marL="0" marR="0">
                        <a:lnSpc>
                          <a:spcPct val="150000"/>
                        </a:lnSpc>
                        <a:spcBef>
                          <a:spcPts val="0"/>
                        </a:spcBef>
                        <a:spcAft>
                          <a:spcPts val="0"/>
                        </a:spcAft>
                      </a:pPr>
                      <a:r>
                        <a:rPr lang="en-US" sz="2000" dirty="0" err="1">
                          <a:solidFill>
                            <a:srgbClr val="000000"/>
                          </a:solidFill>
                          <a:latin typeface="Times New Roman"/>
                          <a:ea typeface="Calibri"/>
                          <a:cs typeface="Times New Roman"/>
                        </a:rPr>
                        <a:t>ManageSchedulesHandler</a:t>
                      </a:r>
                      <a:r>
                        <a:rPr lang="en-US" sz="2000" dirty="0">
                          <a:solidFill>
                            <a:srgbClr val="000000"/>
                          </a:solidFill>
                          <a:latin typeface="Times New Roman"/>
                          <a:ea typeface="Calibri"/>
                          <a:cs typeface="Times New Roman"/>
                        </a:rPr>
                        <a:t> </a:t>
                      </a:r>
                    </a:p>
                  </a:txBody>
                  <a:tcPr marL="68580" marR="68580" marT="0" marB="0"/>
                </a:tc>
              </a:tr>
              <a:tr h="487680">
                <a:tc>
                  <a:txBody>
                    <a:bodyPr/>
                    <a:lstStyle/>
                    <a:p>
                      <a:pPr marL="0" marR="0">
                        <a:lnSpc>
                          <a:spcPct val="150000"/>
                        </a:lnSpc>
                        <a:spcBef>
                          <a:spcPts val="0"/>
                        </a:spcBef>
                        <a:spcAft>
                          <a:spcPts val="0"/>
                        </a:spcAft>
                      </a:pPr>
                      <a:r>
                        <a:rPr lang="en-US" sz="2000" dirty="0" err="1">
                          <a:solidFill>
                            <a:srgbClr val="000000"/>
                          </a:solidFill>
                          <a:latin typeface="Times New Roman"/>
                          <a:ea typeface="Calibri"/>
                          <a:cs typeface="Times New Roman"/>
                        </a:rPr>
                        <a:t>ManageFaresHandler</a:t>
                      </a:r>
                      <a:r>
                        <a:rPr lang="en-US" sz="2000" dirty="0">
                          <a:solidFill>
                            <a:srgbClr val="000000"/>
                          </a:solidFill>
                          <a:latin typeface="Times New Roman"/>
                          <a:ea typeface="Calibri"/>
                          <a:cs typeface="Times New Roman"/>
                        </a:rPr>
                        <a:t> </a:t>
                      </a: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a:buNone/>
            </a:pPr>
            <a:r>
              <a:rPr lang="en-US" sz="2400" b="1" dirty="0" smtClean="0"/>
              <a:t>UI Layer Does Not Handle System Events</a:t>
            </a:r>
            <a:r>
              <a:rPr lang="en-US" sz="2400" dirty="0" smtClean="0"/>
              <a:t>: </a:t>
            </a:r>
          </a:p>
          <a:p>
            <a:pPr marL="457200" lvl="0" indent="-457200">
              <a:buFont typeface="+mj-lt"/>
              <a:buAutoNum type="arabicPeriod"/>
            </a:pPr>
            <a:r>
              <a:rPr lang="en-US" sz="2000" dirty="0" smtClean="0"/>
              <a:t>The UI layer should not have responsibility for handling system events. </a:t>
            </a:r>
          </a:p>
          <a:p>
            <a:pPr marL="457200" lvl="0" indent="-457200">
              <a:buFont typeface="+mj-lt"/>
              <a:buAutoNum type="arabicPeriod"/>
            </a:pPr>
            <a:r>
              <a:rPr lang="en-US" sz="2000" dirty="0" smtClean="0"/>
              <a:t>As an example, consider a design in Java that uses a </a:t>
            </a:r>
            <a:r>
              <a:rPr lang="en-US" sz="2000" dirty="0" err="1" smtClean="0"/>
              <a:t>JFrame</a:t>
            </a:r>
            <a:r>
              <a:rPr lang="en-US" sz="2000" dirty="0" smtClean="0"/>
              <a:t> to display the information.</a:t>
            </a:r>
          </a:p>
          <a:p>
            <a:pPr marL="457200" lvl="0" indent="-457200">
              <a:buFont typeface="+mj-lt"/>
              <a:buAutoNum type="arabicPeriod"/>
            </a:pPr>
            <a:r>
              <a:rPr lang="en-US" sz="2000" dirty="0" smtClean="0"/>
              <a:t>Assume the </a:t>
            </a:r>
            <a:r>
              <a:rPr lang="en-US" sz="2000" dirty="0" err="1" smtClean="0"/>
              <a:t>NextGen</a:t>
            </a:r>
            <a:r>
              <a:rPr lang="en-US" sz="2000" dirty="0" smtClean="0"/>
              <a:t> application has a window that displays sale information and captures cashier operations. </a:t>
            </a:r>
          </a:p>
          <a:p>
            <a:pPr marL="457200" lvl="0" indent="-457200">
              <a:buFont typeface="+mj-lt"/>
              <a:buAutoNum type="arabicPeriod"/>
            </a:pPr>
            <a:r>
              <a:rPr lang="en-US" sz="2000" dirty="0" smtClean="0"/>
              <a:t>Using the Controller pattern, We can create an acceptable relationship between the </a:t>
            </a:r>
            <a:r>
              <a:rPr lang="en-US" sz="2000" dirty="0" err="1" smtClean="0"/>
              <a:t>JFrame</a:t>
            </a:r>
            <a:r>
              <a:rPr lang="en-US" sz="2000" dirty="0" smtClean="0"/>
              <a:t> and the controller and other objects in a portion of the POS system (with simplifications).This is illustrated here.</a:t>
            </a:r>
          </a:p>
          <a:p>
            <a:pPr marL="457200" indent="-457200">
              <a:buNone/>
            </a:pPr>
            <a:r>
              <a:rPr lang="en-US" sz="2000" u="sng" dirty="0" smtClean="0"/>
              <a:t>Desirable coupling of UI layer to domain layer:</a:t>
            </a:r>
            <a:endParaRPr lang="en-US" sz="2000" dirty="0" smtClean="0"/>
          </a:p>
          <a:p>
            <a:pPr marL="457200" indent="-457200">
              <a:buFont typeface="+mj-lt"/>
              <a:buAutoNum type="arabicPeriod"/>
            </a:pPr>
            <a:endParaRPr lang="en-US" sz="2000" dirty="0"/>
          </a:p>
        </p:txBody>
      </p:sp>
      <p:pic>
        <p:nvPicPr>
          <p:cNvPr id="4" name="Picture 3"/>
          <p:cNvPicPr/>
          <p:nvPr/>
        </p:nvPicPr>
        <p:blipFill>
          <a:blip r:embed="rId2" cstate="print"/>
          <a:srcRect/>
          <a:stretch>
            <a:fillRect/>
          </a:stretch>
        </p:blipFill>
        <p:spPr bwMode="auto">
          <a:xfrm>
            <a:off x="1371600" y="3657600"/>
            <a:ext cx="6781800"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marL="514350" lvl="0" indent="-514350">
              <a:buFont typeface="+mj-lt"/>
              <a:buAutoNum type="arabicPeriod"/>
            </a:pPr>
            <a:r>
              <a:rPr lang="en-US" sz="2000" dirty="0" smtClean="0"/>
              <a:t>Notice that the </a:t>
            </a:r>
            <a:r>
              <a:rPr lang="en-US" sz="2000" dirty="0" err="1" smtClean="0"/>
              <a:t>SaleJFrame</a:t>
            </a:r>
            <a:r>
              <a:rPr lang="en-US" sz="2000" dirty="0" smtClean="0"/>
              <a:t> class - part of the UI layer delegates the </a:t>
            </a:r>
            <a:r>
              <a:rPr lang="en-US" sz="2000" dirty="0" err="1" smtClean="0"/>
              <a:t>enterItem</a:t>
            </a:r>
            <a:r>
              <a:rPr lang="en-US" sz="2000" dirty="0" smtClean="0"/>
              <a:t> request to the Register object. </a:t>
            </a:r>
          </a:p>
          <a:p>
            <a:pPr marL="514350" lvl="0" indent="-514350">
              <a:buFont typeface="+mj-lt"/>
              <a:buAutoNum type="arabicPeriod"/>
            </a:pPr>
            <a:r>
              <a:rPr lang="en-US" sz="2000" dirty="0" smtClean="0"/>
              <a:t>It did not get involved in processing the operation or deciding how to handle it; the window only delegated it to another layer. </a:t>
            </a:r>
          </a:p>
          <a:p>
            <a:pPr marL="514350" lvl="0" indent="-514350">
              <a:buFont typeface="+mj-lt"/>
              <a:buAutoNum type="arabicPeriod"/>
            </a:pPr>
            <a:r>
              <a:rPr lang="en-US" sz="2000" dirty="0" smtClean="0"/>
              <a:t>Assigning the responsibility for system operations to objects in the application or domain layer by using the Controller pattern rather than the UI layer can increase reuse potential.</a:t>
            </a:r>
          </a:p>
          <a:p>
            <a:pPr marL="514350" lvl="0" indent="-514350">
              <a:buFont typeface="+mj-lt"/>
              <a:buAutoNum type="arabicPeriod"/>
            </a:pPr>
            <a:r>
              <a:rPr lang="en-US" sz="2000" dirty="0" smtClean="0"/>
              <a:t> If a UI layer object (like the </a:t>
            </a:r>
            <a:r>
              <a:rPr lang="en-US" sz="2000" dirty="0" err="1" smtClean="0"/>
              <a:t>SaleJFrame</a:t>
            </a:r>
            <a:r>
              <a:rPr lang="en-US" sz="2000" dirty="0" smtClean="0"/>
              <a:t>) handles a system operation that represents part of a business process, then business process logic would be contained in an interface (for example, window-like) object; This does not support reusability.</a:t>
            </a:r>
          </a:p>
          <a:p>
            <a:pPr marL="514350" lvl="0" indent="-514350">
              <a:buFont typeface="+mj-lt"/>
              <a:buAutoNum type="arabicPeriod"/>
            </a:pPr>
            <a:r>
              <a:rPr lang="en-US" sz="2000" dirty="0" smtClean="0"/>
              <a:t>It is undesirable. </a:t>
            </a:r>
          </a:p>
          <a:p>
            <a:pPr>
              <a:buNone/>
            </a:pPr>
            <a:endParaRPr lang="en-US" sz="2000" u="sng" dirty="0" smtClean="0"/>
          </a:p>
          <a:p>
            <a:pPr>
              <a:buNone/>
            </a:pPr>
            <a:r>
              <a:rPr lang="en-US" sz="2000" u="sng" dirty="0" smtClean="0"/>
              <a:t>Less desirable coupling of interface layer to domain layer:</a:t>
            </a:r>
            <a:endParaRPr lang="en-US" sz="2000" dirty="0" smtClean="0"/>
          </a:p>
          <a:p>
            <a:pPr marL="457200" lvl="0" indent="-457200">
              <a:buFont typeface="+mj-lt"/>
              <a:buAutoNum type="arabicPeriod"/>
            </a:pPr>
            <a:r>
              <a:rPr lang="en-US" sz="2000" dirty="0" smtClean="0"/>
              <a:t>Placing system operation responsibility in a domain object controller makes it easier to reuse the program logic supporting the associated business process in future applications.</a:t>
            </a:r>
          </a:p>
          <a:p>
            <a:pPr marL="457200" lvl="0" indent="-457200">
              <a:buFont typeface="+mj-lt"/>
              <a:buAutoNum type="arabicPeriod"/>
            </a:pPr>
            <a:r>
              <a:rPr lang="en-US" sz="2000" dirty="0" smtClean="0"/>
              <a:t> It also makes it easier to unplug the UI layer and use a different UI framework or technology, or to run the system in an offline "batch" mode. </a:t>
            </a:r>
          </a:p>
          <a:p>
            <a:pPr marL="514350" indent="-514350">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381000" y="228600"/>
            <a:ext cx="8458200" cy="640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839200" cy="838200"/>
          </a:xfrm>
        </p:spPr>
        <p:txBody>
          <a:bodyPr>
            <a:noAutofit/>
          </a:bodyPr>
          <a:lstStyle/>
          <a:p>
            <a:pPr algn="l"/>
            <a:r>
              <a:rPr lang="en-US" sz="2800" b="1" dirty="0" smtClean="0">
                <a:latin typeface="+mn-lt"/>
              </a:rPr>
              <a:t>OBJECT DESIGN:EXAMPLE INPUTS, ACTIVITIES, &amp; OUTPUTS</a:t>
            </a:r>
            <a:r>
              <a:rPr lang="en-US" sz="2800" dirty="0" smtClean="0">
                <a:latin typeface="+mn-lt"/>
              </a:rPr>
              <a:t/>
            </a:r>
            <a:br>
              <a:rPr lang="en-US" sz="2800" dirty="0" smtClean="0">
                <a:latin typeface="+mn-lt"/>
              </a:rPr>
            </a:br>
            <a:endParaRPr lang="en-US" sz="2800" dirty="0">
              <a:latin typeface="+mn-lt"/>
              <a:cs typeface="Arial" pitchFamily="34" charset="0"/>
            </a:endParaRPr>
          </a:p>
        </p:txBody>
      </p:sp>
      <p:sp>
        <p:nvSpPr>
          <p:cNvPr id="3" name="Content Placeholder 2"/>
          <p:cNvSpPr>
            <a:spLocks noGrp="1"/>
          </p:cNvSpPr>
          <p:nvPr>
            <p:ph idx="1"/>
          </p:nvPr>
        </p:nvSpPr>
        <p:spPr>
          <a:xfrm>
            <a:off x="228600" y="533400"/>
            <a:ext cx="8763000" cy="4114800"/>
          </a:xfrm>
        </p:spPr>
        <p:txBody>
          <a:bodyPr>
            <a:normAutofit/>
          </a:bodyPr>
          <a:lstStyle/>
          <a:p>
            <a:pPr marL="457200" indent="-457200">
              <a:buNone/>
            </a:pPr>
            <a:r>
              <a:rPr lang="en-US" sz="2400" b="1" dirty="0" smtClean="0"/>
              <a:t>What Are Inputs to Object Design?</a:t>
            </a:r>
          </a:p>
          <a:p>
            <a:pPr lvl="0"/>
            <a:r>
              <a:rPr lang="en-US" sz="2000" dirty="0" smtClean="0"/>
              <a:t>Let's start with "process" inputs. </a:t>
            </a:r>
          </a:p>
          <a:p>
            <a:pPr lvl="0"/>
            <a:r>
              <a:rPr lang="en-US" sz="2000" dirty="0" smtClean="0"/>
              <a:t>Assume we are developers working on the POS </a:t>
            </a:r>
            <a:r>
              <a:rPr lang="en-US" sz="2000" dirty="0" err="1" smtClean="0"/>
              <a:t>NextGen</a:t>
            </a:r>
            <a:r>
              <a:rPr lang="en-US" sz="2000" dirty="0" smtClean="0"/>
              <a:t> project, and the following scenario is true:</a:t>
            </a:r>
          </a:p>
          <a:p>
            <a:pPr lvl="0"/>
            <a:endParaRPr lang="en-US" sz="2000" dirty="0" smtClean="0"/>
          </a:p>
          <a:p>
            <a:pPr lvl="0"/>
            <a:endParaRPr lang="en-US" sz="2000" dirty="0" smtClean="0"/>
          </a:p>
          <a:p>
            <a:pPr marL="457200" indent="-457200">
              <a:buNone/>
            </a:pPr>
            <a:r>
              <a:rPr lang="en-US" sz="1800" b="1" dirty="0" smtClean="0"/>
              <a:t> </a:t>
            </a:r>
            <a:endParaRPr lang="en-US" sz="1800" dirty="0" smtClean="0"/>
          </a:p>
          <a:p>
            <a:pPr marL="457200" indent="-457200">
              <a:buFont typeface="+mj-lt"/>
              <a:buAutoNum type="arabicPeriod"/>
            </a:pPr>
            <a:endParaRPr lang="en-US" sz="2000" b="1"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0" y="2590800"/>
          <a:ext cx="8915399" cy="2194560"/>
        </p:xfrm>
        <a:graphic>
          <a:graphicData uri="http://schemas.openxmlformats.org/drawingml/2006/table">
            <a:tbl>
              <a:tblPr/>
              <a:tblGrid>
                <a:gridCol w="4080164"/>
                <a:gridCol w="4835235"/>
              </a:tblGrid>
              <a:tr h="885671">
                <a:tc>
                  <a:txBody>
                    <a:bodyPr/>
                    <a:lstStyle/>
                    <a:p>
                      <a:pPr>
                        <a:lnSpc>
                          <a:spcPct val="150000"/>
                        </a:lnSpc>
                      </a:pPr>
                      <a:r>
                        <a:rPr lang="en-US" sz="1600" dirty="0">
                          <a:latin typeface="Calibri"/>
                          <a:cs typeface="Times New Roman"/>
                        </a:rPr>
                        <a:t> The first </a:t>
                      </a:r>
                      <a:r>
                        <a:rPr lang="en-US" sz="1600" b="1" dirty="0">
                          <a:latin typeface="Calibri"/>
                          <a:cs typeface="Times New Roman"/>
                        </a:rPr>
                        <a:t>two-day requirements workshop</a:t>
                      </a:r>
                      <a:r>
                        <a:rPr lang="en-US" sz="1600" dirty="0">
                          <a:latin typeface="Calibri"/>
                          <a:cs typeface="Times New Roman"/>
                        </a:rPr>
                        <a:t> is finished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The chief architect and business agree to implement and test some </a:t>
                      </a:r>
                      <a:r>
                        <a:rPr lang="en-US" sz="1600" b="1" dirty="0">
                          <a:latin typeface="Calibri"/>
                          <a:cs typeface="Times New Roman"/>
                        </a:rPr>
                        <a:t>scenarios of Process Sale in the first three-week</a:t>
                      </a:r>
                      <a:r>
                        <a:rPr lang="en-US" sz="1600" dirty="0">
                          <a:latin typeface="Calibri"/>
                          <a:cs typeface="Times New Roman"/>
                        </a:rPr>
                        <a:t> </a:t>
                      </a:r>
                      <a:r>
                        <a:rPr lang="en-US" sz="1600" dirty="0" err="1">
                          <a:latin typeface="Calibri"/>
                          <a:cs typeface="Times New Roman"/>
                        </a:rPr>
                        <a:t>timeboxed</a:t>
                      </a:r>
                      <a:r>
                        <a:rPr lang="en-US" sz="1600" dirty="0">
                          <a:latin typeface="Calibri"/>
                          <a:cs typeface="Times New Roman"/>
                        </a:rPr>
                        <a:t> iteration.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671">
                <a:tc>
                  <a:txBody>
                    <a:bodyPr/>
                    <a:lstStyle/>
                    <a:p>
                      <a:pPr>
                        <a:lnSpc>
                          <a:spcPct val="150000"/>
                        </a:lnSpc>
                      </a:pPr>
                      <a:r>
                        <a:rPr lang="en-US" sz="1600" b="1" dirty="0">
                          <a:latin typeface="Calibri"/>
                          <a:cs typeface="Times New Roman"/>
                        </a:rPr>
                        <a:t>Three of the twenty use cases</a:t>
                      </a:r>
                      <a:r>
                        <a:rPr lang="en-US" sz="1600" dirty="0">
                          <a:latin typeface="Calibri"/>
                          <a:cs typeface="Times New Roman"/>
                        </a:rPr>
                        <a:t> - those that are the most architecturally significant and of high business values.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b="1" dirty="0">
                          <a:latin typeface="Calibri"/>
                          <a:cs typeface="Times New Roman"/>
                        </a:rPr>
                        <a:t>Other artifacts</a:t>
                      </a:r>
                      <a:r>
                        <a:rPr lang="en-US" sz="1600" dirty="0">
                          <a:latin typeface="Calibri"/>
                          <a:cs typeface="Times New Roman"/>
                        </a:rPr>
                        <a:t> have been started: Supplementary Specification, Glossary, and Domain Model.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6096000"/>
          </a:xfrm>
        </p:spPr>
        <p:txBody>
          <a:bodyPr>
            <a:normAutofit/>
          </a:bodyPr>
          <a:lstStyle/>
          <a:p>
            <a:pPr>
              <a:buNone/>
            </a:pPr>
            <a:r>
              <a:rPr lang="en-US" sz="2400" b="1" dirty="0" smtClean="0"/>
              <a:t>Related Patterns:</a:t>
            </a:r>
            <a:endParaRPr lang="en-US" sz="2400" dirty="0" smtClean="0"/>
          </a:p>
          <a:p>
            <a:pPr marL="457200" lvl="0" indent="-457200">
              <a:buFont typeface="+mj-lt"/>
              <a:buAutoNum type="arabicPeriod"/>
            </a:pPr>
            <a:r>
              <a:rPr lang="en-US" sz="2000" b="1" dirty="0" smtClean="0"/>
              <a:t>Command</a:t>
            </a:r>
            <a:r>
              <a:rPr lang="en-US" sz="2000" dirty="0" smtClean="0"/>
              <a:t>: In a message-handling system, each message may be represented and handled by a separate Command object . </a:t>
            </a:r>
          </a:p>
          <a:p>
            <a:pPr marL="457200" lvl="0" indent="-457200">
              <a:buFont typeface="+mj-lt"/>
              <a:buAutoNum type="arabicPeriod"/>
            </a:pPr>
            <a:r>
              <a:rPr lang="en-US" sz="2000" b="1" dirty="0" smtClean="0"/>
              <a:t>Façade: </a:t>
            </a:r>
            <a:r>
              <a:rPr lang="en-US" sz="2000" dirty="0" smtClean="0"/>
              <a:t>A facade controller is a kind of Facade . </a:t>
            </a:r>
          </a:p>
          <a:p>
            <a:pPr marL="457200" lvl="0" indent="-457200">
              <a:buFont typeface="+mj-lt"/>
              <a:buAutoNum type="arabicPeriod"/>
            </a:pPr>
            <a:r>
              <a:rPr lang="en-US" sz="2000" b="1" dirty="0" smtClean="0"/>
              <a:t>Layers: </a:t>
            </a:r>
            <a:r>
              <a:rPr lang="en-US" sz="2000" dirty="0" smtClean="0"/>
              <a:t>This is a POSA pattern . Placing domain logic in the domain layer rather than the presentation layer is part of the Layers pattern. </a:t>
            </a:r>
          </a:p>
          <a:p>
            <a:pPr marL="457200" lvl="0" indent="-457200">
              <a:buFont typeface="+mj-lt"/>
              <a:buAutoNum type="arabicPeriod"/>
            </a:pPr>
            <a:r>
              <a:rPr lang="en-US" sz="2000" b="1" dirty="0" smtClean="0"/>
              <a:t>Pure Fabrication: </a:t>
            </a:r>
            <a:r>
              <a:rPr lang="en-US" sz="2000" dirty="0" smtClean="0"/>
              <a:t>This GRASP pattern is an arbitrary creation of the designer, not a software class whose name is inspired by the Domain Model. A use case controller is a kind of Pure Fabrication.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792162"/>
          </a:xfrm>
        </p:spPr>
        <p:txBody>
          <a:bodyPr>
            <a:normAutofit fontScale="90000"/>
          </a:bodyPr>
          <a:lstStyle/>
          <a:p>
            <a:pPr algn="l"/>
            <a:r>
              <a:rPr lang="en-US" b="1" dirty="0" smtClean="0"/>
              <a:t>HIGH COHESION</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762000" y="762000"/>
          <a:ext cx="7848600" cy="1645920"/>
        </p:xfrm>
        <a:graphic>
          <a:graphicData uri="http://schemas.openxmlformats.org/drawingml/2006/table">
            <a:tbl>
              <a:tblPr/>
              <a:tblGrid>
                <a:gridCol w="1371600"/>
                <a:gridCol w="6477000"/>
              </a:tblGrid>
              <a:tr h="157480">
                <a:tc>
                  <a:txBody>
                    <a:bodyPr/>
                    <a:lstStyle/>
                    <a:p>
                      <a:pPr marL="0" marR="0">
                        <a:lnSpc>
                          <a:spcPct val="115000"/>
                        </a:lnSpc>
                        <a:spcBef>
                          <a:spcPts val="0"/>
                        </a:spcBef>
                        <a:spcAft>
                          <a:spcPts val="0"/>
                        </a:spcAft>
                      </a:pPr>
                      <a:r>
                        <a:rPr lang="en-US" sz="2000" b="1" dirty="0">
                          <a:solidFill>
                            <a:srgbClr val="000000"/>
                          </a:solidFill>
                          <a:latin typeface="Arial"/>
                          <a:ea typeface="Calibri"/>
                          <a:cs typeface="Times New Roman"/>
                        </a:rPr>
                        <a:t>Problem: </a:t>
                      </a:r>
                      <a:endParaRPr lang="en-US" sz="2000" dirty="0">
                        <a:solidFill>
                          <a:srgbClr val="00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800" dirty="0">
                          <a:latin typeface="Calibri"/>
                          <a:cs typeface="Times New Roman"/>
                        </a:rPr>
                        <a:t>How to </a:t>
                      </a:r>
                      <a:r>
                        <a:rPr lang="en-US" sz="1800" b="1" dirty="0">
                          <a:latin typeface="Calibri"/>
                          <a:cs typeface="Times New Roman"/>
                        </a:rPr>
                        <a:t>keep objects focused, understandable, and manageable</a:t>
                      </a:r>
                      <a:r>
                        <a:rPr lang="en-US" sz="1800" dirty="0">
                          <a:latin typeface="Calibri"/>
                          <a:cs typeface="Times New Roman"/>
                        </a:rPr>
                        <a:t>, and as a side effect, support Low Coupling?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395">
                <a:tc>
                  <a:txBody>
                    <a:bodyPr/>
                    <a:lstStyle/>
                    <a:p>
                      <a:pPr marL="0" marR="0">
                        <a:lnSpc>
                          <a:spcPct val="115000"/>
                        </a:lnSpc>
                        <a:spcBef>
                          <a:spcPts val="0"/>
                        </a:spcBef>
                        <a:spcAft>
                          <a:spcPts val="0"/>
                        </a:spcAft>
                      </a:pPr>
                      <a:r>
                        <a:rPr lang="en-US" sz="2000" b="1" dirty="0">
                          <a:solidFill>
                            <a:srgbClr val="000000"/>
                          </a:solidFill>
                          <a:latin typeface="Arial"/>
                          <a:ea typeface="Calibri"/>
                          <a:cs typeface="Times New Roman"/>
                        </a:rPr>
                        <a:t>Solution:</a:t>
                      </a:r>
                      <a:endParaRPr lang="en-US" sz="2000" dirty="0">
                        <a:solidFill>
                          <a:srgbClr val="00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800" b="1" dirty="0">
                          <a:latin typeface="Calibri"/>
                          <a:cs typeface="Times New Roman"/>
                        </a:rPr>
                        <a:t>Assign responsibilities so that cohesion remains high</a:t>
                      </a:r>
                      <a:r>
                        <a:rPr lang="en-US" sz="1800" dirty="0">
                          <a:latin typeface="Calibri"/>
                          <a:cs typeface="Times New Roman"/>
                        </a:rPr>
                        <a:t>. Use this to evaluate alternatives.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5057" name="Rectangle 1"/>
          <p:cNvSpPr>
            <a:spLocks noChangeArrowheads="1"/>
          </p:cNvSpPr>
          <p:nvPr/>
        </p:nvSpPr>
        <p:spPr bwMode="auto">
          <a:xfrm>
            <a:off x="152400" y="2514601"/>
            <a:ext cx="8839200" cy="419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cs typeface="Arial" pitchFamily="34" charset="0"/>
              </a:rPr>
              <a:t>Low cohesion Problems: </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cs typeface="Arial" pitchFamily="34" charset="0"/>
              </a:rPr>
              <a:t>A class with </a:t>
            </a:r>
            <a:r>
              <a:rPr kumimoji="0" lang="en-US" sz="2000" b="1" i="0" u="none" strike="noStrike" cap="none" normalizeH="0" baseline="0" dirty="0" smtClean="0">
                <a:ln>
                  <a:noFill/>
                </a:ln>
                <a:solidFill>
                  <a:schemeClr val="tx1"/>
                </a:solidFill>
                <a:effectLst/>
                <a:cs typeface="Arial" pitchFamily="34" charset="0"/>
              </a:rPr>
              <a:t>low cohesion does many unrelated things </a:t>
            </a:r>
            <a:r>
              <a:rPr kumimoji="0" lang="en-US" sz="2000" b="0" i="0" u="none" strike="noStrike" cap="none" normalizeH="0" baseline="0" dirty="0" smtClean="0">
                <a:ln>
                  <a:noFill/>
                </a:ln>
                <a:solidFill>
                  <a:schemeClr val="tx1"/>
                </a:solidFill>
                <a:effectLst/>
                <a:cs typeface="Arial" pitchFamily="34" charset="0"/>
              </a:rPr>
              <a:t>or does too much work.</a:t>
            </a:r>
            <a:r>
              <a:rPr lang="en-US" sz="2000" dirty="0" smtClean="0">
                <a:cs typeface="Arial" pitchFamily="34" charset="0"/>
              </a:rPr>
              <a:t>   </a:t>
            </a:r>
            <a:r>
              <a:rPr kumimoji="0" lang="en-US" sz="2000" b="0" i="0" u="none" strike="noStrike" cap="none" normalizeH="0" baseline="0" dirty="0" smtClean="0">
                <a:ln>
                  <a:noFill/>
                </a:ln>
                <a:solidFill>
                  <a:schemeClr val="tx1"/>
                </a:solidFill>
                <a:effectLst/>
                <a:cs typeface="Arial" pitchFamily="34" charset="0"/>
              </a:rPr>
              <a:t>Such classes are undesirable; they suffer from the following problems: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hard to comprehend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hard to reuse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hard to maintain </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cs typeface="Arial" pitchFamily="34" charset="0"/>
              </a:rPr>
              <a:t>delicate; constantly affected by change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cs typeface="Arial" pitchFamily="34" charset="0"/>
              </a:rPr>
              <a:t>Example:</a:t>
            </a:r>
            <a:endParaRPr kumimoji="0" lang="en-US" sz="2400" b="0" i="0" u="none" strike="noStrike" cap="none" normalizeH="0" baseline="0" dirty="0" smtClean="0">
              <a:ln>
                <a:noFill/>
              </a:ln>
              <a:solidFill>
                <a:schemeClr val="tx1"/>
              </a:solidFill>
              <a:effectLs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Assume we have a need to create a (cash) Payment instance and associate it with the Sale.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cs typeface="Arial" pitchFamily="34" charset="0"/>
              </a:rPr>
              <a:t>What class should be responsible for this? Since</a:t>
            </a:r>
            <a:r>
              <a:rPr kumimoji="0" lang="en-US" sz="2000" b="0" i="1" u="none" strike="noStrike" cap="none" normalizeH="0" baseline="0" dirty="0" smtClean="0">
                <a:ln>
                  <a:noFill/>
                </a:ln>
                <a:solidFill>
                  <a:schemeClr val="tx1"/>
                </a:solidFill>
                <a:effectLst/>
                <a:cs typeface="Arial" pitchFamily="34" charset="0"/>
              </a:rPr>
              <a:t> Register </a:t>
            </a:r>
            <a:r>
              <a:rPr kumimoji="0" lang="en-US" sz="2000" b="0" i="0" u="none" strike="noStrike" cap="none" normalizeH="0" baseline="0" dirty="0" smtClean="0">
                <a:ln>
                  <a:noFill/>
                </a:ln>
                <a:solidFill>
                  <a:schemeClr val="tx1"/>
                </a:solidFill>
                <a:effectLst/>
                <a:cs typeface="Arial" pitchFamily="34" charset="0"/>
              </a:rPr>
              <a:t>records a </a:t>
            </a:r>
            <a:r>
              <a:rPr kumimoji="0" lang="en-US" sz="2000" b="0" i="1" u="none" strike="noStrike" cap="none" normalizeH="0" baseline="0" dirty="0" smtClean="0">
                <a:ln>
                  <a:noFill/>
                </a:ln>
                <a:solidFill>
                  <a:schemeClr val="tx1"/>
                </a:solidFill>
                <a:effectLst/>
                <a:cs typeface="Arial" pitchFamily="34" charset="0"/>
              </a:rPr>
              <a:t>Payment </a:t>
            </a:r>
            <a:r>
              <a:rPr kumimoji="0" lang="en-US" sz="2000" b="0" i="0" u="none" strike="noStrike" cap="none" normalizeH="0" baseline="0" dirty="0" smtClean="0">
                <a:ln>
                  <a:noFill/>
                </a:ln>
                <a:solidFill>
                  <a:schemeClr val="tx1"/>
                </a:solidFill>
                <a:effectLst/>
                <a:cs typeface="Arial" pitchFamily="34" charset="0"/>
              </a:rPr>
              <a:t>in the real-world domain, the Creator pattern suggests </a:t>
            </a:r>
            <a:r>
              <a:rPr kumimoji="0" lang="en-US" sz="2000" b="0" i="1" u="none" strike="noStrike" cap="none" normalizeH="0" baseline="0" dirty="0" smtClean="0">
                <a:ln>
                  <a:noFill/>
                </a:ln>
                <a:solidFill>
                  <a:schemeClr val="tx1"/>
                </a:solidFill>
                <a:effectLst/>
                <a:cs typeface="Arial" pitchFamily="34" charset="0"/>
              </a:rPr>
              <a:t>Register</a:t>
            </a:r>
            <a:r>
              <a:rPr kumimoji="0" lang="en-US" sz="2000" b="0" i="0" u="none" strike="noStrike" cap="none" normalizeH="0" baseline="0" dirty="0" smtClean="0">
                <a:ln>
                  <a:noFill/>
                </a:ln>
                <a:solidFill>
                  <a:schemeClr val="tx1"/>
                </a:solidFill>
                <a:effectLst/>
                <a:cs typeface="Arial" pitchFamily="34" charset="0"/>
              </a:rPr>
              <a:t> as a candidate for creating the </a:t>
            </a:r>
            <a:r>
              <a:rPr kumimoji="0" lang="en-US" sz="2000" b="0" i="1" u="none" strike="noStrike" cap="none" normalizeH="0" baseline="0" dirty="0" smtClean="0">
                <a:ln>
                  <a:noFill/>
                </a:ln>
                <a:solidFill>
                  <a:schemeClr val="tx1"/>
                </a:solidFill>
                <a:effectLst/>
                <a:cs typeface="Arial" pitchFamily="34" charset="0"/>
              </a:rPr>
              <a:t>Payment</a:t>
            </a:r>
            <a:r>
              <a:rPr kumimoji="0" lang="en-US" sz="2000" b="0" i="0" u="none" strike="noStrike" cap="none" normalizeH="0" baseline="0" dirty="0" smtClean="0">
                <a:ln>
                  <a:noFill/>
                </a:ln>
                <a:solidFill>
                  <a:schemeClr val="tx1"/>
                </a:solidFill>
                <a:effectLst/>
                <a:cs typeface="Arial"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5057">
                                            <p:txEl>
                                              <p:pRg st="0" end="0"/>
                                            </p:txEl>
                                          </p:spTgt>
                                        </p:tgtEl>
                                        <p:attrNameLst>
                                          <p:attrName>style.visibility</p:attrName>
                                        </p:attrNameLst>
                                      </p:cBhvr>
                                      <p:to>
                                        <p:strVal val="visible"/>
                                      </p:to>
                                    </p:set>
                                    <p:anim calcmode="lin" valueType="num">
                                      <p:cBhvr additive="base">
                                        <p:cTn id="19" dur="500" fill="hold"/>
                                        <p:tgtEl>
                                          <p:spTgt spid="4505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05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5057">
                                            <p:txEl>
                                              <p:pRg st="1" end="1"/>
                                            </p:txEl>
                                          </p:spTgt>
                                        </p:tgtEl>
                                        <p:attrNameLst>
                                          <p:attrName>style.visibility</p:attrName>
                                        </p:attrNameLst>
                                      </p:cBhvr>
                                      <p:to>
                                        <p:strVal val="visible"/>
                                      </p:to>
                                    </p:set>
                                    <p:anim calcmode="lin" valueType="num">
                                      <p:cBhvr additive="base">
                                        <p:cTn id="25" dur="500" fill="hold"/>
                                        <p:tgtEl>
                                          <p:spTgt spid="45057">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5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5057">
                                            <p:txEl>
                                              <p:pRg st="2" end="2"/>
                                            </p:txEl>
                                          </p:spTgt>
                                        </p:tgtEl>
                                        <p:attrNameLst>
                                          <p:attrName>style.visibility</p:attrName>
                                        </p:attrNameLst>
                                      </p:cBhvr>
                                      <p:to>
                                        <p:strVal val="visible"/>
                                      </p:to>
                                    </p:set>
                                    <p:anim calcmode="lin" valueType="num">
                                      <p:cBhvr additive="base">
                                        <p:cTn id="31" dur="500" fill="hold"/>
                                        <p:tgtEl>
                                          <p:spTgt spid="45057">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505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5057">
                                            <p:txEl>
                                              <p:pRg st="3" end="3"/>
                                            </p:txEl>
                                          </p:spTgt>
                                        </p:tgtEl>
                                        <p:attrNameLst>
                                          <p:attrName>style.visibility</p:attrName>
                                        </p:attrNameLst>
                                      </p:cBhvr>
                                      <p:to>
                                        <p:strVal val="visible"/>
                                      </p:to>
                                    </p:set>
                                    <p:anim calcmode="lin" valueType="num">
                                      <p:cBhvr additive="base">
                                        <p:cTn id="37" dur="500" fill="hold"/>
                                        <p:tgtEl>
                                          <p:spTgt spid="45057">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05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5057">
                                            <p:txEl>
                                              <p:pRg st="4" end="4"/>
                                            </p:txEl>
                                          </p:spTgt>
                                        </p:tgtEl>
                                        <p:attrNameLst>
                                          <p:attrName>style.visibility</p:attrName>
                                        </p:attrNameLst>
                                      </p:cBhvr>
                                      <p:to>
                                        <p:strVal val="visible"/>
                                      </p:to>
                                    </p:set>
                                    <p:anim calcmode="lin" valueType="num">
                                      <p:cBhvr additive="base">
                                        <p:cTn id="43" dur="500" fill="hold"/>
                                        <p:tgtEl>
                                          <p:spTgt spid="45057">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505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5057">
                                            <p:txEl>
                                              <p:pRg st="5" end="5"/>
                                            </p:txEl>
                                          </p:spTgt>
                                        </p:tgtEl>
                                        <p:attrNameLst>
                                          <p:attrName>style.visibility</p:attrName>
                                        </p:attrNameLst>
                                      </p:cBhvr>
                                      <p:to>
                                        <p:strVal val="visible"/>
                                      </p:to>
                                    </p:set>
                                    <p:anim calcmode="lin" valueType="num">
                                      <p:cBhvr additive="base">
                                        <p:cTn id="49" dur="500" fill="hold"/>
                                        <p:tgtEl>
                                          <p:spTgt spid="45057">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505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45057">
                                            <p:txEl>
                                              <p:pRg st="6" end="6"/>
                                            </p:txEl>
                                          </p:spTgt>
                                        </p:tgtEl>
                                        <p:attrNameLst>
                                          <p:attrName>style.visibility</p:attrName>
                                        </p:attrNameLst>
                                      </p:cBhvr>
                                      <p:to>
                                        <p:strVal val="visible"/>
                                      </p:to>
                                    </p:set>
                                    <p:anim calcmode="lin" valueType="num">
                                      <p:cBhvr additive="base">
                                        <p:cTn id="55" dur="500" fill="hold"/>
                                        <p:tgtEl>
                                          <p:spTgt spid="45057">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505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45057">
                                            <p:txEl>
                                              <p:pRg st="7" end="7"/>
                                            </p:txEl>
                                          </p:spTgt>
                                        </p:tgtEl>
                                        <p:attrNameLst>
                                          <p:attrName>style.visibility</p:attrName>
                                        </p:attrNameLst>
                                      </p:cBhvr>
                                      <p:to>
                                        <p:strVal val="visible"/>
                                      </p:to>
                                    </p:set>
                                    <p:anim calcmode="lin" valueType="num">
                                      <p:cBhvr additive="base">
                                        <p:cTn id="61" dur="500" fill="hold"/>
                                        <p:tgtEl>
                                          <p:spTgt spid="45057">
                                            <p:txEl>
                                              <p:pRg st="7" end="7"/>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505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45057">
                                            <p:txEl>
                                              <p:pRg st="8" end="8"/>
                                            </p:txEl>
                                          </p:spTgt>
                                        </p:tgtEl>
                                        <p:attrNameLst>
                                          <p:attrName>style.visibility</p:attrName>
                                        </p:attrNameLst>
                                      </p:cBhvr>
                                      <p:to>
                                        <p:strVal val="visible"/>
                                      </p:to>
                                    </p:set>
                                    <p:anim calcmode="lin" valueType="num">
                                      <p:cBhvr additive="base">
                                        <p:cTn id="67" dur="500" fill="hold"/>
                                        <p:tgtEl>
                                          <p:spTgt spid="45057">
                                            <p:txEl>
                                              <p:pRg st="8" end="8"/>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505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Autofit/>
          </a:bodyPr>
          <a:lstStyle/>
          <a:p>
            <a:pPr marL="457200" lvl="0" indent="-457200">
              <a:buFont typeface="+mj-lt"/>
              <a:buAutoNum type="arabicPeriod" startAt="3"/>
            </a:pPr>
            <a:r>
              <a:rPr lang="en-US" sz="2000" dirty="0" smtClean="0"/>
              <a:t>The </a:t>
            </a:r>
            <a:r>
              <a:rPr lang="en-US" sz="2000" i="1" dirty="0" smtClean="0"/>
              <a:t>Register</a:t>
            </a:r>
            <a:r>
              <a:rPr lang="en-US" sz="2000" dirty="0" smtClean="0"/>
              <a:t> instance could then send an </a:t>
            </a:r>
            <a:r>
              <a:rPr lang="en-US" sz="2000" dirty="0" err="1" smtClean="0"/>
              <a:t>addPayment</a:t>
            </a:r>
            <a:r>
              <a:rPr lang="en-US" sz="2000" dirty="0" smtClean="0"/>
              <a:t> message to the </a:t>
            </a:r>
            <a:r>
              <a:rPr lang="en-US" sz="2000" i="1" dirty="0" smtClean="0"/>
              <a:t>Sale</a:t>
            </a:r>
            <a:r>
              <a:rPr lang="en-US" sz="2000" dirty="0" smtClean="0"/>
              <a:t>, passing along the new Payment as a parameter.</a:t>
            </a:r>
          </a:p>
          <a:p>
            <a:pPr>
              <a:buNone/>
            </a:pPr>
            <a:r>
              <a:rPr lang="en-US" sz="2000" b="1" dirty="0" smtClean="0"/>
              <a:t>                                              Register creates Payment</a:t>
            </a:r>
          </a:p>
          <a:p>
            <a:pPr>
              <a:buNone/>
            </a:pPr>
            <a:endParaRPr lang="en-US" sz="2000" b="1" dirty="0" smtClean="0"/>
          </a:p>
          <a:p>
            <a:pPr>
              <a:buNone/>
            </a:pPr>
            <a:r>
              <a:rPr lang="en-US" sz="2000" b="1" dirty="0" smtClean="0"/>
              <a:t>       </a:t>
            </a:r>
            <a:r>
              <a:rPr lang="en-US" sz="1800" dirty="0" err="1" smtClean="0"/>
              <a:t>makePayment</a:t>
            </a:r>
            <a:r>
              <a:rPr lang="en-US" sz="1800" dirty="0" smtClean="0"/>
              <a:t>()</a:t>
            </a:r>
          </a:p>
          <a:p>
            <a:pPr>
              <a:buNone/>
            </a:pPr>
            <a:r>
              <a:rPr lang="en-US" sz="1800" dirty="0" smtClean="0"/>
              <a:t>                                                      create()</a:t>
            </a:r>
          </a:p>
          <a:p>
            <a:pPr>
              <a:buNone/>
            </a:pPr>
            <a:r>
              <a:rPr lang="en-US" sz="1800" dirty="0" smtClean="0"/>
              <a:t> </a:t>
            </a:r>
            <a:endParaRPr lang="en-US" sz="2000" dirty="0" smtClean="0"/>
          </a:p>
          <a:p>
            <a:pPr>
              <a:buNone/>
            </a:pPr>
            <a:r>
              <a:rPr lang="en-US" sz="2000" b="1" dirty="0" smtClean="0"/>
              <a:t>                                                  </a:t>
            </a:r>
            <a:r>
              <a:rPr lang="en-US" sz="1800" dirty="0" smtClean="0"/>
              <a:t>   </a:t>
            </a:r>
            <a:r>
              <a:rPr lang="en-US" sz="1800" dirty="0" err="1" smtClean="0"/>
              <a:t>addPayment</a:t>
            </a:r>
            <a:r>
              <a:rPr lang="en-US" sz="1800" dirty="0" smtClean="0"/>
              <a:t>(p)</a:t>
            </a:r>
            <a:endParaRPr lang="en-US" sz="2000" dirty="0" smtClean="0"/>
          </a:p>
          <a:p>
            <a:pPr>
              <a:buNone/>
            </a:pPr>
            <a:endParaRPr lang="en-US" sz="2000" b="1" dirty="0" smtClean="0"/>
          </a:p>
          <a:p>
            <a:pPr>
              <a:buNone/>
            </a:pPr>
            <a:endParaRPr lang="en-US" sz="2000" b="1" dirty="0" smtClean="0"/>
          </a:p>
          <a:p>
            <a:pPr>
              <a:buNone/>
            </a:pPr>
            <a:endParaRPr lang="en-US" sz="2000" b="1" dirty="0" smtClean="0"/>
          </a:p>
          <a:p>
            <a:pPr lvl="2">
              <a:buFont typeface="Wingdings" pitchFamily="2" charset="2"/>
              <a:buChar char="ü"/>
            </a:pPr>
            <a:r>
              <a:rPr lang="en-US" sz="2000" dirty="0" smtClean="0"/>
              <a:t>This assignment of responsibilities places the responsibility for making a payment in the </a:t>
            </a:r>
            <a:r>
              <a:rPr lang="en-US" sz="2000" i="1" dirty="0" smtClean="0"/>
              <a:t>Register</a:t>
            </a:r>
            <a:r>
              <a:rPr lang="en-US" sz="2000" dirty="0" smtClean="0"/>
              <a:t>. The </a:t>
            </a:r>
            <a:r>
              <a:rPr lang="en-US" sz="2000" i="1" dirty="0" smtClean="0"/>
              <a:t>Register</a:t>
            </a:r>
            <a:r>
              <a:rPr lang="en-US" sz="2000" dirty="0" smtClean="0"/>
              <a:t> is taking on part of the responsibility for fulfilling the </a:t>
            </a:r>
            <a:r>
              <a:rPr lang="en-US" sz="2000" dirty="0" err="1" smtClean="0"/>
              <a:t>makePayment</a:t>
            </a:r>
            <a:r>
              <a:rPr lang="en-US" sz="2000" dirty="0" smtClean="0"/>
              <a:t> system operation. </a:t>
            </a:r>
          </a:p>
          <a:p>
            <a:pPr lvl="2">
              <a:buFont typeface="Wingdings" pitchFamily="2" charset="2"/>
              <a:buChar char="ü"/>
            </a:pPr>
            <a:r>
              <a:rPr lang="en-US" sz="2000" dirty="0" smtClean="0"/>
              <a:t>if we continue to make the Register class responsible for doing some or most of the work related to more and more system operations, it will become increasingly burdened with tasks and become incohesive. </a:t>
            </a:r>
          </a:p>
          <a:p>
            <a:pPr>
              <a:buNone/>
            </a:pPr>
            <a:endParaRPr lang="en-US" sz="2000" dirty="0"/>
          </a:p>
        </p:txBody>
      </p:sp>
      <p:sp>
        <p:nvSpPr>
          <p:cNvPr id="6" name="Rectangle 5"/>
          <p:cNvSpPr/>
          <p:nvPr/>
        </p:nvSpPr>
        <p:spPr>
          <a:xfrm>
            <a:off x="1905000" y="1295400"/>
            <a:ext cx="10668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sp>
        <p:nvSpPr>
          <p:cNvPr id="7" name="Rectangle 6"/>
          <p:cNvSpPr/>
          <p:nvPr/>
        </p:nvSpPr>
        <p:spPr>
          <a:xfrm>
            <a:off x="4343400" y="2057400"/>
            <a:ext cx="1295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 : Payment</a:t>
            </a:r>
            <a:endParaRPr lang="en-US" dirty="0"/>
          </a:p>
        </p:txBody>
      </p:sp>
      <p:sp>
        <p:nvSpPr>
          <p:cNvPr id="8" name="Rectangle 7"/>
          <p:cNvSpPr/>
          <p:nvPr/>
        </p:nvSpPr>
        <p:spPr>
          <a:xfrm>
            <a:off x="6553200" y="1371600"/>
            <a:ext cx="1066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cxnSp>
        <p:nvCxnSpPr>
          <p:cNvPr id="10" name="Straight Connector 9"/>
          <p:cNvCxnSpPr>
            <a:endCxn id="11" idx="1"/>
          </p:cNvCxnSpPr>
          <p:nvPr/>
        </p:nvCxnSpPr>
        <p:spPr>
          <a:xfrm rot="5400000">
            <a:off x="2172494" y="1866106"/>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1" name="Rectangle 10"/>
          <p:cNvSpPr/>
          <p:nvPr/>
        </p:nvSpPr>
        <p:spPr>
          <a:xfrm rot="5400000">
            <a:off x="1638300" y="2705100"/>
            <a:ext cx="14478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3" name="Straight Arrow Connector 12"/>
          <p:cNvCxnSpPr/>
          <p:nvPr/>
        </p:nvCxnSpPr>
        <p:spPr>
          <a:xfrm>
            <a:off x="381000" y="2057400"/>
            <a:ext cx="19050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2438400" y="2286000"/>
            <a:ext cx="19050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2438400" y="3048000"/>
            <a:ext cx="4495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rot="5400000">
            <a:off x="2134394" y="3733006"/>
            <a:ext cx="457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rot="5400000">
            <a:off x="4191794" y="3275806"/>
            <a:ext cx="13716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8" name="Straight Connector 27"/>
          <p:cNvCxnSpPr>
            <a:endCxn id="29" idx="1"/>
          </p:cNvCxnSpPr>
          <p:nvPr/>
        </p:nvCxnSpPr>
        <p:spPr>
          <a:xfrm rot="5400000">
            <a:off x="6401594" y="2437606"/>
            <a:ext cx="1219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9" name="Rectangle 28"/>
          <p:cNvSpPr/>
          <p:nvPr/>
        </p:nvSpPr>
        <p:spPr>
          <a:xfrm rot="5400000">
            <a:off x="6858000" y="3124200"/>
            <a:ext cx="3048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33" name="Straight Connector 32"/>
          <p:cNvCxnSpPr/>
          <p:nvPr/>
        </p:nvCxnSpPr>
        <p:spPr>
          <a:xfrm rot="5400000">
            <a:off x="6744494" y="36187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0-#ppt_w/2"/>
                                          </p:val>
                                        </p:tav>
                                        <p:tav tm="100000">
                                          <p:val>
                                            <p:strVal val="#ppt_x"/>
                                          </p:val>
                                        </p:tav>
                                      </p:tavLst>
                                    </p:anim>
                                    <p:anim calcmode="lin" valueType="num">
                                      <p:cBhvr additive="base">
                                        <p:cTn id="7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0-#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3" end="3"/>
                                            </p:txEl>
                                          </p:spTgt>
                                        </p:tgtEl>
                                        <p:attrNameLst>
                                          <p:attrName>style.visibility</p:attrName>
                                        </p:attrNameLst>
                                      </p:cBhvr>
                                      <p:to>
                                        <p:strVal val="visible"/>
                                      </p:to>
                                    </p:set>
                                    <p:anim calcmode="lin" valueType="num">
                                      <p:cBhvr additive="base">
                                        <p:cTn id="8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0-#ppt_w/2"/>
                                          </p:val>
                                        </p:tav>
                                        <p:tav tm="100000">
                                          <p:val>
                                            <p:strVal val="#ppt_x"/>
                                          </p:val>
                                        </p:tav>
                                      </p:tavLst>
                                    </p:anim>
                                    <p:anim calcmode="lin" valueType="num">
                                      <p:cBhvr additive="base">
                                        <p:cTn id="9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4" end="4"/>
                                            </p:txEl>
                                          </p:spTgt>
                                        </p:tgtEl>
                                        <p:attrNameLst>
                                          <p:attrName>style.visibility</p:attrName>
                                        </p:attrNameLst>
                                      </p:cBhvr>
                                      <p:to>
                                        <p:strVal val="visible"/>
                                      </p:to>
                                    </p:set>
                                    <p:anim calcmode="lin" valueType="num">
                                      <p:cBhvr additive="base">
                                        <p:cTn id="9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4" end="4"/>
                                            </p:txEl>
                                          </p:spTgt>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0"/>
                                  </p:stCondLst>
                                  <p:childTnLst>
                                    <p:set>
                                      <p:cBhvr>
                                        <p:cTn id="100" dur="1" fill="hold">
                                          <p:stCondLst>
                                            <p:cond delay="0"/>
                                          </p:stCondLst>
                                        </p:cTn>
                                        <p:tgtEl>
                                          <p:spTgt spid="3">
                                            <p:txEl>
                                              <p:pRg st="5" end="5"/>
                                            </p:txEl>
                                          </p:spTgt>
                                        </p:tgtEl>
                                        <p:attrNameLst>
                                          <p:attrName>style.visibility</p:attrName>
                                        </p:attrNameLst>
                                      </p:cBhvr>
                                      <p:to>
                                        <p:strVal val="visible"/>
                                      </p:to>
                                    </p:set>
                                    <p:anim calcmode="lin" valueType="num">
                                      <p:cBhvr additive="base">
                                        <p:cTn id="10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0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nodeType="click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additive="base">
                                        <p:cTn id="107" dur="500" fill="hold"/>
                                        <p:tgtEl>
                                          <p:spTgt spid="19"/>
                                        </p:tgtEl>
                                        <p:attrNameLst>
                                          <p:attrName>ppt_x</p:attrName>
                                        </p:attrNameLst>
                                      </p:cBhvr>
                                      <p:tavLst>
                                        <p:tav tm="0">
                                          <p:val>
                                            <p:strVal val="0-#ppt_w/2"/>
                                          </p:val>
                                        </p:tav>
                                        <p:tav tm="100000">
                                          <p:val>
                                            <p:strVal val="#ppt_x"/>
                                          </p:val>
                                        </p:tav>
                                      </p:tavLst>
                                    </p:anim>
                                    <p:anim calcmode="lin" valueType="num">
                                      <p:cBhvr additive="base">
                                        <p:cTn id="10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nodeType="clickEffect">
                                  <p:stCondLst>
                                    <p:cond delay="0"/>
                                  </p:stCondLst>
                                  <p:childTnLst>
                                    <p:set>
                                      <p:cBhvr>
                                        <p:cTn id="112" dur="1" fill="hold">
                                          <p:stCondLst>
                                            <p:cond delay="0"/>
                                          </p:stCondLst>
                                        </p:cTn>
                                        <p:tgtEl>
                                          <p:spTgt spid="3">
                                            <p:txEl>
                                              <p:pRg st="6" end="6"/>
                                            </p:txEl>
                                          </p:spTgt>
                                        </p:tgtEl>
                                        <p:attrNameLst>
                                          <p:attrName>style.visibility</p:attrName>
                                        </p:attrNameLst>
                                      </p:cBhvr>
                                      <p:to>
                                        <p:strVal val="visible"/>
                                      </p:to>
                                    </p:set>
                                    <p:anim calcmode="lin" valueType="num">
                                      <p:cBhvr additive="base">
                                        <p:cTn id="11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8" fill="hold" nodeType="clickEffect">
                                  <p:stCondLst>
                                    <p:cond delay="0"/>
                                  </p:stCondLst>
                                  <p:childTnLst>
                                    <p:set>
                                      <p:cBhvr>
                                        <p:cTn id="118" dur="1" fill="hold">
                                          <p:stCondLst>
                                            <p:cond delay="0"/>
                                          </p:stCondLst>
                                        </p:cTn>
                                        <p:tgtEl>
                                          <p:spTgt spid="3">
                                            <p:txEl>
                                              <p:pRg st="10" end="10"/>
                                            </p:txEl>
                                          </p:spTgt>
                                        </p:tgtEl>
                                        <p:attrNameLst>
                                          <p:attrName>style.visibility</p:attrName>
                                        </p:attrNameLst>
                                      </p:cBhvr>
                                      <p:to>
                                        <p:strVal val="visible"/>
                                      </p:to>
                                    </p:set>
                                    <p:anim calcmode="lin" valueType="num">
                                      <p:cBhvr additive="base">
                                        <p:cTn id="11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8" fill="hold" nodeType="clickEffect">
                                  <p:stCondLst>
                                    <p:cond delay="0"/>
                                  </p:stCondLst>
                                  <p:childTnLst>
                                    <p:set>
                                      <p:cBhvr>
                                        <p:cTn id="124" dur="1" fill="hold">
                                          <p:stCondLst>
                                            <p:cond delay="0"/>
                                          </p:stCondLst>
                                        </p:cTn>
                                        <p:tgtEl>
                                          <p:spTgt spid="3">
                                            <p:txEl>
                                              <p:pRg st="11" end="11"/>
                                            </p:txEl>
                                          </p:spTgt>
                                        </p:tgtEl>
                                        <p:attrNameLst>
                                          <p:attrName>style.visibility</p:attrName>
                                        </p:attrNameLst>
                                      </p:cBhvr>
                                      <p:to>
                                        <p:strVal val="visible"/>
                                      </p:to>
                                    </p:set>
                                    <p:anim calcmode="lin" valueType="num">
                                      <p:cBhvr additive="base">
                                        <p:cTn id="125"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2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2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marL="742950" lvl="2" indent="-342900">
              <a:buFont typeface="Wingdings" pitchFamily="2" charset="2"/>
              <a:buChar char="ü"/>
            </a:pPr>
            <a:r>
              <a:rPr lang="en-US" sz="2000" dirty="0" smtClean="0"/>
              <a:t>Imagine fifty system operations, all received by </a:t>
            </a:r>
            <a:r>
              <a:rPr lang="en-US" sz="2000" i="1" dirty="0" smtClean="0"/>
              <a:t>Register</a:t>
            </a:r>
            <a:r>
              <a:rPr lang="en-US" sz="2000" dirty="0" smtClean="0"/>
              <a:t>. If </a:t>
            </a:r>
            <a:r>
              <a:rPr lang="en-US" sz="2000" i="1" dirty="0" smtClean="0"/>
              <a:t>Register </a:t>
            </a:r>
            <a:r>
              <a:rPr lang="en-US" sz="2000" dirty="0" smtClean="0"/>
              <a:t>did the work related to each, it would become a "bloated" incohesive object. The point is not that this single Payment creation task in itself makes the Register incohesive, but as part of a larger picture of overall responsibility assignment, it may suggest a trend toward low cohesion. </a:t>
            </a:r>
          </a:p>
          <a:p>
            <a:pPr marL="457200" lvl="0" indent="-457200">
              <a:buFont typeface="+mj-lt"/>
              <a:buAutoNum type="arabicPeriod" startAt="4"/>
            </a:pPr>
            <a:r>
              <a:rPr lang="en-US" sz="2000" dirty="0" smtClean="0"/>
              <a:t>If we assign </a:t>
            </a:r>
            <a:r>
              <a:rPr lang="en-US" sz="2000" dirty="0" err="1" smtClean="0"/>
              <a:t>makePayment</a:t>
            </a:r>
            <a:r>
              <a:rPr lang="en-US" sz="2000" dirty="0" smtClean="0"/>
              <a:t> to </a:t>
            </a:r>
            <a:r>
              <a:rPr lang="en-US" sz="2000" i="1" dirty="0" smtClean="0"/>
              <a:t>Sale</a:t>
            </a:r>
            <a:r>
              <a:rPr lang="en-US" sz="2000" dirty="0" smtClean="0"/>
              <a:t>, the responsibility to the Sale supports higher cohesion in the Register. </a:t>
            </a:r>
          </a:p>
          <a:p>
            <a:pPr marL="457200" lvl="0" indent="-457200">
              <a:buFont typeface="+mj-lt"/>
              <a:buAutoNum type="arabicPeriod" startAt="4"/>
            </a:pPr>
            <a:r>
              <a:rPr lang="en-US" sz="2000" dirty="0" smtClean="0"/>
              <a:t>Sale creates Payment,</a:t>
            </a:r>
          </a:p>
          <a:p>
            <a:pPr marL="457200" indent="-457200">
              <a:buNone/>
            </a:pPr>
            <a:r>
              <a:rPr lang="en-US" sz="2000" dirty="0" smtClean="0"/>
              <a:t>         This design supports both high cohesion and low coupling, it is desirable.</a:t>
            </a:r>
          </a:p>
          <a:p>
            <a:pPr marL="457200" indent="-457200">
              <a:buNone/>
            </a:pPr>
            <a:endParaRPr lang="en-US" sz="2000" dirty="0" smtClean="0"/>
          </a:p>
          <a:p>
            <a:pPr marL="457200" indent="-457200">
              <a:buNone/>
            </a:pPr>
            <a:endParaRPr lang="en-US" sz="2000" dirty="0" smtClean="0"/>
          </a:p>
          <a:p>
            <a:pPr marL="457200" indent="-457200">
              <a:buNone/>
            </a:pPr>
            <a:r>
              <a:rPr lang="en-US" sz="2000" dirty="0" smtClean="0"/>
              <a:t>      </a:t>
            </a:r>
            <a:r>
              <a:rPr lang="en-US" sz="2000" dirty="0" err="1" smtClean="0"/>
              <a:t>makePayment</a:t>
            </a:r>
            <a:r>
              <a:rPr lang="en-US" sz="2000" dirty="0" smtClean="0"/>
              <a:t>()</a:t>
            </a:r>
          </a:p>
          <a:p>
            <a:pPr marL="457200" indent="-457200">
              <a:buNone/>
            </a:pPr>
            <a:endParaRPr lang="en-US" sz="2000" dirty="0" smtClean="0"/>
          </a:p>
          <a:p>
            <a:pPr marL="457200" indent="-457200">
              <a:buNone/>
            </a:pPr>
            <a:r>
              <a:rPr lang="en-US" sz="2000" dirty="0" smtClean="0"/>
              <a:t>                                           </a:t>
            </a:r>
            <a:r>
              <a:rPr lang="en-US" sz="2000" dirty="0" err="1" smtClean="0"/>
              <a:t>makePayment</a:t>
            </a:r>
            <a:r>
              <a:rPr lang="en-US" sz="2000" dirty="0" smtClean="0"/>
              <a:t>()      </a:t>
            </a:r>
          </a:p>
          <a:p>
            <a:pPr>
              <a:buNone/>
            </a:pPr>
            <a:r>
              <a:rPr lang="en-US" sz="2000" dirty="0" smtClean="0"/>
              <a:t>                                                                                   create()</a:t>
            </a:r>
          </a:p>
          <a:p>
            <a:pPr>
              <a:buNone/>
            </a:pPr>
            <a:r>
              <a:rPr lang="en-US" sz="2000" dirty="0" smtClean="0"/>
              <a:t> </a:t>
            </a:r>
          </a:p>
          <a:p>
            <a:pPr marL="457200" indent="-457200">
              <a:buNone/>
            </a:pPr>
            <a:endParaRPr lang="en-US" sz="2000" dirty="0" smtClean="0"/>
          </a:p>
          <a:p>
            <a:pPr marL="457200" indent="-457200">
              <a:buNone/>
            </a:pPr>
            <a:endParaRPr lang="en-US" sz="2000" dirty="0"/>
          </a:p>
        </p:txBody>
      </p:sp>
      <p:sp>
        <p:nvSpPr>
          <p:cNvPr id="5" name="Rectangle 4"/>
          <p:cNvSpPr/>
          <p:nvPr/>
        </p:nvSpPr>
        <p:spPr>
          <a:xfrm>
            <a:off x="1905000" y="3352800"/>
            <a:ext cx="1066800" cy="381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Register</a:t>
            </a:r>
            <a:endParaRPr lang="en-US" dirty="0"/>
          </a:p>
        </p:txBody>
      </p:sp>
      <p:sp>
        <p:nvSpPr>
          <p:cNvPr id="6" name="Rectangle 5"/>
          <p:cNvSpPr/>
          <p:nvPr/>
        </p:nvSpPr>
        <p:spPr>
          <a:xfrm>
            <a:off x="4267200" y="3352800"/>
            <a:ext cx="10668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Sale</a:t>
            </a:r>
            <a:endParaRPr lang="en-US" dirty="0"/>
          </a:p>
        </p:txBody>
      </p:sp>
      <p:sp>
        <p:nvSpPr>
          <p:cNvPr id="7" name="Rectangle 6"/>
          <p:cNvSpPr/>
          <p:nvPr/>
        </p:nvSpPr>
        <p:spPr>
          <a:xfrm>
            <a:off x="6019800" y="5181600"/>
            <a:ext cx="1295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 Payment</a:t>
            </a:r>
            <a:endParaRPr lang="en-US" dirty="0"/>
          </a:p>
        </p:txBody>
      </p:sp>
      <p:cxnSp>
        <p:nvCxnSpPr>
          <p:cNvPr id="9" name="Straight Connector 8"/>
          <p:cNvCxnSpPr>
            <a:endCxn id="11" idx="1"/>
          </p:cNvCxnSpPr>
          <p:nvPr/>
        </p:nvCxnSpPr>
        <p:spPr>
          <a:xfrm rot="5400000">
            <a:off x="2058194" y="4037806"/>
            <a:ext cx="6096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a:off x="381000" y="4343400"/>
            <a:ext cx="19050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1" name="Rectangle 10"/>
          <p:cNvSpPr/>
          <p:nvPr/>
        </p:nvSpPr>
        <p:spPr>
          <a:xfrm rot="5400000">
            <a:off x="1447800" y="5181600"/>
            <a:ext cx="18288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3" name="Straight Arrow Connector 12"/>
          <p:cNvCxnSpPr/>
          <p:nvPr/>
        </p:nvCxnSpPr>
        <p:spPr>
          <a:xfrm>
            <a:off x="2438400" y="5029200"/>
            <a:ext cx="21336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5" name="Rectangle 14"/>
          <p:cNvSpPr/>
          <p:nvPr/>
        </p:nvSpPr>
        <p:spPr>
          <a:xfrm rot="5400000">
            <a:off x="4343400" y="5257800"/>
            <a:ext cx="6096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6" name="Straight Connector 15"/>
          <p:cNvCxnSpPr/>
          <p:nvPr/>
        </p:nvCxnSpPr>
        <p:spPr>
          <a:xfrm rot="5400000">
            <a:off x="4039394" y="4418806"/>
            <a:ext cx="1219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rot="5400000">
            <a:off x="4382294" y="59047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4724400" y="5410200"/>
            <a:ext cx="1295400" cy="1588"/>
          </a:xfrm>
          <a:prstGeom prst="straightConnector1">
            <a:avLst/>
          </a:prstGeom>
          <a:ln>
            <a:prstDash val="dash"/>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rot="5400000">
            <a:off x="6287294" y="59047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0-#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0-#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0-#ppt_w/2"/>
                                          </p:val>
                                        </p:tav>
                                        <p:tav tm="100000">
                                          <p:val>
                                            <p:strVal val="#ppt_x"/>
                                          </p:val>
                                        </p:tav>
                                      </p:tavLst>
                                    </p:anim>
                                    <p:anim calcmode="lin" valueType="num">
                                      <p:cBhvr additive="base">
                                        <p:cTn id="6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0-#ppt_w/2"/>
                                          </p:val>
                                        </p:tav>
                                        <p:tav tm="100000">
                                          <p:val>
                                            <p:strVal val="#ppt_x"/>
                                          </p:val>
                                        </p:tav>
                                      </p:tavLst>
                                    </p:anim>
                                    <p:anim calcmode="lin" valueType="num">
                                      <p:cBhvr additive="base">
                                        <p:cTn id="6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0-#ppt_w/2"/>
                                          </p:val>
                                        </p:tav>
                                        <p:tav tm="100000">
                                          <p:val>
                                            <p:strVal val="#ppt_x"/>
                                          </p:val>
                                        </p:tav>
                                      </p:tavLst>
                                    </p:anim>
                                    <p:anim calcmode="lin" valueType="num">
                                      <p:cBhvr additive="base">
                                        <p:cTn id="7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0-#ppt_w/2"/>
                                          </p:val>
                                        </p:tav>
                                        <p:tav tm="100000">
                                          <p:val>
                                            <p:strVal val="#ppt_x"/>
                                          </p:val>
                                        </p:tav>
                                      </p:tavLst>
                                    </p:anim>
                                    <p:anim calcmode="lin" valueType="num">
                                      <p:cBhvr additive="base">
                                        <p:cTn id="8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10"/>
                                        </p:tgtEl>
                                        <p:attrNameLst>
                                          <p:attrName>style.visibility</p:attrName>
                                        </p:attrNameLst>
                                      </p:cBhvr>
                                      <p:to>
                                        <p:strVal val="visible"/>
                                      </p:to>
                                    </p:set>
                                    <p:anim calcmode="lin" valueType="num">
                                      <p:cBhvr additive="base">
                                        <p:cTn id="85" dur="500" fill="hold"/>
                                        <p:tgtEl>
                                          <p:spTgt spid="10"/>
                                        </p:tgtEl>
                                        <p:attrNameLst>
                                          <p:attrName>ppt_x</p:attrName>
                                        </p:attrNameLst>
                                      </p:cBhvr>
                                      <p:tavLst>
                                        <p:tav tm="0">
                                          <p:val>
                                            <p:strVal val="0-#ppt_w/2"/>
                                          </p:val>
                                        </p:tav>
                                        <p:tav tm="100000">
                                          <p:val>
                                            <p:strVal val="#ppt_x"/>
                                          </p:val>
                                        </p:tav>
                                      </p:tavLst>
                                    </p:anim>
                                    <p:anim calcmode="lin" valueType="num">
                                      <p:cBhvr additive="base">
                                        <p:cTn id="8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 calcmode="lin" valueType="num">
                                      <p:cBhvr additive="base">
                                        <p:cTn id="9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0-#ppt_w/2"/>
                                          </p:val>
                                        </p:tav>
                                        <p:tav tm="100000">
                                          <p:val>
                                            <p:strVal val="#ppt_x"/>
                                          </p:val>
                                        </p:tav>
                                      </p:tavLst>
                                    </p:anim>
                                    <p:anim calcmode="lin" valueType="num">
                                      <p:cBhvr additive="base">
                                        <p:cTn id="9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3">
                                            <p:txEl>
                                              <p:pRg st="8" end="8"/>
                                            </p:txEl>
                                          </p:spTgt>
                                        </p:tgtEl>
                                        <p:attrNameLst>
                                          <p:attrName>style.visibility</p:attrName>
                                        </p:attrNameLst>
                                      </p:cBhvr>
                                      <p:to>
                                        <p:strVal val="visible"/>
                                      </p:to>
                                    </p:set>
                                    <p:anim calcmode="lin" valueType="num">
                                      <p:cBhvr additive="base">
                                        <p:cTn id="10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500" fill="hold"/>
                                        <p:tgtEl>
                                          <p:spTgt spid="22"/>
                                        </p:tgtEl>
                                        <p:attrNameLst>
                                          <p:attrName>ppt_x</p:attrName>
                                        </p:attrNameLst>
                                      </p:cBhvr>
                                      <p:tavLst>
                                        <p:tav tm="0">
                                          <p:val>
                                            <p:strVal val="0-#ppt_w/2"/>
                                          </p:val>
                                        </p:tav>
                                        <p:tav tm="100000">
                                          <p:val>
                                            <p:strVal val="#ppt_x"/>
                                          </p:val>
                                        </p:tav>
                                      </p:tavLst>
                                    </p:anim>
                                    <p:anim calcmode="lin" valueType="num">
                                      <p:cBhvr additive="base">
                                        <p:cTn id="11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9" end="9"/>
                                            </p:txEl>
                                          </p:spTgt>
                                        </p:tgtEl>
                                        <p:attrNameLst>
                                          <p:attrName>style.visibility</p:attrName>
                                        </p:attrNameLst>
                                      </p:cBhvr>
                                      <p:to>
                                        <p:strVal val="visible"/>
                                      </p:to>
                                    </p:set>
                                    <p:anim calcmode="lin" valueType="num">
                                      <p:cBhvr additive="base">
                                        <p:cTn id="11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9" end="9"/>
                                            </p:txEl>
                                          </p:spTgt>
                                        </p:tgtEl>
                                        <p:attrNameLst>
                                          <p:attrName>ppt_y</p:attrName>
                                        </p:attrNameLst>
                                      </p:cBhvr>
                                      <p:tavLst>
                                        <p:tav tm="0">
                                          <p:val>
                                            <p:strVal val="#ppt_y"/>
                                          </p:val>
                                        </p:tav>
                                        <p:tav tm="100000">
                                          <p:val>
                                            <p:strVal val="#ppt_y"/>
                                          </p:val>
                                        </p:tav>
                                      </p:tavLst>
                                    </p:anim>
                                  </p:childTnLst>
                                </p:cTn>
                              </p:par>
                              <p:par>
                                <p:cTn id="117" presetID="2" presetClass="entr" presetSubtype="8" fill="hold" nodeType="withEffect">
                                  <p:stCondLst>
                                    <p:cond delay="0"/>
                                  </p:stCondLst>
                                  <p:childTnLst>
                                    <p:set>
                                      <p:cBhvr>
                                        <p:cTn id="118" dur="1" fill="hold">
                                          <p:stCondLst>
                                            <p:cond delay="0"/>
                                          </p:stCondLst>
                                        </p:cTn>
                                        <p:tgtEl>
                                          <p:spTgt spid="3">
                                            <p:txEl>
                                              <p:pRg st="10" end="10"/>
                                            </p:txEl>
                                          </p:spTgt>
                                        </p:tgtEl>
                                        <p:attrNameLst>
                                          <p:attrName>style.visibility</p:attrName>
                                        </p:attrNameLst>
                                      </p:cBhvr>
                                      <p:to>
                                        <p:strVal val="visible"/>
                                      </p:to>
                                    </p:set>
                                    <p:anim calcmode="lin" valueType="num">
                                      <p:cBhvr additive="base">
                                        <p:cTn id="11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2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animBg="1"/>
      <p:bldP spid="1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Discussion:</a:t>
            </a:r>
          </a:p>
          <a:p>
            <a:r>
              <a:rPr lang="en-US" sz="2400" dirty="0" smtClean="0"/>
              <a:t>Grady </a:t>
            </a:r>
            <a:r>
              <a:rPr lang="en-US" sz="2400" dirty="0" err="1" smtClean="0"/>
              <a:t>Booch</a:t>
            </a:r>
            <a:r>
              <a:rPr lang="en-US" sz="2400" dirty="0" smtClean="0"/>
              <a:t> describes </a:t>
            </a:r>
            <a:r>
              <a:rPr lang="en-US" sz="2400" b="1" dirty="0" smtClean="0"/>
              <a:t>high functional cohesion </a:t>
            </a:r>
            <a:r>
              <a:rPr lang="en-US" sz="2400" dirty="0" smtClean="0"/>
              <a:t>as existing when the elements of the components “ all work together to provide some well-bounded </a:t>
            </a:r>
            <a:r>
              <a:rPr lang="en-US" sz="2400" dirty="0" err="1" smtClean="0"/>
              <a:t>behaviour</a:t>
            </a:r>
            <a:r>
              <a:rPr lang="en-US" sz="2400" dirty="0" smtClean="0"/>
              <a:t>”</a:t>
            </a:r>
          </a:p>
          <a:p>
            <a:r>
              <a:rPr lang="en-US" sz="2000" b="1" dirty="0" smtClean="0"/>
              <a:t>Degrees of functional cohesion: </a:t>
            </a:r>
            <a:endParaRPr lang="en-US" sz="2000" dirty="0" smtClean="0"/>
          </a:p>
          <a:p>
            <a:pPr>
              <a:buNone/>
            </a:pPr>
            <a:r>
              <a:rPr lang="en-US" sz="2000" dirty="0" smtClean="0"/>
              <a:t>      1. </a:t>
            </a:r>
            <a:r>
              <a:rPr lang="en-US" sz="2000" b="1" dirty="0" smtClean="0"/>
              <a:t>Very low cohesion: </a:t>
            </a:r>
            <a:r>
              <a:rPr lang="en-US" sz="2000" dirty="0" smtClean="0"/>
              <a:t>A class is </a:t>
            </a:r>
            <a:r>
              <a:rPr lang="en-US" sz="2000" b="1" dirty="0" smtClean="0"/>
              <a:t>solely responsible for many things </a:t>
            </a:r>
            <a:r>
              <a:rPr lang="en-US" sz="2000" dirty="0" smtClean="0"/>
              <a:t>in very different functional areas. </a:t>
            </a:r>
          </a:p>
          <a:p>
            <a:pPr lvl="1"/>
            <a:r>
              <a:rPr lang="en-US" sz="2000" dirty="0" smtClean="0"/>
              <a:t>Assume the existence of a class called RDB-RPC-Interface which is completely responsible for interacting with relational databases and for handling remote procedure calls. These are two vastly different functional areas, and each requires lots of supporting code. The responsibilities should be split into a family of classes related to RDB access and a family related to RPC support. </a:t>
            </a:r>
          </a:p>
          <a:p>
            <a:pPr>
              <a:buNone/>
            </a:pPr>
            <a:r>
              <a:rPr lang="en-US" sz="2000" dirty="0" smtClean="0"/>
              <a:t>     2. </a:t>
            </a:r>
            <a:r>
              <a:rPr lang="en-US" sz="2000" b="1" dirty="0" smtClean="0"/>
              <a:t>Low cohesion: </a:t>
            </a:r>
            <a:r>
              <a:rPr lang="en-US" sz="2000" dirty="0" smtClean="0"/>
              <a:t>A class has </a:t>
            </a:r>
            <a:r>
              <a:rPr lang="en-US" sz="2000" b="1" dirty="0" smtClean="0"/>
              <a:t>sole responsibility for a complex task </a:t>
            </a:r>
            <a:r>
              <a:rPr lang="en-US" sz="2000" dirty="0" smtClean="0"/>
              <a:t>in one functional area. </a:t>
            </a:r>
          </a:p>
          <a:p>
            <a:pPr lvl="1"/>
            <a:r>
              <a:rPr lang="en-US" sz="2000" dirty="0" smtClean="0"/>
              <a:t>Assume the existence of a class called </a:t>
            </a:r>
            <a:r>
              <a:rPr lang="en-US" sz="2000" dirty="0" err="1" smtClean="0"/>
              <a:t>RDBInterface</a:t>
            </a:r>
            <a:r>
              <a:rPr lang="en-US" sz="2000" dirty="0" smtClean="0"/>
              <a:t> which is completely responsible for interacting with relational databases. The methods of the class are all related, but there are lots of them, and a tremendous amount of supporting code; there may be hundreds or thousands of methods. The class should split into a family of lightweight classes sharing the work to provide RDB access.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400800"/>
          </a:xfrm>
        </p:spPr>
        <p:txBody>
          <a:bodyPr>
            <a:normAutofit/>
          </a:bodyPr>
          <a:lstStyle/>
          <a:p>
            <a:pPr>
              <a:buNone/>
            </a:pPr>
            <a:r>
              <a:rPr lang="en-US" sz="2000" dirty="0" smtClean="0"/>
              <a:t>      3. </a:t>
            </a:r>
            <a:r>
              <a:rPr lang="en-US" sz="2000" b="1" dirty="0" smtClean="0"/>
              <a:t>High cohesion: </a:t>
            </a:r>
            <a:r>
              <a:rPr lang="en-US" sz="2000" dirty="0" smtClean="0"/>
              <a:t>A class has </a:t>
            </a:r>
            <a:r>
              <a:rPr lang="en-US" sz="2000" b="1" dirty="0" smtClean="0"/>
              <a:t>moderate responsibilities in one functional area </a:t>
            </a:r>
            <a:r>
              <a:rPr lang="en-US" sz="2000" dirty="0" smtClean="0"/>
              <a:t>and collaborates with other classes to fulfill tasks. </a:t>
            </a:r>
          </a:p>
          <a:p>
            <a:pPr lvl="1"/>
            <a:r>
              <a:rPr lang="en-US" sz="2000" dirty="0" smtClean="0"/>
              <a:t>Assume the existence of a class called </a:t>
            </a:r>
            <a:r>
              <a:rPr lang="en-US" sz="2000" dirty="0" err="1" smtClean="0"/>
              <a:t>RDBInterface</a:t>
            </a:r>
            <a:r>
              <a:rPr lang="en-US" sz="2000" dirty="0" smtClean="0"/>
              <a:t> that is only partially responsible for interacting with relational databases. It interacts with a dozen other classes related to RDB access in order to retrieve and save objects. </a:t>
            </a:r>
          </a:p>
          <a:p>
            <a:pPr>
              <a:buNone/>
            </a:pPr>
            <a:r>
              <a:rPr lang="en-US" sz="2000" dirty="0" smtClean="0"/>
              <a:t>      4. </a:t>
            </a:r>
            <a:r>
              <a:rPr lang="en-US" sz="2000" b="1" dirty="0" smtClean="0"/>
              <a:t>Moderate cohesion: </a:t>
            </a:r>
            <a:r>
              <a:rPr lang="en-US" sz="2000" dirty="0" smtClean="0"/>
              <a:t>A class has </a:t>
            </a:r>
            <a:r>
              <a:rPr lang="en-US" sz="2000" b="1" dirty="0" smtClean="0"/>
              <a:t>lightweight and sole responsibilities in a few different areas that are logically </a:t>
            </a:r>
            <a:r>
              <a:rPr lang="en-US" sz="2000" dirty="0" smtClean="0"/>
              <a:t>related to the class concept but not to each other. </a:t>
            </a:r>
          </a:p>
          <a:p>
            <a:pPr lvl="1"/>
            <a:r>
              <a:rPr lang="en-US" sz="2000" dirty="0" smtClean="0"/>
              <a:t>Assume the existence of a class called Company that is completely responsible for (a) knowing its employees and (b) knowing its financial information. These two areas are not strongly related to each other, although both are logically related to the concept of a company. In addition, the total number of public methods is small, as is the amount of supporting code. </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6172200"/>
          </a:xfrm>
        </p:spPr>
        <p:txBody>
          <a:bodyPr>
            <a:noAutofit/>
          </a:bodyPr>
          <a:lstStyle/>
          <a:p>
            <a:pPr>
              <a:buNone/>
            </a:pPr>
            <a:r>
              <a:rPr lang="en-US" sz="2400" b="1" dirty="0" smtClean="0"/>
              <a:t>Benefits:</a:t>
            </a:r>
            <a:endParaRPr lang="en-US" sz="2400" dirty="0" smtClean="0"/>
          </a:p>
          <a:p>
            <a:pPr marL="457200" lvl="0" indent="-457200">
              <a:buFont typeface="+mj-lt"/>
              <a:buAutoNum type="arabicPeriod"/>
            </a:pPr>
            <a:r>
              <a:rPr lang="en-US" sz="2000" dirty="0" smtClean="0"/>
              <a:t>Clarity and ease of comprehension of the design is increased. </a:t>
            </a:r>
          </a:p>
          <a:p>
            <a:pPr marL="457200" lvl="0" indent="-457200">
              <a:buFont typeface="+mj-lt"/>
              <a:buAutoNum type="arabicPeriod"/>
            </a:pPr>
            <a:r>
              <a:rPr lang="en-US" sz="2000" dirty="0" smtClean="0"/>
              <a:t>Maintenance and enhancements are simplified. </a:t>
            </a:r>
          </a:p>
          <a:p>
            <a:pPr marL="457200" lvl="0" indent="-457200">
              <a:buFont typeface="+mj-lt"/>
              <a:buAutoNum type="arabicPeriod"/>
            </a:pPr>
            <a:r>
              <a:rPr lang="en-US" sz="2000" dirty="0" smtClean="0"/>
              <a:t>Low coupling is often supported. </a:t>
            </a:r>
          </a:p>
          <a:p>
            <a:pPr marL="457200" lvl="0" indent="-457200">
              <a:buFont typeface="+mj-lt"/>
              <a:buAutoNum type="arabicPeriod"/>
            </a:pPr>
            <a:r>
              <a:rPr lang="en-US" sz="2000" dirty="0" smtClean="0"/>
              <a:t>Reuse of fine-grained, highly related functionality is increased because a cohesive class can be used for a very specific purpose. </a:t>
            </a:r>
          </a:p>
          <a:p>
            <a:pPr>
              <a:buNone/>
            </a:pPr>
            <a:endParaRPr lang="en-US" sz="2400" b="1" dirty="0" smtClean="0"/>
          </a:p>
          <a:p>
            <a:pPr>
              <a:buNone/>
            </a:pPr>
            <a:r>
              <a:rPr lang="en-US" sz="2400" b="1" dirty="0" smtClean="0"/>
              <a:t>Related Patterns:</a:t>
            </a:r>
            <a:endParaRPr lang="en-US" sz="2400" dirty="0" smtClean="0"/>
          </a:p>
          <a:p>
            <a:pPr marL="457200" lvl="0" indent="-457200">
              <a:buFont typeface="+mj-lt"/>
              <a:buAutoNum type="arabicPeriod"/>
            </a:pPr>
            <a:r>
              <a:rPr lang="en-US" sz="2000" dirty="0" smtClean="0"/>
              <a:t>Low Coupling </a:t>
            </a:r>
          </a:p>
          <a:p>
            <a:pPr marL="457200" lvl="0" indent="-457200">
              <a:buFont typeface="+mj-lt"/>
              <a:buAutoNum type="arabicPeriod"/>
            </a:pPr>
            <a:r>
              <a:rPr lang="en-US" sz="2000" smtClean="0"/>
              <a:t>Information Expert </a:t>
            </a:r>
            <a:endParaRPr lang="en-US" sz="2000" dirty="0" smtClean="0"/>
          </a:p>
          <a:p>
            <a:pPr marL="457200" lvl="0" indent="-457200">
              <a:buFont typeface="+mj-lt"/>
              <a:buAutoNum type="arabicPeriod"/>
            </a:pPr>
            <a:r>
              <a:rPr lang="en-US" sz="2000" dirty="0" smtClean="0"/>
              <a:t>Creator. </a:t>
            </a:r>
          </a:p>
          <a:p>
            <a:pPr marL="457200" indent="-457200">
              <a:buFont typeface="+mj-lt"/>
              <a:buAutoNum type="arabicPeriod"/>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143000"/>
          </a:xfrm>
        </p:spPr>
        <p:txBody>
          <a:bodyPr>
            <a:noAutofit/>
          </a:bodyPr>
          <a:lstStyle/>
          <a:p>
            <a:r>
              <a:rPr lang="en-US" b="1" dirty="0" err="1" smtClean="0"/>
              <a:t>GoF</a:t>
            </a:r>
            <a:r>
              <a:rPr lang="en-US" b="1" dirty="0" smtClean="0"/>
              <a:t> DESIGN PATTERNS </a:t>
            </a: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t>Definition</a:t>
            </a:r>
            <a:endParaRPr lang="en-US" sz="4000" b="1" dirty="0"/>
          </a:p>
        </p:txBody>
      </p:sp>
      <p:sp>
        <p:nvSpPr>
          <p:cNvPr id="3" name="Content Placeholder 2"/>
          <p:cNvSpPr>
            <a:spLocks noGrp="1"/>
          </p:cNvSpPr>
          <p:nvPr>
            <p:ph idx="1"/>
          </p:nvPr>
        </p:nvSpPr>
        <p:spPr/>
        <p:txBody>
          <a:bodyPr>
            <a:normAutofit/>
          </a:bodyPr>
          <a:lstStyle/>
          <a:p>
            <a:pPr marL="457200" lvl="0" indent="-457200">
              <a:buFont typeface="+mj-lt"/>
              <a:buAutoNum type="arabicPeriod"/>
            </a:pPr>
            <a:r>
              <a:rPr lang="en-US" sz="2000" dirty="0" smtClean="0"/>
              <a:t>Gang-of-Four Design Patterns. </a:t>
            </a:r>
          </a:p>
          <a:p>
            <a:pPr marL="457200" lvl="0" indent="-457200">
              <a:buFont typeface="+mj-lt"/>
              <a:buAutoNum type="arabicPeriod"/>
            </a:pPr>
            <a:r>
              <a:rPr lang="en-US" sz="2000" dirty="0" smtClean="0"/>
              <a:t>The book </a:t>
            </a:r>
            <a:r>
              <a:rPr lang="en-US" sz="2000" i="1" dirty="0" smtClean="0"/>
              <a:t>Design Patterns </a:t>
            </a:r>
            <a:r>
              <a:rPr lang="en-US" sz="2000" dirty="0" smtClean="0"/>
              <a:t>was published, authored by Gamma, Helm, Johnson, and </a:t>
            </a:r>
            <a:r>
              <a:rPr lang="en-US" sz="2000" dirty="0" err="1" smtClean="0"/>
              <a:t>Vlissides</a:t>
            </a:r>
            <a:r>
              <a:rPr lang="en-US" sz="2000" dirty="0" smtClean="0"/>
              <a:t>. </a:t>
            </a:r>
          </a:p>
          <a:p>
            <a:pPr marL="457200" lvl="0" indent="-457200">
              <a:buFont typeface="+mj-lt"/>
              <a:buAutoNum type="arabicPeriod"/>
            </a:pPr>
            <a:r>
              <a:rPr lang="en-US" sz="2000" dirty="0" smtClean="0"/>
              <a:t>The book, considered the "Bible" of design pattern books, describes 23 patterns for OO design, with names such as Strategy and Adapter. </a:t>
            </a:r>
          </a:p>
          <a:p>
            <a:pPr marL="457200" lvl="0" indent="-457200">
              <a:buFont typeface="+mj-lt"/>
              <a:buAutoNum type="arabicPeriod"/>
            </a:pPr>
            <a:r>
              <a:rPr lang="en-US" sz="2000" dirty="0" smtClean="0"/>
              <a:t>These 23 patterns, authored by four people, are therefore called the Gang of Four (or </a:t>
            </a:r>
            <a:r>
              <a:rPr lang="en-US" sz="2000" dirty="0" err="1" smtClean="0"/>
              <a:t>GoF</a:t>
            </a:r>
            <a:r>
              <a:rPr lang="en-US" sz="2000" dirty="0" smtClean="0"/>
              <a:t>) design patterns. </a:t>
            </a:r>
          </a:p>
          <a:p>
            <a:pPr marL="457200" lvl="0" indent="-457200">
              <a:buFont typeface="+mj-lt"/>
              <a:buAutoNum type="arabicPeriod"/>
            </a:pPr>
            <a:r>
              <a:rPr lang="en-US" sz="2000" dirty="0" smtClean="0"/>
              <a:t>Example: Adapter, Abstract Factory, Singleton, Façade, Observer, Composite and etc </a:t>
            </a:r>
          </a:p>
          <a:p>
            <a:pPr marL="457200" indent="-457200">
              <a:buFont typeface="+mj-lt"/>
              <a:buAutoNum type="arabicPeriod"/>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715962"/>
          </a:xfrm>
        </p:spPr>
        <p:txBody>
          <a:bodyPr>
            <a:normAutofit fontScale="90000"/>
          </a:bodyPr>
          <a:lstStyle/>
          <a:p>
            <a:pPr algn="l"/>
            <a:r>
              <a:rPr lang="en-US" b="1" dirty="0" smtClean="0"/>
              <a:t>ADAPTER (</a:t>
            </a:r>
            <a:r>
              <a:rPr lang="en-US" b="1" dirty="0" err="1" smtClean="0"/>
              <a:t>GoF</a:t>
            </a:r>
            <a:r>
              <a:rPr lang="en-US" b="1" dirty="0" smtClean="0"/>
              <a:t>)</a:t>
            </a:r>
            <a:r>
              <a:rPr lang="en-US" dirty="0" smtClean="0"/>
              <a:t/>
            </a:r>
            <a:br>
              <a:rPr lang="en-US" dirty="0" smtClean="0"/>
            </a:br>
            <a:endParaRPr lang="en-US" dirty="0"/>
          </a:p>
        </p:txBody>
      </p:sp>
      <p:sp>
        <p:nvSpPr>
          <p:cNvPr id="3" name="Content Placeholder 2"/>
          <p:cNvSpPr>
            <a:spLocks noGrp="1"/>
          </p:cNvSpPr>
          <p:nvPr>
            <p:ph idx="1"/>
          </p:nvPr>
        </p:nvSpPr>
        <p:spPr>
          <a:xfrm>
            <a:off x="228600" y="609600"/>
            <a:ext cx="8763000" cy="6019800"/>
          </a:xfrm>
        </p:spPr>
        <p:txBody>
          <a:bodyPr>
            <a:normAutofit/>
          </a:bodyPr>
          <a:lstStyle/>
          <a:p>
            <a:pPr>
              <a:buNone/>
            </a:pPr>
            <a:r>
              <a:rPr lang="en-US" sz="2400" b="1" dirty="0" smtClean="0">
                <a:latin typeface="+mj-lt"/>
              </a:rPr>
              <a:t>Problem: </a:t>
            </a:r>
            <a:endParaRPr lang="en-US" sz="2400" dirty="0" smtClean="0">
              <a:latin typeface="+mj-lt"/>
            </a:endParaRPr>
          </a:p>
          <a:p>
            <a:r>
              <a:rPr lang="en-US" sz="2000" dirty="0" smtClean="0">
                <a:latin typeface="+mj-lt"/>
              </a:rPr>
              <a:t>How to resolve incompatible interfaces, or provide a stable interface to similar components with different interfaces? </a:t>
            </a:r>
          </a:p>
          <a:p>
            <a:pPr>
              <a:buNone/>
            </a:pPr>
            <a:r>
              <a:rPr lang="en-US" sz="2400" b="1" dirty="0" smtClean="0">
                <a:latin typeface="+mj-lt"/>
              </a:rPr>
              <a:t>Solution: </a:t>
            </a:r>
            <a:endParaRPr lang="en-US" sz="2400" dirty="0" smtClean="0">
              <a:latin typeface="+mj-lt"/>
            </a:endParaRPr>
          </a:p>
          <a:p>
            <a:r>
              <a:rPr lang="en-US" sz="2000" dirty="0" smtClean="0">
                <a:latin typeface="+mj-lt"/>
              </a:rPr>
              <a:t>Convert the original interface of a component into another interface, through an intermediate adapter object. </a:t>
            </a:r>
          </a:p>
          <a:p>
            <a:pPr>
              <a:buNone/>
            </a:pPr>
            <a:r>
              <a:rPr lang="en-US" sz="2400" b="1" dirty="0" smtClean="0">
                <a:latin typeface="+mj-lt"/>
              </a:rPr>
              <a:t>Definition:</a:t>
            </a:r>
          </a:p>
          <a:p>
            <a:pPr lvl="0"/>
            <a:r>
              <a:rPr lang="en-US" sz="2000" dirty="0" smtClean="0"/>
              <a:t>An adapter is a class bridge between the client and the </a:t>
            </a:r>
            <a:r>
              <a:rPr lang="en-US" sz="2000" dirty="0" err="1" smtClean="0"/>
              <a:t>adaptee</a:t>
            </a:r>
            <a:r>
              <a:rPr lang="en-US" sz="2000" dirty="0" smtClean="0"/>
              <a:t>. </a:t>
            </a:r>
          </a:p>
          <a:p>
            <a:pPr lvl="0"/>
            <a:r>
              <a:rPr lang="en-US" sz="2000" dirty="0" smtClean="0"/>
              <a:t>Adapters use interfaces and polymorphism to add a level of indirections to varying APIs in other components. </a:t>
            </a:r>
          </a:p>
          <a:p>
            <a:pPr>
              <a:buNone/>
            </a:pPr>
            <a:r>
              <a:rPr lang="en-US" sz="1800" dirty="0" smtClean="0"/>
              <a:t>                                                                                         target  </a:t>
            </a:r>
          </a:p>
          <a:p>
            <a:pPr>
              <a:buNone/>
            </a:pPr>
            <a:endParaRPr lang="en-US" sz="1800" dirty="0" smtClean="0"/>
          </a:p>
          <a:p>
            <a:pPr>
              <a:buNone/>
            </a:pPr>
            <a:r>
              <a:rPr lang="en-US" sz="1800" dirty="0" smtClean="0"/>
              <a:t>                                                                                        </a:t>
            </a:r>
          </a:p>
          <a:p>
            <a:pPr>
              <a:buNone/>
            </a:pPr>
            <a:r>
              <a:rPr lang="en-US" sz="2400" b="1" dirty="0" smtClean="0"/>
              <a:t>Adapter pattern structure</a:t>
            </a:r>
            <a:endParaRPr lang="en-US" sz="2400" dirty="0" smtClean="0"/>
          </a:p>
          <a:p>
            <a:pPr>
              <a:buNone/>
            </a:pPr>
            <a:r>
              <a:rPr lang="en-US" sz="1800" dirty="0" smtClean="0"/>
              <a:t>                                                                                                                                 </a:t>
            </a:r>
            <a:r>
              <a:rPr lang="en-US" sz="1800" dirty="0" err="1" smtClean="0"/>
              <a:t>adaptee</a:t>
            </a:r>
            <a:r>
              <a:rPr lang="en-US" sz="1800" dirty="0" smtClean="0"/>
              <a:t>       </a:t>
            </a:r>
          </a:p>
          <a:p>
            <a:pPr>
              <a:buNone/>
            </a:pPr>
            <a:r>
              <a:rPr lang="en-US" sz="1800" dirty="0" smtClean="0"/>
              <a:t>                                                                                                                               </a:t>
            </a:r>
            <a:endParaRPr lang="en-US" sz="2400" dirty="0" smtClean="0"/>
          </a:p>
          <a:p>
            <a:pPr>
              <a:buNone/>
            </a:pPr>
            <a:endParaRPr lang="en-US" sz="2000" dirty="0">
              <a:latin typeface="+mj-lt"/>
            </a:endParaRPr>
          </a:p>
        </p:txBody>
      </p:sp>
      <p:sp>
        <p:nvSpPr>
          <p:cNvPr id="5" name="Rectangle 4"/>
          <p:cNvSpPr/>
          <p:nvPr/>
        </p:nvSpPr>
        <p:spPr>
          <a:xfrm>
            <a:off x="3886200" y="4343400"/>
            <a:ext cx="914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smtClean="0"/>
              <a:t>Client</a:t>
            </a:r>
          </a:p>
          <a:p>
            <a:pPr algn="ctr"/>
            <a:endParaRPr lang="en-US" b="1" dirty="0" smtClean="0"/>
          </a:p>
          <a:p>
            <a:pPr algn="ctr"/>
            <a:endParaRPr lang="en-US" b="1" dirty="0"/>
          </a:p>
        </p:txBody>
      </p:sp>
      <p:sp>
        <p:nvSpPr>
          <p:cNvPr id="6" name="Rectangle 5"/>
          <p:cNvSpPr/>
          <p:nvPr/>
        </p:nvSpPr>
        <p:spPr>
          <a:xfrm>
            <a:off x="5791200" y="4343400"/>
            <a:ext cx="12192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r>
              <a:rPr lang="en-US" b="1" dirty="0" smtClean="0"/>
              <a:t>Target</a:t>
            </a:r>
          </a:p>
          <a:p>
            <a:pPr algn="ctr"/>
            <a:endParaRPr lang="en-US" b="1" dirty="0" smtClean="0"/>
          </a:p>
          <a:p>
            <a:pPr algn="ctr"/>
            <a:r>
              <a:rPr lang="en-US" dirty="0" smtClean="0"/>
              <a:t>+Request()</a:t>
            </a:r>
          </a:p>
          <a:p>
            <a:pPr algn="ctr"/>
            <a:endParaRPr lang="en-US" dirty="0"/>
          </a:p>
        </p:txBody>
      </p:sp>
      <p:sp>
        <p:nvSpPr>
          <p:cNvPr id="7" name="Rectangle 6"/>
          <p:cNvSpPr/>
          <p:nvPr/>
        </p:nvSpPr>
        <p:spPr>
          <a:xfrm>
            <a:off x="5791200" y="5715000"/>
            <a:ext cx="12192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smtClean="0"/>
              <a:t>Adapter</a:t>
            </a:r>
          </a:p>
          <a:p>
            <a:pPr algn="ctr"/>
            <a:endParaRPr lang="en-US" b="1" dirty="0" smtClean="0"/>
          </a:p>
          <a:p>
            <a:pPr algn="ctr"/>
            <a:r>
              <a:rPr lang="en-US" dirty="0" smtClean="0"/>
              <a:t>+Request()</a:t>
            </a:r>
            <a:endParaRPr lang="en-US" dirty="0"/>
          </a:p>
        </p:txBody>
      </p:sp>
      <p:sp>
        <p:nvSpPr>
          <p:cNvPr id="8" name="Rectangle 7"/>
          <p:cNvSpPr/>
          <p:nvPr/>
        </p:nvSpPr>
        <p:spPr>
          <a:xfrm>
            <a:off x="7848600" y="5562600"/>
            <a:ext cx="1143000" cy="1143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b="1" dirty="0" err="1" smtClean="0"/>
              <a:t>Adaptee</a:t>
            </a:r>
            <a:endParaRPr lang="en-US" b="1" dirty="0" smtClean="0"/>
          </a:p>
          <a:p>
            <a:pPr algn="ctr"/>
            <a:endParaRPr lang="en-US" b="1" dirty="0" smtClean="0"/>
          </a:p>
          <a:p>
            <a:r>
              <a:rPr lang="en-US" dirty="0" smtClean="0"/>
              <a:t>+Specific</a:t>
            </a:r>
          </a:p>
          <a:p>
            <a:r>
              <a:rPr lang="en-US" dirty="0" smtClean="0"/>
              <a:t>Request()</a:t>
            </a:r>
            <a:endParaRPr lang="en-US" dirty="0"/>
          </a:p>
        </p:txBody>
      </p:sp>
      <p:sp>
        <p:nvSpPr>
          <p:cNvPr id="9" name="Snip Single Corner Rectangle 8"/>
          <p:cNvSpPr/>
          <p:nvPr/>
        </p:nvSpPr>
        <p:spPr>
          <a:xfrm>
            <a:off x="2133600" y="6096000"/>
            <a:ext cx="2743200" cy="5334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err="1" smtClean="0"/>
              <a:t>adaptee.SpecificRequest</a:t>
            </a:r>
            <a:r>
              <a:rPr lang="en-US" dirty="0" smtClean="0"/>
              <a:t>()</a:t>
            </a:r>
            <a:endParaRPr lang="en-US" dirty="0"/>
          </a:p>
        </p:txBody>
      </p:sp>
      <p:cxnSp>
        <p:nvCxnSpPr>
          <p:cNvPr id="11" name="Straight Connector 10"/>
          <p:cNvCxnSpPr/>
          <p:nvPr/>
        </p:nvCxnSpPr>
        <p:spPr>
          <a:xfrm>
            <a:off x="3886200" y="4648200"/>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3886200" y="4953000"/>
            <a:ext cx="91440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791200" y="46482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5791200" y="48768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Arrow Connector 16"/>
          <p:cNvCxnSpPr>
            <a:stCxn id="5" idx="3"/>
            <a:endCxn id="6" idx="1"/>
          </p:cNvCxnSpPr>
          <p:nvPr/>
        </p:nvCxnSpPr>
        <p:spPr>
          <a:xfrm>
            <a:off x="4800600" y="4800600"/>
            <a:ext cx="990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a:off x="5791200" y="60198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5791200" y="6248400"/>
            <a:ext cx="1219200" cy="1588"/>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7848600" y="58674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7848600" y="6172200"/>
            <a:ext cx="1143000" cy="1588"/>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Arrow Connector 22"/>
          <p:cNvCxnSpPr>
            <a:stCxn id="7" idx="3"/>
          </p:cNvCxnSpPr>
          <p:nvPr/>
        </p:nvCxnSpPr>
        <p:spPr>
          <a:xfrm flipV="1">
            <a:off x="7010400" y="6096000"/>
            <a:ext cx="838200" cy="76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Straight Connector 34"/>
          <p:cNvCxnSpPr>
            <a:stCxn id="7" idx="0"/>
            <a:endCxn id="36" idx="3"/>
          </p:cNvCxnSpPr>
          <p:nvPr/>
        </p:nvCxnSpPr>
        <p:spPr>
          <a:xfrm rot="5400000" flipH="1" flipV="1">
            <a:off x="6248400" y="5562600"/>
            <a:ext cx="304800" cy="1588"/>
          </a:xfrm>
          <a:prstGeom prst="line">
            <a:avLst/>
          </a:prstGeom>
        </p:spPr>
        <p:style>
          <a:lnRef idx="1">
            <a:schemeClr val="dk1"/>
          </a:lnRef>
          <a:fillRef idx="0">
            <a:schemeClr val="dk1"/>
          </a:fillRef>
          <a:effectRef idx="0">
            <a:schemeClr val="dk1"/>
          </a:effectRef>
          <a:fontRef idx="minor">
            <a:schemeClr val="tx1"/>
          </a:fontRef>
        </p:style>
      </p:cxnSp>
      <p:sp>
        <p:nvSpPr>
          <p:cNvPr id="36" name="Isosceles Triangle 35"/>
          <p:cNvSpPr/>
          <p:nvPr/>
        </p:nvSpPr>
        <p:spPr>
          <a:xfrm>
            <a:off x="6248400" y="5257800"/>
            <a:ext cx="304800" cy="152400"/>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40" name="Straight Connector 39"/>
          <p:cNvCxnSpPr/>
          <p:nvPr/>
        </p:nvCxnSpPr>
        <p:spPr>
          <a:xfrm>
            <a:off x="4876800" y="6477000"/>
            <a:ext cx="990600" cy="1588"/>
          </a:xfrm>
          <a:prstGeom prst="line">
            <a:avLst/>
          </a:prstGeom>
          <a:ln>
            <a:prstDash val="lg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0-#ppt_w/2"/>
                                          </p:val>
                                        </p:tav>
                                        <p:tav tm="100000">
                                          <p:val>
                                            <p:strVal val="#ppt_x"/>
                                          </p:val>
                                        </p:tav>
                                      </p:tavLst>
                                    </p:anim>
                                    <p:anim calcmode="lin" valueType="num">
                                      <p:cBhvr additive="base">
                                        <p:cTn id="5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0-#ppt_w/2"/>
                                          </p:val>
                                        </p:tav>
                                        <p:tav tm="100000">
                                          <p:val>
                                            <p:strVal val="#ppt_x"/>
                                          </p:val>
                                        </p:tav>
                                      </p:tavLst>
                                    </p:anim>
                                    <p:anim calcmode="lin" valueType="num">
                                      <p:cBhvr additive="base">
                                        <p:cTn id="7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0-#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500" fill="hold"/>
                                        <p:tgtEl>
                                          <p:spTgt spid="15"/>
                                        </p:tgtEl>
                                        <p:attrNameLst>
                                          <p:attrName>ppt_x</p:attrName>
                                        </p:attrNameLst>
                                      </p:cBhvr>
                                      <p:tavLst>
                                        <p:tav tm="0">
                                          <p:val>
                                            <p:strVal val="0-#ppt_w/2"/>
                                          </p:val>
                                        </p:tav>
                                        <p:tav tm="100000">
                                          <p:val>
                                            <p:strVal val="#ppt_x"/>
                                          </p:val>
                                        </p:tav>
                                      </p:tavLst>
                                    </p:anim>
                                    <p:anim calcmode="lin" valueType="num">
                                      <p:cBhvr additive="base">
                                        <p:cTn id="8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additive="base">
                                        <p:cTn id="91" dur="500" fill="hold"/>
                                        <p:tgtEl>
                                          <p:spTgt spid="17"/>
                                        </p:tgtEl>
                                        <p:attrNameLst>
                                          <p:attrName>ppt_x</p:attrName>
                                        </p:attrNameLst>
                                      </p:cBhvr>
                                      <p:tavLst>
                                        <p:tav tm="0">
                                          <p:val>
                                            <p:strVal val="0-#ppt_w/2"/>
                                          </p:val>
                                        </p:tav>
                                        <p:tav tm="100000">
                                          <p:val>
                                            <p:strVal val="#ppt_x"/>
                                          </p:val>
                                        </p:tav>
                                      </p:tavLst>
                                    </p:anim>
                                    <p:anim calcmode="lin" valueType="num">
                                      <p:cBhvr additive="base">
                                        <p:cTn id="9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7" end="7"/>
                                            </p:txEl>
                                          </p:spTgt>
                                        </p:tgtEl>
                                        <p:attrNameLst>
                                          <p:attrName>style.visibility</p:attrName>
                                        </p:attrNameLst>
                                      </p:cBhvr>
                                      <p:to>
                                        <p:strVal val="visible"/>
                                      </p:to>
                                    </p:set>
                                    <p:anim calcmode="lin" valueType="num">
                                      <p:cBhvr additive="base">
                                        <p:cTn id="9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7" end="7"/>
                                            </p:txEl>
                                          </p:spTgt>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anim calcmode="lin" valueType="num">
                                      <p:cBhvr additive="base">
                                        <p:cTn id="10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10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grpId="0" nodeType="clickEffect">
                                  <p:stCondLst>
                                    <p:cond delay="0"/>
                                  </p:stCondLst>
                                  <p:childTnLst>
                                    <p:set>
                                      <p:cBhvr>
                                        <p:cTn id="106" dur="1" fill="hold">
                                          <p:stCondLst>
                                            <p:cond delay="0"/>
                                          </p:stCondLst>
                                        </p:cTn>
                                        <p:tgtEl>
                                          <p:spTgt spid="7"/>
                                        </p:tgtEl>
                                        <p:attrNameLst>
                                          <p:attrName>style.visibility</p:attrName>
                                        </p:attrNameLst>
                                      </p:cBhvr>
                                      <p:to>
                                        <p:strVal val="visible"/>
                                      </p:to>
                                    </p:set>
                                    <p:anim calcmode="lin" valueType="num">
                                      <p:cBhvr additive="base">
                                        <p:cTn id="107" dur="500" fill="hold"/>
                                        <p:tgtEl>
                                          <p:spTgt spid="7"/>
                                        </p:tgtEl>
                                        <p:attrNameLst>
                                          <p:attrName>ppt_x</p:attrName>
                                        </p:attrNameLst>
                                      </p:cBhvr>
                                      <p:tavLst>
                                        <p:tav tm="0">
                                          <p:val>
                                            <p:strVal val="0-#ppt_w/2"/>
                                          </p:val>
                                        </p:tav>
                                        <p:tav tm="100000">
                                          <p:val>
                                            <p:strVal val="#ppt_x"/>
                                          </p:val>
                                        </p:tav>
                                      </p:tavLst>
                                    </p:anim>
                                    <p:anim calcmode="lin" valueType="num">
                                      <p:cBhvr additive="base">
                                        <p:cTn id="10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nodeType="clickEffect">
                                  <p:stCondLst>
                                    <p:cond delay="0"/>
                                  </p:stCondLst>
                                  <p:childTnLst>
                                    <p:set>
                                      <p:cBhvr>
                                        <p:cTn id="112" dur="1" fill="hold">
                                          <p:stCondLst>
                                            <p:cond delay="0"/>
                                          </p:stCondLst>
                                        </p:cTn>
                                        <p:tgtEl>
                                          <p:spTgt spid="18"/>
                                        </p:tgtEl>
                                        <p:attrNameLst>
                                          <p:attrName>style.visibility</p:attrName>
                                        </p:attrNameLst>
                                      </p:cBhvr>
                                      <p:to>
                                        <p:strVal val="visible"/>
                                      </p:to>
                                    </p:set>
                                    <p:anim calcmode="lin" valueType="num">
                                      <p:cBhvr additive="base">
                                        <p:cTn id="113" dur="500" fill="hold"/>
                                        <p:tgtEl>
                                          <p:spTgt spid="18"/>
                                        </p:tgtEl>
                                        <p:attrNameLst>
                                          <p:attrName>ppt_x</p:attrName>
                                        </p:attrNameLst>
                                      </p:cBhvr>
                                      <p:tavLst>
                                        <p:tav tm="0">
                                          <p:val>
                                            <p:strVal val="0-#ppt_w/2"/>
                                          </p:val>
                                        </p:tav>
                                        <p:tav tm="100000">
                                          <p:val>
                                            <p:strVal val="#ppt_x"/>
                                          </p:val>
                                        </p:tav>
                                      </p:tavLst>
                                    </p:anim>
                                    <p:anim calcmode="lin" valueType="num">
                                      <p:cBhvr additive="base">
                                        <p:cTn id="1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8" fill="hold" nodeType="clickEffect">
                                  <p:stCondLst>
                                    <p:cond delay="0"/>
                                  </p:stCondLst>
                                  <p:childTnLst>
                                    <p:set>
                                      <p:cBhvr>
                                        <p:cTn id="118" dur="1" fill="hold">
                                          <p:stCondLst>
                                            <p:cond delay="0"/>
                                          </p:stCondLst>
                                        </p:cTn>
                                        <p:tgtEl>
                                          <p:spTgt spid="19"/>
                                        </p:tgtEl>
                                        <p:attrNameLst>
                                          <p:attrName>style.visibility</p:attrName>
                                        </p:attrNameLst>
                                      </p:cBhvr>
                                      <p:to>
                                        <p:strVal val="visible"/>
                                      </p:to>
                                    </p:set>
                                    <p:anim calcmode="lin" valueType="num">
                                      <p:cBhvr additive="base">
                                        <p:cTn id="119" dur="500" fill="hold"/>
                                        <p:tgtEl>
                                          <p:spTgt spid="19"/>
                                        </p:tgtEl>
                                        <p:attrNameLst>
                                          <p:attrName>ppt_x</p:attrName>
                                        </p:attrNameLst>
                                      </p:cBhvr>
                                      <p:tavLst>
                                        <p:tav tm="0">
                                          <p:val>
                                            <p:strVal val="0-#ppt_w/2"/>
                                          </p:val>
                                        </p:tav>
                                        <p:tav tm="100000">
                                          <p:val>
                                            <p:strVal val="#ppt_x"/>
                                          </p:val>
                                        </p:tav>
                                      </p:tavLst>
                                    </p:anim>
                                    <p:anim calcmode="lin" valueType="num">
                                      <p:cBhvr additive="base">
                                        <p:cTn id="1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8" fill="hold" nodeType="clickEffect">
                                  <p:stCondLst>
                                    <p:cond delay="0"/>
                                  </p:stCondLst>
                                  <p:childTnLst>
                                    <p:set>
                                      <p:cBhvr>
                                        <p:cTn id="124" dur="1" fill="hold">
                                          <p:stCondLst>
                                            <p:cond delay="0"/>
                                          </p:stCondLst>
                                        </p:cTn>
                                        <p:tgtEl>
                                          <p:spTgt spid="35"/>
                                        </p:tgtEl>
                                        <p:attrNameLst>
                                          <p:attrName>style.visibility</p:attrName>
                                        </p:attrNameLst>
                                      </p:cBhvr>
                                      <p:to>
                                        <p:strVal val="visible"/>
                                      </p:to>
                                    </p:set>
                                    <p:anim calcmode="lin" valueType="num">
                                      <p:cBhvr additive="base">
                                        <p:cTn id="125" dur="500" fill="hold"/>
                                        <p:tgtEl>
                                          <p:spTgt spid="35"/>
                                        </p:tgtEl>
                                        <p:attrNameLst>
                                          <p:attrName>ppt_x</p:attrName>
                                        </p:attrNameLst>
                                      </p:cBhvr>
                                      <p:tavLst>
                                        <p:tav tm="0">
                                          <p:val>
                                            <p:strVal val="0-#ppt_w/2"/>
                                          </p:val>
                                        </p:tav>
                                        <p:tav tm="100000">
                                          <p:val>
                                            <p:strVal val="#ppt_x"/>
                                          </p:val>
                                        </p:tav>
                                      </p:tavLst>
                                    </p:anim>
                                    <p:anim calcmode="lin" valueType="num">
                                      <p:cBhvr additive="base">
                                        <p:cTn id="126"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8" fill="hold" grpId="0" nodeType="clickEffect">
                                  <p:stCondLst>
                                    <p:cond delay="0"/>
                                  </p:stCondLst>
                                  <p:childTnLst>
                                    <p:set>
                                      <p:cBhvr>
                                        <p:cTn id="130" dur="1" fill="hold">
                                          <p:stCondLst>
                                            <p:cond delay="0"/>
                                          </p:stCondLst>
                                        </p:cTn>
                                        <p:tgtEl>
                                          <p:spTgt spid="36"/>
                                        </p:tgtEl>
                                        <p:attrNameLst>
                                          <p:attrName>style.visibility</p:attrName>
                                        </p:attrNameLst>
                                      </p:cBhvr>
                                      <p:to>
                                        <p:strVal val="visible"/>
                                      </p:to>
                                    </p:set>
                                    <p:anim calcmode="lin" valueType="num">
                                      <p:cBhvr additive="base">
                                        <p:cTn id="131" dur="500" fill="hold"/>
                                        <p:tgtEl>
                                          <p:spTgt spid="36"/>
                                        </p:tgtEl>
                                        <p:attrNameLst>
                                          <p:attrName>ppt_x</p:attrName>
                                        </p:attrNameLst>
                                      </p:cBhvr>
                                      <p:tavLst>
                                        <p:tav tm="0">
                                          <p:val>
                                            <p:strVal val="0-#ppt_w/2"/>
                                          </p:val>
                                        </p:tav>
                                        <p:tav tm="100000">
                                          <p:val>
                                            <p:strVal val="#ppt_x"/>
                                          </p:val>
                                        </p:tav>
                                      </p:tavLst>
                                    </p:anim>
                                    <p:anim calcmode="lin" valueType="num">
                                      <p:cBhvr additive="base">
                                        <p:cTn id="13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8" fill="hold" grpId="0" nodeType="clickEffect">
                                  <p:stCondLst>
                                    <p:cond delay="0"/>
                                  </p:stCondLst>
                                  <p:childTnLst>
                                    <p:set>
                                      <p:cBhvr>
                                        <p:cTn id="136" dur="1" fill="hold">
                                          <p:stCondLst>
                                            <p:cond delay="0"/>
                                          </p:stCondLst>
                                        </p:cTn>
                                        <p:tgtEl>
                                          <p:spTgt spid="8"/>
                                        </p:tgtEl>
                                        <p:attrNameLst>
                                          <p:attrName>style.visibility</p:attrName>
                                        </p:attrNameLst>
                                      </p:cBhvr>
                                      <p:to>
                                        <p:strVal val="visible"/>
                                      </p:to>
                                    </p:set>
                                    <p:anim calcmode="lin" valueType="num">
                                      <p:cBhvr additive="base">
                                        <p:cTn id="137" dur="500" fill="hold"/>
                                        <p:tgtEl>
                                          <p:spTgt spid="8"/>
                                        </p:tgtEl>
                                        <p:attrNameLst>
                                          <p:attrName>ppt_x</p:attrName>
                                        </p:attrNameLst>
                                      </p:cBhvr>
                                      <p:tavLst>
                                        <p:tav tm="0">
                                          <p:val>
                                            <p:strVal val="0-#ppt_w/2"/>
                                          </p:val>
                                        </p:tav>
                                        <p:tav tm="100000">
                                          <p:val>
                                            <p:strVal val="#ppt_x"/>
                                          </p:val>
                                        </p:tav>
                                      </p:tavLst>
                                    </p:anim>
                                    <p:anim calcmode="lin" valueType="num">
                                      <p:cBhvr additive="base">
                                        <p:cTn id="13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8" fill="hold" nodeType="clickEffect">
                                  <p:stCondLst>
                                    <p:cond delay="0"/>
                                  </p:stCondLst>
                                  <p:childTnLst>
                                    <p:set>
                                      <p:cBhvr>
                                        <p:cTn id="142" dur="1" fill="hold">
                                          <p:stCondLst>
                                            <p:cond delay="0"/>
                                          </p:stCondLst>
                                        </p:cTn>
                                        <p:tgtEl>
                                          <p:spTgt spid="20"/>
                                        </p:tgtEl>
                                        <p:attrNameLst>
                                          <p:attrName>style.visibility</p:attrName>
                                        </p:attrNameLst>
                                      </p:cBhvr>
                                      <p:to>
                                        <p:strVal val="visible"/>
                                      </p:to>
                                    </p:set>
                                    <p:anim calcmode="lin" valueType="num">
                                      <p:cBhvr additive="base">
                                        <p:cTn id="143" dur="500" fill="hold"/>
                                        <p:tgtEl>
                                          <p:spTgt spid="20"/>
                                        </p:tgtEl>
                                        <p:attrNameLst>
                                          <p:attrName>ppt_x</p:attrName>
                                        </p:attrNameLst>
                                      </p:cBhvr>
                                      <p:tavLst>
                                        <p:tav tm="0">
                                          <p:val>
                                            <p:strVal val="0-#ppt_w/2"/>
                                          </p:val>
                                        </p:tav>
                                        <p:tav tm="100000">
                                          <p:val>
                                            <p:strVal val="#ppt_x"/>
                                          </p:val>
                                        </p:tav>
                                      </p:tavLst>
                                    </p:anim>
                                    <p:anim calcmode="lin" valueType="num">
                                      <p:cBhvr additive="base">
                                        <p:cTn id="14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8" fill="hold" nodeType="clickEffect">
                                  <p:stCondLst>
                                    <p:cond delay="0"/>
                                  </p:stCondLst>
                                  <p:childTnLst>
                                    <p:set>
                                      <p:cBhvr>
                                        <p:cTn id="148" dur="1" fill="hold">
                                          <p:stCondLst>
                                            <p:cond delay="0"/>
                                          </p:stCondLst>
                                        </p:cTn>
                                        <p:tgtEl>
                                          <p:spTgt spid="22"/>
                                        </p:tgtEl>
                                        <p:attrNameLst>
                                          <p:attrName>style.visibility</p:attrName>
                                        </p:attrNameLst>
                                      </p:cBhvr>
                                      <p:to>
                                        <p:strVal val="visible"/>
                                      </p:to>
                                    </p:set>
                                    <p:anim calcmode="lin" valueType="num">
                                      <p:cBhvr additive="base">
                                        <p:cTn id="149" dur="500" fill="hold"/>
                                        <p:tgtEl>
                                          <p:spTgt spid="22"/>
                                        </p:tgtEl>
                                        <p:attrNameLst>
                                          <p:attrName>ppt_x</p:attrName>
                                        </p:attrNameLst>
                                      </p:cBhvr>
                                      <p:tavLst>
                                        <p:tav tm="0">
                                          <p:val>
                                            <p:strVal val="0-#ppt_w/2"/>
                                          </p:val>
                                        </p:tav>
                                        <p:tav tm="100000">
                                          <p:val>
                                            <p:strVal val="#ppt_x"/>
                                          </p:val>
                                        </p:tav>
                                      </p:tavLst>
                                    </p:anim>
                                    <p:anim calcmode="lin" valueType="num">
                                      <p:cBhvr additive="base">
                                        <p:cTn id="15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51" fill="hold">
                      <p:stCondLst>
                        <p:cond delay="indefinite"/>
                      </p:stCondLst>
                      <p:childTnLst>
                        <p:par>
                          <p:cTn id="152" fill="hold">
                            <p:stCondLst>
                              <p:cond delay="0"/>
                            </p:stCondLst>
                            <p:childTnLst>
                              <p:par>
                                <p:cTn id="153" presetID="2" presetClass="entr" presetSubtype="8" fill="hold" nodeType="clickEffect">
                                  <p:stCondLst>
                                    <p:cond delay="0"/>
                                  </p:stCondLst>
                                  <p:childTnLst>
                                    <p:set>
                                      <p:cBhvr>
                                        <p:cTn id="154" dur="1" fill="hold">
                                          <p:stCondLst>
                                            <p:cond delay="0"/>
                                          </p:stCondLst>
                                        </p:cTn>
                                        <p:tgtEl>
                                          <p:spTgt spid="23"/>
                                        </p:tgtEl>
                                        <p:attrNameLst>
                                          <p:attrName>style.visibility</p:attrName>
                                        </p:attrNameLst>
                                      </p:cBhvr>
                                      <p:to>
                                        <p:strVal val="visible"/>
                                      </p:to>
                                    </p:set>
                                    <p:anim calcmode="lin" valueType="num">
                                      <p:cBhvr additive="base">
                                        <p:cTn id="155" dur="500" fill="hold"/>
                                        <p:tgtEl>
                                          <p:spTgt spid="23"/>
                                        </p:tgtEl>
                                        <p:attrNameLst>
                                          <p:attrName>ppt_x</p:attrName>
                                        </p:attrNameLst>
                                      </p:cBhvr>
                                      <p:tavLst>
                                        <p:tav tm="0">
                                          <p:val>
                                            <p:strVal val="0-#ppt_w/2"/>
                                          </p:val>
                                        </p:tav>
                                        <p:tav tm="100000">
                                          <p:val>
                                            <p:strVal val="#ppt_x"/>
                                          </p:val>
                                        </p:tav>
                                      </p:tavLst>
                                    </p:anim>
                                    <p:anim calcmode="lin" valueType="num">
                                      <p:cBhvr additive="base">
                                        <p:cTn id="1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8" fill="hold" nodeType="clickEffect">
                                  <p:stCondLst>
                                    <p:cond delay="0"/>
                                  </p:stCondLst>
                                  <p:childTnLst>
                                    <p:set>
                                      <p:cBhvr>
                                        <p:cTn id="160" dur="1" fill="hold">
                                          <p:stCondLst>
                                            <p:cond delay="0"/>
                                          </p:stCondLst>
                                        </p:cTn>
                                        <p:tgtEl>
                                          <p:spTgt spid="3">
                                            <p:txEl>
                                              <p:pRg st="11" end="11"/>
                                            </p:txEl>
                                          </p:spTgt>
                                        </p:tgtEl>
                                        <p:attrNameLst>
                                          <p:attrName>style.visibility</p:attrName>
                                        </p:attrNameLst>
                                      </p:cBhvr>
                                      <p:to>
                                        <p:strVal val="visible"/>
                                      </p:to>
                                    </p:set>
                                    <p:anim calcmode="lin" valueType="num">
                                      <p:cBhvr additive="base">
                                        <p:cTn id="16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16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8" fill="hold" grpId="0" nodeType="clickEffect">
                                  <p:stCondLst>
                                    <p:cond delay="0"/>
                                  </p:stCondLst>
                                  <p:childTnLst>
                                    <p:set>
                                      <p:cBhvr>
                                        <p:cTn id="166" dur="1" fill="hold">
                                          <p:stCondLst>
                                            <p:cond delay="0"/>
                                          </p:stCondLst>
                                        </p:cTn>
                                        <p:tgtEl>
                                          <p:spTgt spid="9"/>
                                        </p:tgtEl>
                                        <p:attrNameLst>
                                          <p:attrName>style.visibility</p:attrName>
                                        </p:attrNameLst>
                                      </p:cBhvr>
                                      <p:to>
                                        <p:strVal val="visible"/>
                                      </p:to>
                                    </p:set>
                                    <p:anim calcmode="lin" valueType="num">
                                      <p:cBhvr additive="base">
                                        <p:cTn id="167" dur="500" fill="hold"/>
                                        <p:tgtEl>
                                          <p:spTgt spid="9"/>
                                        </p:tgtEl>
                                        <p:attrNameLst>
                                          <p:attrName>ppt_x</p:attrName>
                                        </p:attrNameLst>
                                      </p:cBhvr>
                                      <p:tavLst>
                                        <p:tav tm="0">
                                          <p:val>
                                            <p:strVal val="0-#ppt_w/2"/>
                                          </p:val>
                                        </p:tav>
                                        <p:tav tm="100000">
                                          <p:val>
                                            <p:strVal val="#ppt_x"/>
                                          </p:val>
                                        </p:tav>
                                      </p:tavLst>
                                    </p:anim>
                                    <p:anim calcmode="lin" valueType="num">
                                      <p:cBhvr additive="base">
                                        <p:cTn id="16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2" presetClass="entr" presetSubtype="8" fill="hold" nodeType="clickEffect">
                                  <p:stCondLst>
                                    <p:cond delay="0"/>
                                  </p:stCondLst>
                                  <p:childTnLst>
                                    <p:set>
                                      <p:cBhvr>
                                        <p:cTn id="172" dur="1" fill="hold">
                                          <p:stCondLst>
                                            <p:cond delay="0"/>
                                          </p:stCondLst>
                                        </p:cTn>
                                        <p:tgtEl>
                                          <p:spTgt spid="40"/>
                                        </p:tgtEl>
                                        <p:attrNameLst>
                                          <p:attrName>style.visibility</p:attrName>
                                        </p:attrNameLst>
                                      </p:cBhvr>
                                      <p:to>
                                        <p:strVal val="visible"/>
                                      </p:to>
                                    </p:set>
                                    <p:anim calcmode="lin" valueType="num">
                                      <p:cBhvr additive="base">
                                        <p:cTn id="173" dur="500" fill="hold"/>
                                        <p:tgtEl>
                                          <p:spTgt spid="40"/>
                                        </p:tgtEl>
                                        <p:attrNameLst>
                                          <p:attrName>ppt_x</p:attrName>
                                        </p:attrNameLst>
                                      </p:cBhvr>
                                      <p:tavLst>
                                        <p:tav tm="0">
                                          <p:val>
                                            <p:strVal val="0-#ppt_w/2"/>
                                          </p:val>
                                        </p:tav>
                                        <p:tav tm="100000">
                                          <p:val>
                                            <p:strVal val="#ppt_x"/>
                                          </p:val>
                                        </p:tav>
                                      </p:tavLst>
                                    </p:anim>
                                    <p:anim calcmode="lin" valueType="num">
                                      <p:cBhvr additive="base">
                                        <p:cTn id="174"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8" fill="hold" nodeType="clickEffect">
                                  <p:stCondLst>
                                    <p:cond delay="0"/>
                                  </p:stCondLst>
                                  <p:childTnLst>
                                    <p:set>
                                      <p:cBhvr>
                                        <p:cTn id="178" dur="1" fill="hold">
                                          <p:stCondLst>
                                            <p:cond delay="0"/>
                                          </p:stCondLst>
                                        </p:cTn>
                                        <p:tgtEl>
                                          <p:spTgt spid="3">
                                            <p:txEl>
                                              <p:pRg st="10" end="10"/>
                                            </p:txEl>
                                          </p:spTgt>
                                        </p:tgtEl>
                                        <p:attrNameLst>
                                          <p:attrName>style.visibility</p:attrName>
                                        </p:attrNameLst>
                                      </p:cBhvr>
                                      <p:to>
                                        <p:strVal val="visible"/>
                                      </p:to>
                                    </p:set>
                                    <p:anim calcmode="lin" valueType="num">
                                      <p:cBhvr additive="base">
                                        <p:cTn id="17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18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P spid="8" grpId="0" animBg="1"/>
      <p:bldP spid="9"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8915399" cy="6949440"/>
        </p:xfrm>
        <a:graphic>
          <a:graphicData uri="http://schemas.openxmlformats.org/drawingml/2006/table">
            <a:tbl>
              <a:tblPr/>
              <a:tblGrid>
                <a:gridCol w="4080164"/>
                <a:gridCol w="4835235"/>
              </a:tblGrid>
              <a:tr h="1089212">
                <a:tc>
                  <a:txBody>
                    <a:bodyPr/>
                    <a:lstStyle/>
                    <a:p>
                      <a:pPr>
                        <a:lnSpc>
                          <a:spcPct val="150000"/>
                        </a:lnSpc>
                      </a:pPr>
                      <a:r>
                        <a:rPr lang="en-US" sz="1600" b="1" dirty="0">
                          <a:latin typeface="Calibri"/>
                          <a:cs typeface="Times New Roman"/>
                        </a:rPr>
                        <a:t>Programming experiments</a:t>
                      </a:r>
                      <a:r>
                        <a:rPr lang="en-US" sz="1600" dirty="0">
                          <a:latin typeface="Calibri"/>
                          <a:cs typeface="Times New Roman"/>
                        </a:rPr>
                        <a:t> have resolved the show-stopper technical questions, such as whether a Java Swing UI will work on a touch screen.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The chief architect has drawn some ideas for the </a:t>
                      </a:r>
                      <a:r>
                        <a:rPr lang="en-US" sz="1600" b="1" dirty="0">
                          <a:latin typeface="Calibri"/>
                          <a:cs typeface="Times New Roman"/>
                        </a:rPr>
                        <a:t>large-scale logical architecture</a:t>
                      </a:r>
                      <a:r>
                        <a:rPr lang="en-US" sz="1600" dirty="0">
                          <a:latin typeface="Calibri"/>
                          <a:cs typeface="Times New Roman"/>
                        </a:rPr>
                        <a:t>, using UML package diagrams. This is part of the UP Design Model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3">
                <a:tc>
                  <a:txBody>
                    <a:bodyPr/>
                    <a:lstStyle/>
                    <a:p>
                      <a:pPr>
                        <a:lnSpc>
                          <a:spcPct val="150000"/>
                        </a:lnSpc>
                      </a:pPr>
                      <a:r>
                        <a:rPr lang="en-US" sz="1600" dirty="0">
                          <a:latin typeface="Calibri"/>
                          <a:cs typeface="Times New Roman"/>
                        </a:rPr>
                        <a:t>The </a:t>
                      </a:r>
                      <a:r>
                        <a:rPr lang="en-US" sz="1600" b="1" dirty="0">
                          <a:latin typeface="Calibri"/>
                          <a:cs typeface="Times New Roman"/>
                        </a:rPr>
                        <a:t>use case text </a:t>
                      </a:r>
                      <a:r>
                        <a:rPr lang="en-US" sz="1600" dirty="0">
                          <a:latin typeface="Calibri"/>
                          <a:cs typeface="Times New Roman"/>
                        </a:rPr>
                        <a:t>defines the visible behavior that the software objects must ultimately support objects are designed to "realize" (implement) the use cases. In the UP, this OO design is called, not surprisingly, the </a:t>
                      </a:r>
                      <a:r>
                        <a:rPr lang="en-US" sz="1600" b="1" dirty="0">
                          <a:latin typeface="Calibri"/>
                          <a:cs typeface="Times New Roman"/>
                        </a:rPr>
                        <a:t>use case realization</a:t>
                      </a:r>
                      <a:r>
                        <a:rPr lang="en-US" sz="1600" dirty="0">
                          <a:latin typeface="Calibri"/>
                          <a:cs typeface="Times New Roman"/>
                        </a:rPr>
                        <a:t>.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The </a:t>
                      </a:r>
                      <a:r>
                        <a:rPr lang="en-US" sz="1600" b="1" dirty="0">
                          <a:latin typeface="Calibri"/>
                          <a:cs typeface="Times New Roman"/>
                        </a:rPr>
                        <a:t>Supplementary Specification</a:t>
                      </a:r>
                      <a:r>
                        <a:rPr lang="en-US" sz="1600" dirty="0">
                          <a:latin typeface="Calibri"/>
                          <a:cs typeface="Times New Roman"/>
                        </a:rPr>
                        <a:t> defines the non-functional goals, such as internalization, our objects must satisfy.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353">
                <a:tc>
                  <a:txBody>
                    <a:bodyPr/>
                    <a:lstStyle/>
                    <a:p>
                      <a:pPr>
                        <a:lnSpc>
                          <a:spcPct val="150000"/>
                        </a:lnSpc>
                      </a:pPr>
                      <a:r>
                        <a:rPr lang="en-US" sz="1600" dirty="0">
                          <a:latin typeface="Calibri"/>
                          <a:cs typeface="Times New Roman"/>
                        </a:rPr>
                        <a:t>The </a:t>
                      </a:r>
                      <a:r>
                        <a:rPr lang="en-US" sz="1600" b="1" dirty="0">
                          <a:latin typeface="Calibri"/>
                          <a:cs typeface="Times New Roman"/>
                        </a:rPr>
                        <a:t>system sequence diagrams</a:t>
                      </a:r>
                      <a:r>
                        <a:rPr lang="en-US" sz="1600" dirty="0">
                          <a:latin typeface="Calibri"/>
                          <a:cs typeface="Times New Roman"/>
                        </a:rPr>
                        <a:t> identify the system operation messages, which are the starting messages on our interaction diagrams of collaborating objects.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a:latin typeface="Calibri"/>
                          <a:cs typeface="Times New Roman"/>
                        </a:rPr>
                        <a:t>The </a:t>
                      </a:r>
                      <a:r>
                        <a:rPr lang="en-US" sz="1600" b="1">
                          <a:latin typeface="Calibri"/>
                          <a:cs typeface="Times New Roman"/>
                        </a:rPr>
                        <a:t>Glossary</a:t>
                      </a:r>
                      <a:r>
                        <a:rPr lang="en-US" sz="1600">
                          <a:latin typeface="Calibri"/>
                          <a:cs typeface="Times New Roman"/>
                        </a:rPr>
                        <a:t> clarifies details of parameters or data coming in from the UI layer, data being passed to the database, and detailed item-specific logic or validation requirements, such as the legal formats and validation for product UPCs (universal product codes).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2282">
                <a:tc>
                  <a:txBody>
                    <a:bodyPr/>
                    <a:lstStyle/>
                    <a:p>
                      <a:pPr>
                        <a:lnSpc>
                          <a:spcPct val="150000"/>
                        </a:lnSpc>
                      </a:pPr>
                      <a:r>
                        <a:rPr lang="en-US" sz="1600" dirty="0">
                          <a:latin typeface="Calibri"/>
                          <a:cs typeface="Times New Roman"/>
                        </a:rPr>
                        <a:t>The </a:t>
                      </a:r>
                      <a:r>
                        <a:rPr lang="en-US" sz="1600" b="1" dirty="0">
                          <a:latin typeface="Calibri"/>
                          <a:cs typeface="Times New Roman"/>
                        </a:rPr>
                        <a:t>operation contracts</a:t>
                      </a:r>
                      <a:r>
                        <a:rPr lang="en-US" sz="1600" dirty="0">
                          <a:latin typeface="Calibri"/>
                          <a:cs typeface="Times New Roman"/>
                        </a:rPr>
                        <a:t> may complement the use case text to clarify what the software objects must achieve in a system operation. The post-conditions define detailed achievements.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600" dirty="0">
                          <a:latin typeface="Calibri"/>
                          <a:cs typeface="Times New Roman"/>
                        </a:rPr>
                        <a:t>The </a:t>
                      </a:r>
                      <a:r>
                        <a:rPr lang="en-US" sz="1600" b="1" dirty="0">
                          <a:latin typeface="Calibri"/>
                          <a:cs typeface="Times New Roman"/>
                        </a:rPr>
                        <a:t>Domain Model</a:t>
                      </a:r>
                      <a:r>
                        <a:rPr lang="en-US" sz="1600" dirty="0">
                          <a:latin typeface="Calibri"/>
                          <a:cs typeface="Times New Roman"/>
                        </a:rPr>
                        <a:t> suggests some names and attributes of software domain objects in the domain layer of the software architecture. </a:t>
                      </a:r>
                    </a:p>
                  </a:txBody>
                  <a:tcPr marL="46182" marR="461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5943600"/>
          </a:xfrm>
        </p:spPr>
        <p:txBody>
          <a:bodyPr>
            <a:normAutofit/>
          </a:bodyPr>
          <a:lstStyle/>
          <a:p>
            <a:r>
              <a:rPr lang="en-US" sz="2000" b="1" dirty="0" smtClean="0"/>
              <a:t>Target - </a:t>
            </a:r>
            <a:r>
              <a:rPr lang="en-US" sz="2000" dirty="0" smtClean="0"/>
              <a:t>defines the domain-specific interface that Client uses. </a:t>
            </a:r>
          </a:p>
          <a:p>
            <a:r>
              <a:rPr lang="en-US" sz="2000" b="1" dirty="0" smtClean="0"/>
              <a:t>Adapter - </a:t>
            </a:r>
            <a:r>
              <a:rPr lang="en-US" sz="2000" dirty="0" smtClean="0"/>
              <a:t>adapts the interface </a:t>
            </a:r>
            <a:r>
              <a:rPr lang="en-US" sz="2000" dirty="0" err="1" smtClean="0"/>
              <a:t>Adaptee</a:t>
            </a:r>
            <a:r>
              <a:rPr lang="en-US" sz="2000" dirty="0" smtClean="0"/>
              <a:t> to the Target interface. </a:t>
            </a:r>
          </a:p>
          <a:p>
            <a:r>
              <a:rPr lang="en-US" sz="2000" b="1" dirty="0" err="1" smtClean="0"/>
              <a:t>Adaptee</a:t>
            </a:r>
            <a:r>
              <a:rPr lang="en-US" sz="2000" b="1" dirty="0" smtClean="0"/>
              <a:t> - </a:t>
            </a:r>
            <a:r>
              <a:rPr lang="en-US" sz="2000" dirty="0" smtClean="0"/>
              <a:t>defines an existing interface that needs adapting. </a:t>
            </a:r>
          </a:p>
          <a:p>
            <a:r>
              <a:rPr lang="en-US" sz="2000" b="1" dirty="0" smtClean="0"/>
              <a:t>Client </a:t>
            </a:r>
            <a:r>
              <a:rPr lang="en-US" sz="2000" dirty="0" smtClean="0"/>
              <a:t>- collaborates with objects conforming to the Target interface. </a:t>
            </a:r>
          </a:p>
          <a:p>
            <a:pPr>
              <a:buNone/>
            </a:pPr>
            <a:endParaRPr lang="en-US" sz="2400" b="1" dirty="0" smtClean="0"/>
          </a:p>
          <a:p>
            <a:pPr>
              <a:buNone/>
            </a:pPr>
            <a:endParaRPr lang="en-US" sz="2400" b="1" dirty="0" smtClean="0"/>
          </a:p>
          <a:p>
            <a:pPr>
              <a:buNone/>
            </a:pPr>
            <a:r>
              <a:rPr lang="en-US" sz="2400" b="1" dirty="0" smtClean="0"/>
              <a:t>Example: </a:t>
            </a:r>
            <a:endParaRPr lang="en-US" sz="2400" dirty="0" smtClean="0"/>
          </a:p>
          <a:p>
            <a:pPr marL="457200" lvl="0" indent="-457200">
              <a:buFont typeface="+mj-lt"/>
              <a:buAutoNum type="arabicPeriod"/>
            </a:pPr>
            <a:r>
              <a:rPr lang="en-US" sz="2000" dirty="0" smtClean="0"/>
              <a:t>The </a:t>
            </a:r>
            <a:r>
              <a:rPr lang="en-US" sz="2000" dirty="0" err="1" smtClean="0"/>
              <a:t>NextGen</a:t>
            </a:r>
            <a:r>
              <a:rPr lang="en-US" sz="2000" dirty="0" smtClean="0"/>
              <a:t> POS system needs to support several kinds of external third-party services, including tax calculators, credit authorization services, inventory systems, and accounting systems, among others. </a:t>
            </a:r>
          </a:p>
          <a:p>
            <a:pPr marL="457200" lvl="0" indent="-457200">
              <a:buFont typeface="+mj-lt"/>
              <a:buAutoNum type="arabicPeriod"/>
            </a:pPr>
            <a:r>
              <a:rPr lang="en-US" sz="2000" dirty="0" smtClean="0"/>
              <a:t>Each has a different API, which can't be changed. </a:t>
            </a:r>
          </a:p>
          <a:p>
            <a:pPr marL="457200" lvl="0" indent="-457200">
              <a:buFont typeface="+mj-lt"/>
              <a:buAutoNum type="arabicPeriod"/>
            </a:pPr>
            <a:r>
              <a:rPr lang="en-US" sz="2000" dirty="0" smtClean="0"/>
              <a:t>A solution is to add a level of indirection with objects that adapt the varying external interfaces to a consistent interface used within the application. </a:t>
            </a:r>
          </a:p>
          <a:p>
            <a:pPr marL="457200" lvl="0" indent="-457200">
              <a:buFont typeface="+mj-lt"/>
              <a:buAutoNum type="arabicPeriod"/>
            </a:pPr>
            <a:r>
              <a:rPr lang="en-US" sz="2000" dirty="0" smtClean="0"/>
              <a:t>The solution is illustrated in below.</a:t>
            </a:r>
          </a:p>
          <a:p>
            <a:pPr>
              <a:buNone/>
            </a:pPr>
            <a:r>
              <a:rPr lang="en-US" sz="2000" dirty="0" smtClean="0"/>
              <a:t>         </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algn="ctr">
              <a:buNone/>
            </a:pPr>
            <a:r>
              <a:rPr lang="en-US" sz="2000" b="1" dirty="0" smtClean="0"/>
              <a:t>Examples of Adapter classes in the </a:t>
            </a:r>
            <a:r>
              <a:rPr lang="en-US" sz="2000" b="1" dirty="0" err="1" smtClean="0"/>
              <a:t>NextGen</a:t>
            </a:r>
            <a:r>
              <a:rPr lang="en-US" sz="2000" b="1" dirty="0" smtClean="0"/>
              <a:t> POS system</a:t>
            </a:r>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buNone/>
            </a:pPr>
            <a:endParaRPr lang="en-US" sz="2000" dirty="0" smtClean="0"/>
          </a:p>
          <a:p>
            <a:pPr>
              <a:buNone/>
            </a:pPr>
            <a:r>
              <a:rPr lang="en-US" sz="2000" dirty="0" smtClean="0"/>
              <a:t>      A </a:t>
            </a:r>
            <a:r>
              <a:rPr lang="en-US" sz="2000" b="1" dirty="0" smtClean="0"/>
              <a:t>particular adapter instance will be instantiated </a:t>
            </a:r>
            <a:r>
              <a:rPr lang="en-US" sz="2000" dirty="0" smtClean="0"/>
              <a:t>for the chosen external service , such as SAP for accounting, and will adapt the </a:t>
            </a:r>
            <a:r>
              <a:rPr lang="en-US" sz="2000" dirty="0" err="1" smtClean="0"/>
              <a:t>postSale</a:t>
            </a:r>
            <a:r>
              <a:rPr lang="en-US" sz="2000" dirty="0" smtClean="0"/>
              <a:t> request to the external interface, such as a SOAP XML interface over HTTPS for an intranet Web service offered by SAP.</a:t>
            </a:r>
          </a:p>
          <a:p>
            <a:pPr>
              <a:buNone/>
            </a:pPr>
            <a:endParaRPr lang="en-US" sz="2000" dirty="0" smtClean="0"/>
          </a:p>
          <a:p>
            <a:pPr algn="ctr">
              <a:buNone/>
            </a:pPr>
            <a:endParaRPr lang="en-US" sz="2000" b="1" dirty="0" smtClean="0"/>
          </a:p>
        </p:txBody>
      </p:sp>
      <p:graphicFrame>
        <p:nvGraphicFramePr>
          <p:cNvPr id="1026" name="Object 2"/>
          <p:cNvGraphicFramePr>
            <a:graphicFrameLocks noGrp="1" noChangeAspect="1"/>
          </p:cNvGraphicFramePr>
          <p:nvPr/>
        </p:nvGraphicFramePr>
        <p:xfrm>
          <a:off x="304800" y="457200"/>
          <a:ext cx="8382000" cy="4724401"/>
        </p:xfrm>
        <a:graphic>
          <a:graphicData uri="http://schemas.openxmlformats.org/presentationml/2006/ole">
            <mc:AlternateContent xmlns:mc="http://schemas.openxmlformats.org/markup-compatibility/2006">
              <mc:Choice xmlns:v="urn:schemas-microsoft-com:vml" Requires="v">
                <p:oleObj spid="_x0000_s1028" name="Visio" r:id="rId3" imgW="7053480" imgH="5110560" progId="">
                  <p:embed/>
                </p:oleObj>
              </mc:Choice>
              <mc:Fallback>
                <p:oleObj name="Visio" r:id="rId3" imgW="7053480" imgH="511056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57200"/>
                        <a:ext cx="8382000" cy="4724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0-#ppt_w/2"/>
                                          </p:val>
                                        </p:tav>
                                        <p:tav tm="100000">
                                          <p:val>
                                            <p:strVal val="#ppt_x"/>
                                          </p:val>
                                        </p:tav>
                                      </p:tavLst>
                                    </p:anim>
                                    <p:anim calcmode="lin" valueType="num">
                                      <p:cBhvr additive="base">
                                        <p:cTn id="14"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4" end="14"/>
                                            </p:txEl>
                                          </p:spTgt>
                                        </p:tgtEl>
                                        <p:attrNameLst>
                                          <p:attrName>style.visibility</p:attrName>
                                        </p:attrNameLst>
                                      </p:cBhvr>
                                      <p:to>
                                        <p:strVal val="visible"/>
                                      </p:to>
                                    </p:set>
                                    <p:anim calcmode="lin" valueType="num">
                                      <p:cBhvr additive="base">
                                        <p:cTn id="19"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a:bodyPr>
          <a:lstStyle/>
          <a:p>
            <a:pPr>
              <a:buNone/>
            </a:pPr>
            <a:r>
              <a:rPr lang="en-US" sz="2000" b="1" dirty="0" smtClean="0"/>
              <a:t>Guideline: Include Pattern in Type Name</a:t>
            </a:r>
            <a:endParaRPr lang="en-US" sz="2000" dirty="0" smtClean="0"/>
          </a:p>
          <a:p>
            <a:pPr lvl="0"/>
            <a:r>
              <a:rPr lang="en-US" sz="2000" dirty="0" smtClean="0"/>
              <a:t>Notice that the type names include the pattern name "Adapter." </a:t>
            </a:r>
          </a:p>
          <a:p>
            <a:pPr lvl="0"/>
            <a:r>
              <a:rPr lang="en-US" sz="2000" dirty="0" smtClean="0"/>
              <a:t>This is a relatively common style and has the advantage of easily communicating to others reading the code or diagrams what design patterns are being used. </a:t>
            </a:r>
          </a:p>
          <a:p>
            <a:pPr>
              <a:buNone/>
            </a:pPr>
            <a:r>
              <a:rPr lang="en-US" sz="2400" b="1" dirty="0" smtClean="0"/>
              <a:t>Related Pattern: </a:t>
            </a:r>
            <a:endParaRPr lang="en-US" sz="2400" dirty="0" smtClean="0"/>
          </a:p>
          <a:p>
            <a:pPr marL="457200" lvl="0" indent="-457200">
              <a:buFont typeface="+mj-lt"/>
              <a:buAutoNum type="arabicPeriod"/>
            </a:pPr>
            <a:r>
              <a:rPr lang="en-US" sz="2000" dirty="0" smtClean="0"/>
              <a:t>Façade </a:t>
            </a:r>
          </a:p>
          <a:p>
            <a:pPr marL="457200" lvl="0" indent="-457200">
              <a:buFont typeface="+mj-lt"/>
              <a:buAutoNum type="arabicPeriod"/>
            </a:pPr>
            <a:r>
              <a:rPr lang="en-US" sz="2000" dirty="0" smtClean="0"/>
              <a:t>Polymorphism </a:t>
            </a:r>
          </a:p>
          <a:p>
            <a:pPr marL="457200" lvl="0" indent="-457200">
              <a:buFont typeface="+mj-lt"/>
              <a:buAutoNum type="arabicPeriod"/>
            </a:pPr>
            <a:r>
              <a:rPr lang="en-US" sz="2000" dirty="0" smtClean="0"/>
              <a:t>Indirection </a:t>
            </a:r>
          </a:p>
          <a:p>
            <a:pPr>
              <a:buNone/>
            </a:pPr>
            <a:r>
              <a:rPr lang="en-US" sz="2400" b="1" dirty="0" smtClean="0"/>
              <a:t>Adapter and GRASP:</a:t>
            </a:r>
            <a:endParaRPr lang="en-US" sz="2400" dirty="0" smtClean="0"/>
          </a:p>
          <a:p>
            <a:pPr>
              <a:buNone/>
            </a:pPr>
            <a:endParaRPr lang="en-US" sz="2000" dirty="0"/>
          </a:p>
        </p:txBody>
      </p:sp>
      <p:graphicFrame>
        <p:nvGraphicFramePr>
          <p:cNvPr id="2050" name="Object 2"/>
          <p:cNvGraphicFramePr>
            <a:graphicFrameLocks noGrp="1" noChangeAspect="1"/>
          </p:cNvGraphicFramePr>
          <p:nvPr/>
        </p:nvGraphicFramePr>
        <p:xfrm>
          <a:off x="152400" y="3505200"/>
          <a:ext cx="8839200" cy="3048001"/>
        </p:xfrm>
        <a:graphic>
          <a:graphicData uri="http://schemas.openxmlformats.org/presentationml/2006/ole">
            <mc:AlternateContent xmlns:mc="http://schemas.openxmlformats.org/markup-compatibility/2006">
              <mc:Choice xmlns:v="urn:schemas-microsoft-com:vml" Requires="v">
                <p:oleObj spid="_x0000_s2052" name="Visio" r:id="rId3" imgW="6471360" imgH="3112200" progId="">
                  <p:embed/>
                </p:oleObj>
              </mc:Choice>
              <mc:Fallback>
                <p:oleObj name="Visio" r:id="rId3" imgW="6471360" imgH="311220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505200"/>
                        <a:ext cx="8839200" cy="304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050"/>
                                        </p:tgtEl>
                                        <p:attrNameLst>
                                          <p:attrName>style.visibility</p:attrName>
                                        </p:attrNameLst>
                                      </p:cBhvr>
                                      <p:to>
                                        <p:strVal val="visible"/>
                                      </p:to>
                                    </p:set>
                                    <p:anim calcmode="lin" valueType="num">
                                      <p:cBhvr additive="base">
                                        <p:cTn id="55" dur="500" fill="hold"/>
                                        <p:tgtEl>
                                          <p:spTgt spid="2050"/>
                                        </p:tgtEl>
                                        <p:attrNameLst>
                                          <p:attrName>ppt_x</p:attrName>
                                        </p:attrNameLst>
                                      </p:cBhvr>
                                      <p:tavLst>
                                        <p:tav tm="0">
                                          <p:val>
                                            <p:strVal val="0-#ppt_w/2"/>
                                          </p:val>
                                        </p:tav>
                                        <p:tav tm="100000">
                                          <p:val>
                                            <p:strVal val="#ppt_x"/>
                                          </p:val>
                                        </p:tav>
                                      </p:tavLst>
                                    </p:anim>
                                    <p:anim calcmode="lin" valueType="num">
                                      <p:cBhvr additive="base">
                                        <p:cTn id="56"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305800" cy="639762"/>
          </a:xfrm>
        </p:spPr>
        <p:txBody>
          <a:bodyPr>
            <a:normAutofit fontScale="90000"/>
          </a:bodyPr>
          <a:lstStyle/>
          <a:p>
            <a:pPr algn="l"/>
            <a:r>
              <a:rPr lang="en-US" b="1" dirty="0" smtClean="0"/>
              <a:t>FACTORY</a:t>
            </a:r>
            <a:r>
              <a:rPr lang="en-US" dirty="0" smtClean="0"/>
              <a:t/>
            </a:r>
            <a:br>
              <a:rPr lang="en-US" dirty="0" smtClean="0"/>
            </a:br>
            <a:endParaRPr lang="en-US" dirty="0"/>
          </a:p>
        </p:txBody>
      </p:sp>
      <p:sp>
        <p:nvSpPr>
          <p:cNvPr id="3" name="Content Placeholder 2"/>
          <p:cNvSpPr>
            <a:spLocks noGrp="1"/>
          </p:cNvSpPr>
          <p:nvPr>
            <p:ph idx="1"/>
          </p:nvPr>
        </p:nvSpPr>
        <p:spPr>
          <a:xfrm>
            <a:off x="152400" y="838200"/>
            <a:ext cx="8763000" cy="5715000"/>
          </a:xfrm>
        </p:spPr>
        <p:txBody>
          <a:bodyPr>
            <a:noAutofit/>
          </a:bodyPr>
          <a:lstStyle/>
          <a:p>
            <a:pPr marL="457200" lvl="0" indent="-457200">
              <a:buFont typeface="+mj-lt"/>
              <a:buAutoNum type="arabicPeriod"/>
            </a:pPr>
            <a:r>
              <a:rPr lang="en-US" sz="2000" dirty="0" smtClean="0"/>
              <a:t>This is also called </a:t>
            </a:r>
            <a:r>
              <a:rPr lang="en-US" sz="2000" b="1" dirty="0" smtClean="0"/>
              <a:t>Simple Factory </a:t>
            </a:r>
            <a:r>
              <a:rPr lang="en-US" sz="2000" dirty="0" smtClean="0"/>
              <a:t>or </a:t>
            </a:r>
            <a:r>
              <a:rPr lang="en-US" sz="2000" b="1" dirty="0" smtClean="0"/>
              <a:t>Concrete Factory</a:t>
            </a:r>
            <a:r>
              <a:rPr lang="en-US" sz="2000" dirty="0" smtClean="0"/>
              <a:t>. This pattern is not a </a:t>
            </a:r>
            <a:r>
              <a:rPr lang="en-US" sz="2000" dirty="0" err="1" smtClean="0"/>
              <a:t>GoF</a:t>
            </a:r>
            <a:r>
              <a:rPr lang="en-US" sz="2000" dirty="0" smtClean="0"/>
              <a:t> design pattern. </a:t>
            </a:r>
          </a:p>
          <a:p>
            <a:pPr marL="457200" lvl="0" indent="-457200">
              <a:buFont typeface="+mj-lt"/>
              <a:buAutoNum type="arabicPeriod"/>
            </a:pPr>
            <a:r>
              <a:rPr lang="en-US" sz="2000" dirty="0" smtClean="0"/>
              <a:t>It is also a simplification of the </a:t>
            </a:r>
            <a:r>
              <a:rPr lang="en-US" sz="2000" dirty="0" err="1" smtClean="0"/>
              <a:t>GoF</a:t>
            </a:r>
            <a:r>
              <a:rPr lang="en-US" sz="2000" dirty="0" smtClean="0"/>
              <a:t> Abstract Factory pattern. </a:t>
            </a:r>
          </a:p>
          <a:p>
            <a:pPr>
              <a:buNone/>
            </a:pPr>
            <a:r>
              <a:rPr lang="en-US" sz="2400" b="1" dirty="0" smtClean="0"/>
              <a:t>Problem: </a:t>
            </a:r>
            <a:endParaRPr lang="en-US" sz="2400" dirty="0" smtClean="0"/>
          </a:p>
          <a:p>
            <a:r>
              <a:rPr lang="en-US" sz="2000" dirty="0" smtClean="0"/>
              <a:t>Who should be responsible for creating objects when there are special considerations, such as complex creation logic, a desire to separate the creation responsibilities for better cohesion, and so forth? </a:t>
            </a:r>
          </a:p>
          <a:p>
            <a:pPr>
              <a:buNone/>
            </a:pPr>
            <a:r>
              <a:rPr lang="en-US" sz="2400" b="1" dirty="0" smtClean="0"/>
              <a:t>Solution: </a:t>
            </a:r>
            <a:endParaRPr lang="en-US" sz="2400" dirty="0" smtClean="0"/>
          </a:p>
          <a:p>
            <a:r>
              <a:rPr lang="en-US" sz="2000" dirty="0" smtClean="0"/>
              <a:t>Create a Pure Fabrication object called a Factory that handles the creation. </a:t>
            </a:r>
          </a:p>
          <a:p>
            <a:pPr>
              <a:buNone/>
            </a:pPr>
            <a:r>
              <a:rPr lang="en-US" sz="2400" b="1" dirty="0" smtClean="0"/>
              <a:t>The problem in Adapter Pattern: </a:t>
            </a:r>
            <a:endParaRPr lang="en-US" sz="2400" dirty="0" smtClean="0"/>
          </a:p>
          <a:p>
            <a:pPr marL="457200" lvl="0" indent="-457200">
              <a:buFont typeface="+mj-lt"/>
              <a:buAutoNum type="arabicPeriod"/>
            </a:pPr>
            <a:r>
              <a:rPr lang="en-US" sz="2000" dirty="0" smtClean="0"/>
              <a:t>The adapter raises a new problem in the design: In the prior Adapter pattern solution for external services with varying interfaces, </a:t>
            </a:r>
          </a:p>
          <a:p>
            <a:pPr marL="857250" lvl="1" indent="-457200">
              <a:buFont typeface="Courier New" pitchFamily="49" charset="0"/>
              <a:buChar char="o"/>
            </a:pPr>
            <a:r>
              <a:rPr lang="en-US" sz="2000" dirty="0" smtClean="0"/>
              <a:t>who creates the adapters? </a:t>
            </a:r>
          </a:p>
          <a:p>
            <a:pPr marL="857250" lvl="1" indent="-457200">
              <a:buFont typeface="Courier New" pitchFamily="49" charset="0"/>
              <a:buChar char="o"/>
            </a:pPr>
            <a:r>
              <a:rPr lang="en-US" sz="2000" dirty="0" smtClean="0"/>
              <a:t>And how to determine which class of adapter to create, such as </a:t>
            </a:r>
            <a:r>
              <a:rPr lang="en-US" sz="2000" dirty="0" err="1" smtClean="0"/>
              <a:t>TaxMaster</a:t>
            </a:r>
            <a:r>
              <a:rPr lang="en-US" sz="2000" dirty="0" smtClean="0"/>
              <a:t>-Adapter or </a:t>
            </a:r>
            <a:r>
              <a:rPr lang="en-US" sz="2000" dirty="0" err="1" smtClean="0"/>
              <a:t>GoodAsGoldTaxProAdapter</a:t>
            </a:r>
            <a:r>
              <a:rPr lang="en-US" sz="2000" dirty="0" smtClean="0"/>
              <a:t>? </a:t>
            </a:r>
          </a:p>
          <a:p>
            <a:pPr marL="457200" indent="-457200">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457200" lvl="0" indent="-457200">
              <a:buFont typeface="+mj-lt"/>
              <a:buAutoNum type="arabicPeriod" startAt="2"/>
            </a:pPr>
            <a:r>
              <a:rPr lang="en-US" sz="2000" dirty="0" smtClean="0"/>
              <a:t>If some domain object creates them, the responsibilities of the domain object are going beyond pure application logic (such as sales total calculations) and into other concerns related to connectivity with external software components.</a:t>
            </a:r>
          </a:p>
          <a:p>
            <a:pPr marL="457200" lvl="0" indent="-457200">
              <a:buFont typeface="+mj-lt"/>
              <a:buAutoNum type="arabicPeriod" startAt="2"/>
            </a:pPr>
            <a:r>
              <a:rPr lang="en-US" sz="2000" dirty="0" smtClean="0"/>
              <a:t>This point underscores another fundamental design principle (usually considered an architectural design principle): Design to maintain a </a:t>
            </a:r>
            <a:r>
              <a:rPr lang="en-US" sz="2000" b="1" dirty="0" smtClean="0"/>
              <a:t>separation of concerns</a:t>
            </a:r>
            <a:r>
              <a:rPr lang="en-US" sz="2000" dirty="0" smtClean="0"/>
              <a:t>. </a:t>
            </a:r>
          </a:p>
          <a:p>
            <a:pPr marL="457200" lvl="0" indent="-457200">
              <a:buFont typeface="+mj-lt"/>
              <a:buAutoNum type="arabicPeriod" startAt="2"/>
            </a:pPr>
            <a:r>
              <a:rPr lang="en-US" sz="2000" dirty="0" smtClean="0"/>
              <a:t>If the application logic is responsible for create adapter cohesion will be decreased. </a:t>
            </a:r>
          </a:p>
          <a:p>
            <a:pPr marL="457200" lvl="0" indent="-457200">
              <a:buFont typeface="+mj-lt"/>
              <a:buAutoNum type="arabicPeriod" startAt="2"/>
            </a:pPr>
            <a:r>
              <a:rPr lang="en-US" sz="2000" dirty="0" smtClean="0"/>
              <a:t>The domain layer of software objects emphasizes relatively pure application logic responsibilities, whereas a different group of objects is responsible for the concern of connectivity to external systems. </a:t>
            </a:r>
          </a:p>
          <a:p>
            <a:pPr marL="457200" lvl="0" indent="-457200">
              <a:buFont typeface="+mj-lt"/>
              <a:buAutoNum type="arabicPeriod" startAt="2"/>
            </a:pPr>
            <a:r>
              <a:rPr lang="en-US" sz="2000" dirty="0" smtClean="0"/>
              <a:t>Therefore, choosing a domain object (such as a Register) to create the adapters does not support the goal of a separation of concerns, and lowers its cohesion. </a:t>
            </a:r>
          </a:p>
          <a:p>
            <a:pPr marL="457200" lvl="0" indent="-457200">
              <a:buFont typeface="+mj-lt"/>
              <a:buAutoNum type="arabicPeriod" startAt="2"/>
            </a:pPr>
            <a:r>
              <a:rPr lang="en-US" sz="2000" dirty="0" smtClean="0"/>
              <a:t>A common alternative in this case is to apply the </a:t>
            </a:r>
            <a:r>
              <a:rPr lang="en-US" sz="2000" b="1" dirty="0" smtClean="0"/>
              <a:t>Factory</a:t>
            </a:r>
            <a:r>
              <a:rPr lang="en-US" sz="2000" dirty="0" smtClean="0"/>
              <a:t> pattern, in which a Pure Fabrication "factory" object is defined to create objects. </a:t>
            </a:r>
          </a:p>
          <a:p>
            <a:pPr marL="457200" lvl="0" indent="-457200">
              <a:buFont typeface="+mj-lt"/>
              <a:buAutoNum type="arabicPeriod" startAt="2"/>
            </a:pPr>
            <a:r>
              <a:rPr lang="en-US" sz="2000" dirty="0" smtClean="0"/>
              <a:t>Factory objects have several advantages: </a:t>
            </a:r>
          </a:p>
          <a:p>
            <a:pPr lvl="1">
              <a:buFont typeface="Courier New" pitchFamily="49" charset="0"/>
              <a:buChar char="o"/>
            </a:pPr>
            <a:r>
              <a:rPr lang="en-US" sz="2000" dirty="0" smtClean="0"/>
              <a:t>Separate the responsibility of complex creation into cohesive helper objects. </a:t>
            </a:r>
          </a:p>
          <a:p>
            <a:pPr lvl="1">
              <a:buFont typeface="Courier New" pitchFamily="49" charset="0"/>
              <a:buChar char="o"/>
            </a:pPr>
            <a:r>
              <a:rPr lang="en-US" sz="2000" dirty="0" smtClean="0"/>
              <a:t>Hide potentially complex creation logic. </a:t>
            </a:r>
          </a:p>
          <a:p>
            <a:pPr lvl="1">
              <a:buFont typeface="Courier New" pitchFamily="49" charset="0"/>
              <a:buChar char="o"/>
            </a:pPr>
            <a:r>
              <a:rPr lang="en-US" sz="2000" dirty="0" smtClean="0"/>
              <a:t>Allow introduction of performance-enhancing memory management strategies, such as object caching or recycling.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Autofit/>
          </a:bodyPr>
          <a:lstStyle/>
          <a:p>
            <a:pPr>
              <a:buNone/>
            </a:pPr>
            <a:r>
              <a:rPr lang="en-US" sz="2000" b="1" dirty="0" smtClean="0"/>
              <a:t>Factory solution is illustrated below.</a:t>
            </a:r>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marL="457200" lvl="0" indent="-457200">
              <a:buFont typeface="+mj-lt"/>
              <a:buAutoNum type="arabicPeriod"/>
            </a:pPr>
            <a:r>
              <a:rPr lang="en-US" sz="2000" dirty="0" smtClean="0"/>
              <a:t>The </a:t>
            </a:r>
            <a:r>
              <a:rPr lang="en-US" sz="2000" dirty="0" err="1" smtClean="0"/>
              <a:t>ServiceFactory</a:t>
            </a:r>
            <a:r>
              <a:rPr lang="en-US" sz="2000" dirty="0" smtClean="0"/>
              <a:t> class decides to creates the adapters. </a:t>
            </a:r>
          </a:p>
          <a:p>
            <a:pPr marL="457200" lvl="0" indent="-457200">
              <a:buFont typeface="+mj-lt"/>
              <a:buAutoNum type="arabicPeriod"/>
            </a:pPr>
            <a:r>
              <a:rPr lang="en-US" sz="2000" dirty="0" smtClean="0"/>
              <a:t>This is not a application logic object. It is also called as Pure Fabrication Object. </a:t>
            </a:r>
          </a:p>
          <a:p>
            <a:pPr>
              <a:buNone/>
            </a:pPr>
            <a:r>
              <a:rPr lang="en-US" sz="2000" b="1" dirty="0" smtClean="0"/>
              <a:t>Related Pattern: </a:t>
            </a:r>
            <a:endParaRPr lang="en-US" sz="2000" dirty="0" smtClean="0"/>
          </a:p>
          <a:p>
            <a:pPr marL="457200" lvl="0" indent="-457200">
              <a:buFont typeface="+mj-lt"/>
              <a:buAutoNum type="arabicPeriod"/>
            </a:pPr>
            <a:r>
              <a:rPr lang="en-US" sz="2000" dirty="0" smtClean="0"/>
              <a:t>Singleton </a:t>
            </a:r>
          </a:p>
          <a:p>
            <a:pPr marL="457200" lvl="0" indent="-457200">
              <a:buFont typeface="+mj-lt"/>
              <a:buAutoNum type="arabicPeriod"/>
            </a:pPr>
            <a:r>
              <a:rPr lang="en-US" sz="2000" dirty="0" smtClean="0"/>
              <a:t>Pure Fabrication </a:t>
            </a:r>
          </a:p>
          <a:p>
            <a:pPr marL="457200" lvl="0" indent="-457200">
              <a:buFont typeface="+mj-lt"/>
              <a:buAutoNum type="arabicPeriod"/>
            </a:pPr>
            <a:r>
              <a:rPr lang="en-US" sz="2000" dirty="0" smtClean="0"/>
              <a:t>Abstract Factory. </a:t>
            </a:r>
          </a:p>
          <a:p>
            <a:pPr>
              <a:buNone/>
            </a:pPr>
            <a:endParaRPr lang="en-US" sz="2000" dirty="0" smtClean="0"/>
          </a:p>
          <a:p>
            <a:endParaRPr lang="en-US" sz="2000" dirty="0"/>
          </a:p>
        </p:txBody>
      </p:sp>
      <p:graphicFrame>
        <p:nvGraphicFramePr>
          <p:cNvPr id="3075" name="Object 3"/>
          <p:cNvGraphicFramePr>
            <a:graphicFrameLocks noGrp="1" noChangeAspect="1"/>
          </p:cNvGraphicFramePr>
          <p:nvPr/>
        </p:nvGraphicFramePr>
        <p:xfrm>
          <a:off x="152400" y="457200"/>
          <a:ext cx="8763000" cy="3810000"/>
        </p:xfrm>
        <a:graphic>
          <a:graphicData uri="http://schemas.openxmlformats.org/presentationml/2006/ole">
            <mc:AlternateContent xmlns:mc="http://schemas.openxmlformats.org/markup-compatibility/2006">
              <mc:Choice xmlns:v="urn:schemas-microsoft-com:vml" Requires="v">
                <p:oleObj spid="_x0000_s3077" name="Visio" r:id="rId3" imgW="5508360" imgH="3615840" progId="">
                  <p:embed/>
                </p:oleObj>
              </mc:Choice>
              <mc:Fallback>
                <p:oleObj name="Visio" r:id="rId3" imgW="5508360" imgH="3615840" progId="">
                  <p:embed/>
                  <p:pic>
                    <p:nvPicPr>
                      <p:cNvPr id="0" name="Picture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57200"/>
                        <a:ext cx="8763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500" fill="hold"/>
                                        <p:tgtEl>
                                          <p:spTgt spid="3075"/>
                                        </p:tgtEl>
                                        <p:attrNameLst>
                                          <p:attrName>ppt_x</p:attrName>
                                        </p:attrNameLst>
                                      </p:cBhvr>
                                      <p:tavLst>
                                        <p:tav tm="0">
                                          <p:val>
                                            <p:strVal val="0-#ppt_w/2"/>
                                          </p:val>
                                        </p:tav>
                                        <p:tav tm="100000">
                                          <p:val>
                                            <p:strVal val="#ppt_x"/>
                                          </p:val>
                                        </p:tav>
                                      </p:tavLst>
                                    </p:anim>
                                    <p:anim calcmode="lin" valueType="num">
                                      <p:cBhvr additive="base">
                                        <p:cTn id="14"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additive="base">
                                        <p:cTn id="1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1" end="11"/>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anim calcmode="lin" valueType="num">
                                      <p:cBhvr additive="base">
                                        <p:cTn id="2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12" end="12"/>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anim calcmode="lin" valueType="num">
                                      <p:cBhvr additive="base">
                                        <p:cTn id="2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3" end="13"/>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anim calcmode="lin" valueType="num">
                                      <p:cBhvr additive="base">
                                        <p:cTn id="3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14" end="14"/>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anim calcmode="lin" valueType="num">
                                      <p:cBhvr additive="base">
                                        <p:cTn id="35"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15" end="15"/>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anim calcmode="lin" valueType="num">
                                      <p:cBhvr additive="base">
                                        <p:cTn id="3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838200"/>
          </a:xfrm>
        </p:spPr>
        <p:txBody>
          <a:bodyPr>
            <a:normAutofit fontScale="90000"/>
          </a:bodyPr>
          <a:lstStyle/>
          <a:p>
            <a:pPr algn="l"/>
            <a:r>
              <a:rPr lang="en-US" b="1" dirty="0" smtClean="0"/>
              <a:t>SINGLETON (</a:t>
            </a:r>
            <a:r>
              <a:rPr lang="en-US" b="1" dirty="0" err="1" smtClean="0"/>
              <a:t>GoF</a:t>
            </a:r>
            <a:r>
              <a:rPr lang="en-US" b="1" dirty="0" smtClean="0"/>
              <a:t>)</a:t>
            </a:r>
            <a:r>
              <a:rPr lang="en-US" dirty="0" smtClean="0"/>
              <a:t/>
            </a:r>
            <a:br>
              <a:rPr lang="en-US" dirty="0" smtClean="0"/>
            </a:br>
            <a:endParaRPr lang="en-US" dirty="0"/>
          </a:p>
        </p:txBody>
      </p:sp>
      <p:sp>
        <p:nvSpPr>
          <p:cNvPr id="3" name="Content Placeholder 2"/>
          <p:cNvSpPr>
            <a:spLocks noGrp="1"/>
          </p:cNvSpPr>
          <p:nvPr>
            <p:ph idx="1"/>
          </p:nvPr>
        </p:nvSpPr>
        <p:spPr>
          <a:xfrm>
            <a:off x="0" y="609600"/>
            <a:ext cx="9144000" cy="6248400"/>
          </a:xfrm>
        </p:spPr>
        <p:txBody>
          <a:bodyPr>
            <a:noAutofit/>
          </a:bodyPr>
          <a:lstStyle/>
          <a:p>
            <a:pPr marL="457200" lvl="0" indent="-457200">
              <a:buFont typeface="+mj-lt"/>
              <a:buAutoNum type="arabicPeriod"/>
            </a:pPr>
            <a:r>
              <a:rPr lang="en-US" sz="2000" dirty="0" smtClean="0"/>
              <a:t>The Factory raises a new problem in the design: </a:t>
            </a:r>
          </a:p>
          <a:p>
            <a:pPr marL="914400" lvl="1" indent="-457200">
              <a:buFont typeface="Courier New" pitchFamily="49" charset="0"/>
              <a:buChar char="o"/>
            </a:pPr>
            <a:r>
              <a:rPr lang="en-US" sz="2000" dirty="0" smtClean="0"/>
              <a:t>Who creates the factory itself? </a:t>
            </a:r>
          </a:p>
          <a:p>
            <a:pPr marL="914400" lvl="1" indent="-457200">
              <a:buFont typeface="Courier New" pitchFamily="49" charset="0"/>
              <a:buChar char="o"/>
            </a:pPr>
            <a:r>
              <a:rPr lang="en-US" sz="2000" dirty="0" smtClean="0"/>
              <a:t>How is it accessed? </a:t>
            </a:r>
          </a:p>
          <a:p>
            <a:pPr marL="457200" lvl="0" indent="-457200">
              <a:buFont typeface="+mj-lt"/>
              <a:buAutoNum type="arabicPeriod"/>
            </a:pPr>
            <a:r>
              <a:rPr lang="en-US" sz="2000" dirty="0" smtClean="0"/>
              <a:t>We only need ONE instance of factory for the whole application, hence ONE instance of </a:t>
            </a:r>
            <a:r>
              <a:rPr lang="en-US" sz="2000" dirty="0" err="1" smtClean="0"/>
              <a:t>ServiceFactory</a:t>
            </a:r>
            <a:r>
              <a:rPr lang="en-US" sz="2000" dirty="0" smtClean="0"/>
              <a:t>. </a:t>
            </a:r>
          </a:p>
          <a:p>
            <a:pPr marL="457200" lvl="0" indent="-457200">
              <a:buFont typeface="+mj-lt"/>
              <a:buAutoNum type="arabicPeriod"/>
            </a:pPr>
            <a:r>
              <a:rPr lang="en-US" sz="2000" dirty="0" smtClean="0"/>
              <a:t>The methods of this factory may need to be called from various places in the code. How to manage the visibility? </a:t>
            </a:r>
          </a:p>
          <a:p>
            <a:pPr marL="857250" lvl="1" indent="-457200">
              <a:buFont typeface="Courier New" pitchFamily="49" charset="0"/>
              <a:buChar char="o"/>
            </a:pPr>
            <a:r>
              <a:rPr lang="en-US" sz="2000" dirty="0" smtClean="0"/>
              <a:t>It is desirable to support global visibility or a single access point to a single instance of a class rather than some other form of visibility. This is true for the </a:t>
            </a:r>
            <a:r>
              <a:rPr lang="en-US" sz="2000" dirty="0" err="1" smtClean="0"/>
              <a:t>ServicesFactory</a:t>
            </a:r>
            <a:r>
              <a:rPr lang="en-US" sz="2000" dirty="0" smtClean="0"/>
              <a:t> instance. </a:t>
            </a:r>
          </a:p>
          <a:p>
            <a:pPr marL="457200" lvl="0" indent="-457200">
              <a:buFont typeface="+mj-lt"/>
              <a:buAutoNum type="arabicPeriod"/>
            </a:pPr>
            <a:r>
              <a:rPr lang="en-US" sz="2000" dirty="0" smtClean="0"/>
              <a:t>Solution:</a:t>
            </a:r>
          </a:p>
          <a:p>
            <a:pPr marL="857250" lvl="1" indent="-457200">
              <a:buFont typeface="Courier New" pitchFamily="49" charset="0"/>
              <a:buChar char="o"/>
            </a:pPr>
            <a:r>
              <a:rPr lang="en-US" sz="2000" dirty="0" smtClean="0"/>
              <a:t>One solution is pass the Factory instance around as a parameter to wherever a visibility need is discovered for it, or to initialize the objects that need visibility to it , with a permanent reference. </a:t>
            </a:r>
          </a:p>
          <a:p>
            <a:pPr marL="857250" lvl="1" indent="-457200">
              <a:buFont typeface="Courier New" pitchFamily="49" charset="0"/>
              <a:buChar char="o"/>
            </a:pPr>
            <a:r>
              <a:rPr lang="en-US" sz="2000" dirty="0" smtClean="0"/>
              <a:t>Alternative is Singleton pattern. </a:t>
            </a:r>
          </a:p>
          <a:p>
            <a:pPr marL="1257300" lvl="2" indent="-457200">
              <a:buFont typeface="Wingdings" pitchFamily="2" charset="2"/>
              <a:buChar char="ü"/>
            </a:pPr>
            <a:r>
              <a:rPr lang="en-US" sz="2000" dirty="0" smtClean="0"/>
              <a:t>Define a static method of the class that returns the singleton. </a:t>
            </a:r>
          </a:p>
          <a:p>
            <a:pPr marL="1257300" lvl="2" indent="-457200">
              <a:buFont typeface="Wingdings" pitchFamily="2" charset="2"/>
              <a:buChar char="ü"/>
            </a:pPr>
            <a:r>
              <a:rPr lang="en-US" sz="2000" dirty="0" smtClean="0"/>
              <a:t>With this approach, a developer has global visibility to this single instance, via the static </a:t>
            </a:r>
            <a:r>
              <a:rPr lang="en-US" sz="2000" dirty="0" err="1" smtClean="0"/>
              <a:t>getInstance</a:t>
            </a:r>
            <a:r>
              <a:rPr lang="en-US" sz="2000" dirty="0" smtClean="0"/>
              <a:t> method of the class. </a:t>
            </a:r>
          </a:p>
          <a:p>
            <a:pPr marL="457200" indent="-457200">
              <a:buFont typeface="+mj-lt"/>
              <a:buAutoNum type="arabicPeriod"/>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a:bodyPr>
          <a:lstStyle/>
          <a:p>
            <a:pPr>
              <a:buNone/>
            </a:pPr>
            <a:r>
              <a:rPr lang="en-US" sz="2400" b="1" dirty="0" smtClean="0"/>
              <a:t>Problem: </a:t>
            </a:r>
            <a:endParaRPr lang="en-US" sz="2400" dirty="0" smtClean="0"/>
          </a:p>
          <a:p>
            <a:r>
              <a:rPr lang="en-US" sz="2000" dirty="0" smtClean="0"/>
              <a:t>Exactly one instance of a class is allowed it is a "singleton." Objects need a global and single point of access. </a:t>
            </a:r>
          </a:p>
          <a:p>
            <a:pPr>
              <a:buNone/>
            </a:pPr>
            <a:r>
              <a:rPr lang="en-US" sz="2400" b="1" dirty="0" smtClean="0"/>
              <a:t>Solution:</a:t>
            </a:r>
            <a:endParaRPr lang="en-US" sz="2400" dirty="0" smtClean="0"/>
          </a:p>
          <a:p>
            <a:r>
              <a:rPr lang="en-US" sz="2000" dirty="0" smtClean="0"/>
              <a:t>Define a static method of the class that returns the singleton. </a:t>
            </a:r>
          </a:p>
          <a:p>
            <a:pPr>
              <a:buNone/>
            </a:pPr>
            <a:r>
              <a:rPr lang="en-US" sz="2400" b="1" dirty="0" smtClean="0"/>
              <a:t>Implementation of the Singleton pattern:</a:t>
            </a:r>
            <a:endParaRPr lang="en-US" sz="2400" dirty="0" smtClean="0"/>
          </a:p>
          <a:p>
            <a:pPr>
              <a:buNone/>
            </a:pPr>
            <a:endParaRPr lang="en-US" sz="2000" dirty="0"/>
          </a:p>
        </p:txBody>
      </p:sp>
      <p:graphicFrame>
        <p:nvGraphicFramePr>
          <p:cNvPr id="4098" name="Object 2"/>
          <p:cNvGraphicFramePr>
            <a:graphicFrameLocks noGrp="1" noChangeAspect="1"/>
          </p:cNvGraphicFramePr>
          <p:nvPr/>
        </p:nvGraphicFramePr>
        <p:xfrm>
          <a:off x="152400" y="2438400"/>
          <a:ext cx="8839200" cy="4267200"/>
        </p:xfrm>
        <a:graphic>
          <a:graphicData uri="http://schemas.openxmlformats.org/presentationml/2006/ole">
            <mc:AlternateContent xmlns:mc="http://schemas.openxmlformats.org/markup-compatibility/2006">
              <mc:Choice xmlns:v="urn:schemas-microsoft-com:vml" Requires="v">
                <p:oleObj spid="_x0000_s4100" name="Visio" r:id="rId3" imgW="6296760" imgH="4482000" progId="">
                  <p:embed/>
                </p:oleObj>
              </mc:Choice>
              <mc:Fallback>
                <p:oleObj name="Visio" r:id="rId3" imgW="6296760" imgH="448200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438400"/>
                        <a:ext cx="8839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098"/>
                                        </p:tgtEl>
                                        <p:attrNameLst>
                                          <p:attrName>style.visibility</p:attrName>
                                        </p:attrNameLst>
                                      </p:cBhvr>
                                      <p:to>
                                        <p:strVal val="visible"/>
                                      </p:to>
                                    </p:set>
                                    <p:anim calcmode="lin" valueType="num">
                                      <p:cBhvr additive="base">
                                        <p:cTn id="37" dur="500" fill="hold"/>
                                        <p:tgtEl>
                                          <p:spTgt spid="4098"/>
                                        </p:tgtEl>
                                        <p:attrNameLst>
                                          <p:attrName>ppt_x</p:attrName>
                                        </p:attrNameLst>
                                      </p:cBhvr>
                                      <p:tavLst>
                                        <p:tav tm="0">
                                          <p:val>
                                            <p:strVal val="0-#ppt_w/2"/>
                                          </p:val>
                                        </p:tav>
                                        <p:tav tm="100000">
                                          <p:val>
                                            <p:strVal val="#ppt_x"/>
                                          </p:val>
                                        </p:tav>
                                      </p:tavLst>
                                    </p:anim>
                                    <p:anim calcmode="lin" valueType="num">
                                      <p:cBhvr additive="base">
                                        <p:cTn id="3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lnSpcReduction="10000"/>
          </a:bodyPr>
          <a:lstStyle/>
          <a:p>
            <a:pPr>
              <a:buNone/>
            </a:pPr>
            <a:r>
              <a:rPr lang="en-US" sz="2400" b="1" dirty="0" smtClean="0"/>
              <a:t>Applying UML: </a:t>
            </a:r>
            <a:endParaRPr lang="en-US" sz="2400" dirty="0" smtClean="0"/>
          </a:p>
          <a:p>
            <a:pPr marL="457200" lvl="0" indent="-457200">
              <a:buFont typeface="+mj-lt"/>
              <a:buAutoNum type="arabicPeriod"/>
            </a:pPr>
            <a:r>
              <a:rPr lang="en-US" sz="2000" dirty="0" smtClean="0"/>
              <a:t>Notice how a singleton is illustrated, with a </a:t>
            </a:r>
            <a:r>
              <a:rPr lang="en-US" sz="2000" b="1" dirty="0" smtClean="0"/>
              <a:t>'1' </a:t>
            </a:r>
            <a:r>
              <a:rPr lang="en-US" sz="2000" dirty="0" smtClean="0"/>
              <a:t>in the top right corner of the name compartment. </a:t>
            </a:r>
          </a:p>
          <a:p>
            <a:pPr marL="457200" lvl="0" indent="-457200">
              <a:buFont typeface="+mj-lt"/>
              <a:buAutoNum type="arabicPeriod"/>
            </a:pPr>
            <a:r>
              <a:rPr lang="en-US" sz="2000" dirty="0" smtClean="0"/>
              <a:t>Thus, the key idea is that </a:t>
            </a:r>
            <a:r>
              <a:rPr lang="en-US" sz="2000" b="1" dirty="0" smtClean="0"/>
              <a:t>class X defines a static method </a:t>
            </a:r>
            <a:r>
              <a:rPr lang="en-US" sz="2000" b="1" dirty="0" err="1" smtClean="0"/>
              <a:t>getInstance</a:t>
            </a:r>
            <a:r>
              <a:rPr lang="en-US" sz="2000" b="1" dirty="0" smtClean="0"/>
              <a:t> that itself provides a single instance of X. </a:t>
            </a:r>
            <a:endParaRPr lang="en-US" sz="2000" dirty="0" smtClean="0"/>
          </a:p>
          <a:p>
            <a:pPr marL="457200" indent="-457200">
              <a:buNone/>
            </a:pPr>
            <a:r>
              <a:rPr lang="en-US" sz="2000" dirty="0" smtClean="0"/>
              <a:t>With this approach, a developer has global visibility to this single instance, via the</a:t>
            </a:r>
          </a:p>
          <a:p>
            <a:pPr marL="457200" indent="-457200">
              <a:buNone/>
            </a:pPr>
            <a:r>
              <a:rPr lang="en-US" sz="2000" dirty="0" smtClean="0"/>
              <a:t>static </a:t>
            </a:r>
            <a:r>
              <a:rPr lang="en-US" sz="2000" dirty="0" err="1" smtClean="0"/>
              <a:t>getInstance</a:t>
            </a:r>
            <a:r>
              <a:rPr lang="en-US" sz="2000" dirty="0" smtClean="0"/>
              <a:t> method of the class, as in this example: </a:t>
            </a:r>
          </a:p>
          <a:p>
            <a:pPr>
              <a:buNone/>
            </a:pPr>
            <a:r>
              <a:rPr lang="en-US" sz="2000" dirty="0" smtClean="0"/>
              <a:t>public class Register </a:t>
            </a:r>
          </a:p>
          <a:p>
            <a:pPr>
              <a:buNone/>
            </a:pPr>
            <a:r>
              <a:rPr lang="en-US" sz="2000" dirty="0" smtClean="0"/>
              <a:t>{ public void initialize() </a:t>
            </a:r>
          </a:p>
          <a:p>
            <a:pPr>
              <a:buNone/>
            </a:pPr>
            <a:r>
              <a:rPr lang="en-US" sz="2000" dirty="0" smtClean="0"/>
              <a:t>{ </a:t>
            </a:r>
          </a:p>
          <a:p>
            <a:pPr>
              <a:buNone/>
            </a:pPr>
            <a:r>
              <a:rPr lang="en-US" sz="2000" dirty="0" smtClean="0"/>
              <a:t>    … do some work … </a:t>
            </a:r>
          </a:p>
          <a:p>
            <a:pPr>
              <a:buNone/>
            </a:pPr>
            <a:r>
              <a:rPr lang="en-US" sz="2000" dirty="0" smtClean="0"/>
              <a:t>    // accessing the singleton Factory via the </a:t>
            </a:r>
            <a:r>
              <a:rPr lang="en-US" sz="2000" dirty="0" err="1" smtClean="0"/>
              <a:t>getInstance</a:t>
            </a:r>
            <a:r>
              <a:rPr lang="en-US" sz="2000" dirty="0" smtClean="0"/>
              <a:t> </a:t>
            </a:r>
          </a:p>
          <a:p>
            <a:pPr>
              <a:buNone/>
            </a:pPr>
            <a:r>
              <a:rPr lang="en-US" sz="2000" dirty="0" smtClean="0"/>
              <a:t>call </a:t>
            </a:r>
          </a:p>
          <a:p>
            <a:pPr>
              <a:buNone/>
            </a:pPr>
            <a:r>
              <a:rPr lang="en-US" sz="2000" dirty="0" smtClean="0"/>
              <a:t>   </a:t>
            </a:r>
            <a:r>
              <a:rPr lang="en-US" sz="2000" dirty="0" err="1" smtClean="0"/>
              <a:t>accountingAdapter</a:t>
            </a:r>
            <a:r>
              <a:rPr lang="en-US" sz="2000" dirty="0" smtClean="0"/>
              <a:t>=</a:t>
            </a:r>
            <a:r>
              <a:rPr lang="en-US" sz="2000" b="1" dirty="0" err="1" smtClean="0"/>
              <a:t>ServicesFactory.getInstance</a:t>
            </a:r>
            <a:r>
              <a:rPr lang="en-US" sz="2000" b="1" dirty="0" smtClean="0"/>
              <a:t>()</a:t>
            </a:r>
            <a:r>
              <a:rPr lang="en-US" sz="2000" dirty="0" smtClean="0"/>
              <a:t>. </a:t>
            </a:r>
            <a:r>
              <a:rPr lang="en-US" sz="2000" dirty="0" err="1" smtClean="0"/>
              <a:t>getAccountingAdapter</a:t>
            </a:r>
            <a:r>
              <a:rPr lang="en-US" sz="2000" dirty="0" smtClean="0"/>
              <a:t>(); </a:t>
            </a:r>
          </a:p>
          <a:p>
            <a:pPr>
              <a:buNone/>
            </a:pPr>
            <a:r>
              <a:rPr lang="en-US" sz="2000" dirty="0" smtClean="0"/>
              <a:t>	… do some work … </a:t>
            </a:r>
          </a:p>
          <a:p>
            <a:pPr>
              <a:buNone/>
            </a:pPr>
            <a:r>
              <a:rPr lang="en-US" sz="2000" dirty="0" smtClean="0"/>
              <a:t>} </a:t>
            </a:r>
          </a:p>
          <a:p>
            <a:pPr>
              <a:buNone/>
            </a:pPr>
            <a:r>
              <a:rPr lang="en-US" sz="2000" dirty="0" smtClean="0"/>
              <a:t>// other methods…  </a:t>
            </a:r>
          </a:p>
          <a:p>
            <a:pPr>
              <a:buNone/>
            </a:pPr>
            <a:r>
              <a:rPr lang="en-US" sz="2000" dirty="0" smtClean="0"/>
              <a:t>} </a:t>
            </a:r>
          </a:p>
          <a:p>
            <a:pPr>
              <a:buNone/>
            </a:pPr>
            <a:r>
              <a:rPr lang="en-US" sz="2000" dirty="0" smtClean="0"/>
              <a:t>// end of class</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a:bodyPr>
          <a:lstStyle/>
          <a:p>
            <a:pPr>
              <a:buNone/>
            </a:pPr>
            <a:r>
              <a:rPr lang="en-US" sz="2000" dirty="0" smtClean="0"/>
              <a:t>Since visibility to public classes is global in scope (in most languages), at any</a:t>
            </a:r>
          </a:p>
          <a:p>
            <a:pPr>
              <a:buNone/>
            </a:pPr>
            <a:r>
              <a:rPr lang="en-US" sz="2000" dirty="0" smtClean="0"/>
              <a:t>point in the code, in any method of any class, one can write </a:t>
            </a:r>
          </a:p>
          <a:p>
            <a:pPr>
              <a:buNone/>
            </a:pPr>
            <a:r>
              <a:rPr lang="en-US" sz="2000" dirty="0" smtClean="0"/>
              <a:t>               		</a:t>
            </a:r>
            <a:r>
              <a:rPr lang="en-US" sz="2000" b="1" i="1" dirty="0" err="1" smtClean="0"/>
              <a:t>SingletonClass.getInstance</a:t>
            </a:r>
            <a:r>
              <a:rPr lang="en-US" sz="2000" b="1" i="1" dirty="0" smtClean="0"/>
              <a:t>() </a:t>
            </a:r>
            <a:endParaRPr lang="en-US" sz="2000" dirty="0" smtClean="0"/>
          </a:p>
          <a:p>
            <a:pPr>
              <a:buNone/>
            </a:pPr>
            <a:endParaRPr lang="en-US" sz="2400" b="1" dirty="0" smtClean="0"/>
          </a:p>
          <a:p>
            <a:pPr>
              <a:buNone/>
            </a:pPr>
            <a:r>
              <a:rPr lang="en-US" sz="2400" b="1" dirty="0" smtClean="0"/>
              <a:t>Implementation and Design Issues: </a:t>
            </a:r>
            <a:endParaRPr lang="en-US" sz="2400" dirty="0" smtClean="0"/>
          </a:p>
          <a:p>
            <a:pPr>
              <a:buNone/>
            </a:pPr>
            <a:r>
              <a:rPr lang="en-US" sz="2000" u="sng" dirty="0" smtClean="0"/>
              <a:t>Lazy initialization: </a:t>
            </a:r>
            <a:endParaRPr lang="en-US" sz="2000" dirty="0" smtClean="0"/>
          </a:p>
          <a:p>
            <a:pPr>
              <a:buNone/>
            </a:pPr>
            <a:r>
              <a:rPr lang="en-US" sz="2000" dirty="0" smtClean="0"/>
              <a:t>Delaying the creation of object until it needs is called Lazy initialization. </a:t>
            </a:r>
          </a:p>
          <a:p>
            <a:pPr>
              <a:buNone/>
            </a:pPr>
            <a:r>
              <a:rPr lang="en-US" sz="2000" dirty="0" smtClean="0"/>
              <a:t>In Java, for example: </a:t>
            </a:r>
          </a:p>
          <a:p>
            <a:pPr>
              <a:buNone/>
            </a:pPr>
            <a:r>
              <a:rPr lang="en-US" sz="2000" dirty="0" smtClean="0"/>
              <a:t>public static synchronized </a:t>
            </a:r>
            <a:r>
              <a:rPr lang="en-US" sz="2000" dirty="0" err="1" smtClean="0"/>
              <a:t>ServicesFactory</a:t>
            </a:r>
            <a:r>
              <a:rPr lang="en-US" sz="2000" dirty="0" smtClean="0"/>
              <a:t> </a:t>
            </a:r>
            <a:r>
              <a:rPr lang="en-US" sz="2000" dirty="0" err="1" smtClean="0"/>
              <a:t>getInstance</a:t>
            </a:r>
            <a:r>
              <a:rPr lang="en-US" sz="2000" dirty="0" smtClean="0"/>
              <a:t>()</a:t>
            </a:r>
          </a:p>
          <a:p>
            <a:pPr>
              <a:buNone/>
            </a:pPr>
            <a:r>
              <a:rPr lang="en-US" sz="2000" dirty="0" smtClean="0"/>
              <a:t>{ </a:t>
            </a:r>
          </a:p>
          <a:p>
            <a:pPr>
              <a:buNone/>
            </a:pPr>
            <a:r>
              <a:rPr lang="en-US" sz="2000" dirty="0" smtClean="0"/>
              <a:t>     if ( instance == null ) </a:t>
            </a:r>
          </a:p>
          <a:p>
            <a:pPr>
              <a:buNone/>
            </a:pPr>
            <a:r>
              <a:rPr lang="en-US" sz="2000" dirty="0" smtClean="0"/>
              <a:t>    { </a:t>
            </a:r>
          </a:p>
          <a:p>
            <a:pPr>
              <a:buNone/>
            </a:pPr>
            <a:r>
              <a:rPr lang="en-US" sz="2000" dirty="0" smtClean="0"/>
              <a:t>         // critical section if multithreaded application </a:t>
            </a:r>
          </a:p>
          <a:p>
            <a:pPr>
              <a:buNone/>
            </a:pPr>
            <a:r>
              <a:rPr lang="en-US" sz="2000" dirty="0" smtClean="0"/>
              <a:t>         </a:t>
            </a:r>
            <a:r>
              <a:rPr lang="en-US" sz="2000" b="1" dirty="0" smtClean="0"/>
              <a:t>instance = new </a:t>
            </a:r>
            <a:r>
              <a:rPr lang="en-US" sz="2000" b="1" dirty="0" err="1" smtClean="0"/>
              <a:t>ServicesFactory</a:t>
            </a:r>
            <a:r>
              <a:rPr lang="en-US" sz="2000" b="1" dirty="0" smtClean="0"/>
              <a:t>();</a:t>
            </a:r>
            <a:endParaRPr lang="en-US" sz="2000" dirty="0" smtClean="0"/>
          </a:p>
          <a:p>
            <a:pPr>
              <a:buNone/>
            </a:pPr>
            <a:r>
              <a:rPr lang="en-US" sz="2000" b="1" dirty="0" smtClean="0"/>
              <a:t>     </a:t>
            </a:r>
            <a:r>
              <a:rPr lang="en-US" sz="2000" dirty="0" smtClean="0"/>
              <a:t>}</a:t>
            </a:r>
          </a:p>
          <a:p>
            <a:pPr>
              <a:buNone/>
            </a:pPr>
            <a:r>
              <a:rPr lang="en-US" sz="2000" dirty="0" smtClean="0"/>
              <a:t>     return instance; </a:t>
            </a:r>
          </a:p>
          <a:p>
            <a:pPr>
              <a:buNone/>
            </a:pPr>
            <a:r>
              <a:rPr lang="en-US" sz="2000" dirty="0" smtClean="0"/>
              <a:t>}</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additive="base">
                                        <p:cTn id="79"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4" end="14"/>
                                            </p:txEl>
                                          </p:spTgt>
                                        </p:tgtEl>
                                        <p:attrNameLst>
                                          <p:attrName>style.visibility</p:attrName>
                                        </p:attrNameLst>
                                      </p:cBhvr>
                                      <p:to>
                                        <p:strVal val="visible"/>
                                      </p:to>
                                    </p:set>
                                    <p:anim calcmode="lin" valueType="num">
                                      <p:cBhvr additive="base">
                                        <p:cTn id="85"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
                                            <p:txEl>
                                              <p:pRg st="15" end="15"/>
                                            </p:txEl>
                                          </p:spTgt>
                                        </p:tgtEl>
                                        <p:attrNameLst>
                                          <p:attrName>style.visibility</p:attrName>
                                        </p:attrNameLst>
                                      </p:cBhvr>
                                      <p:to>
                                        <p:strVal val="visible"/>
                                      </p:to>
                                    </p:set>
                                    <p:anim calcmode="lin" valueType="num">
                                      <p:cBhvr additive="base">
                                        <p:cTn id="91"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
                                            <p:txEl>
                                              <p:pRg st="16" end="16"/>
                                            </p:txEl>
                                          </p:spTgt>
                                        </p:tgtEl>
                                        <p:attrNameLst>
                                          <p:attrName>style.visibility</p:attrName>
                                        </p:attrNameLst>
                                      </p:cBhvr>
                                      <p:to>
                                        <p:strVal val="visible"/>
                                      </p:to>
                                    </p:set>
                                    <p:anim calcmode="lin" valueType="num">
                                      <p:cBhvr additive="base">
                                        <p:cTn id="97"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248400"/>
          </a:xfrm>
        </p:spPr>
        <p:txBody>
          <a:bodyPr>
            <a:noAutofit/>
          </a:bodyPr>
          <a:lstStyle/>
          <a:p>
            <a:pPr>
              <a:buNone/>
            </a:pPr>
            <a:r>
              <a:rPr lang="en-US" sz="2400" b="1" dirty="0" smtClean="0"/>
              <a:t>What Are Activities of Object Design? </a:t>
            </a:r>
            <a:endParaRPr lang="en-US" sz="2400" dirty="0" smtClean="0"/>
          </a:p>
          <a:p>
            <a:pPr marL="457200" lvl="0" indent="-457200">
              <a:buFont typeface="+mj-lt"/>
              <a:buAutoNum type="arabicPeriod"/>
            </a:pPr>
            <a:r>
              <a:rPr lang="en-US" sz="2000" dirty="0" smtClean="0"/>
              <a:t>We're ready to take off our analyst hats and put on our designer-modeler hats. </a:t>
            </a:r>
          </a:p>
          <a:p>
            <a:pPr marL="457200" lvl="0" indent="-457200">
              <a:buFont typeface="+mj-lt"/>
              <a:buAutoNum type="arabicPeriod"/>
            </a:pPr>
            <a:r>
              <a:rPr lang="en-US" sz="2000" dirty="0" smtClean="0"/>
              <a:t>Given one or more of above inputs, developers </a:t>
            </a:r>
          </a:p>
          <a:p>
            <a:pPr marL="914400" lvl="1" indent="-457200"/>
            <a:r>
              <a:rPr lang="en-US" sz="2000" dirty="0" smtClean="0"/>
              <a:t>Start immediately coding (ideally with </a:t>
            </a:r>
            <a:r>
              <a:rPr lang="en-US" sz="2000" b="1" dirty="0" smtClean="0"/>
              <a:t>test-first development</a:t>
            </a:r>
            <a:r>
              <a:rPr lang="en-US" sz="2000" dirty="0" smtClean="0"/>
              <a:t>), </a:t>
            </a:r>
          </a:p>
          <a:p>
            <a:pPr marL="914400" lvl="1" indent="-457200"/>
            <a:r>
              <a:rPr lang="en-US" sz="2000" dirty="0" smtClean="0"/>
              <a:t>Start some UML modeling for the object design, or </a:t>
            </a:r>
          </a:p>
          <a:p>
            <a:pPr marL="914400" lvl="1" indent="-457200"/>
            <a:r>
              <a:rPr lang="en-US" sz="2000" dirty="0" smtClean="0"/>
              <a:t>Start with another modeling technique, such as CRC cards. </a:t>
            </a:r>
          </a:p>
          <a:p>
            <a:pPr marL="457200" lvl="0" indent="-457200">
              <a:buFont typeface="+mj-lt"/>
              <a:buAutoNum type="arabicPeriod"/>
            </a:pPr>
            <a:r>
              <a:rPr lang="en-US" sz="2000" dirty="0" smtClean="0"/>
              <a:t>In the UML case, that allows us to explore more visually than we can with just raw text.</a:t>
            </a:r>
          </a:p>
          <a:p>
            <a:pPr marL="457200" lvl="0" indent="-457200">
              <a:buFont typeface="+mj-lt"/>
              <a:buAutoNum type="arabicPeriod"/>
            </a:pPr>
            <a:r>
              <a:rPr lang="en-US" sz="2000" dirty="0" smtClean="0"/>
              <a:t>In this case, for example, we draw both interaction diagrams and complementary class diagrams (dynamic and static modeling) during one </a:t>
            </a:r>
            <a:r>
              <a:rPr lang="en-US" sz="2000" b="1" dirty="0" smtClean="0"/>
              <a:t>modeling day</a:t>
            </a:r>
            <a:r>
              <a:rPr lang="en-US" sz="2000" dirty="0" smtClean="0"/>
              <a:t>. </a:t>
            </a:r>
          </a:p>
          <a:p>
            <a:pPr marL="457200" lvl="0" indent="-457200">
              <a:buFont typeface="+mj-lt"/>
              <a:buAutoNum type="arabicPeriod"/>
            </a:pPr>
            <a:r>
              <a:rPr lang="en-US" sz="2000" dirty="0" smtClean="0"/>
              <a:t>And most importantly, during the drawing (and coding) activity we apply various OO design principles, such as </a:t>
            </a:r>
            <a:r>
              <a:rPr lang="en-US" sz="2000" b="1" dirty="0" smtClean="0"/>
              <a:t>GRASP </a:t>
            </a:r>
            <a:r>
              <a:rPr lang="en-US" sz="2000" dirty="0" smtClean="0"/>
              <a:t>and the </a:t>
            </a:r>
            <a:r>
              <a:rPr lang="en-US" sz="2000" b="1" dirty="0" smtClean="0"/>
              <a:t>Gang-of-Four (</a:t>
            </a:r>
            <a:r>
              <a:rPr lang="en-US" sz="2000" b="1" dirty="0" err="1" smtClean="0"/>
              <a:t>GoF</a:t>
            </a:r>
            <a:r>
              <a:rPr lang="en-US" sz="2000" b="1" dirty="0" smtClean="0"/>
              <a:t>)</a:t>
            </a:r>
            <a:r>
              <a:rPr lang="en-US" sz="2000" dirty="0" smtClean="0"/>
              <a:t> </a:t>
            </a:r>
            <a:r>
              <a:rPr lang="en-US" sz="2000" b="1" dirty="0" smtClean="0"/>
              <a:t>design patterns</a:t>
            </a:r>
            <a:r>
              <a:rPr lang="en-US" sz="2000" dirty="0" smtClean="0"/>
              <a:t>. </a:t>
            </a:r>
          </a:p>
          <a:p>
            <a:pPr marL="457200" lvl="0" indent="-457200">
              <a:buFont typeface="+mj-lt"/>
              <a:buAutoNum type="arabicPeriod"/>
            </a:pPr>
            <a:r>
              <a:rPr lang="en-US" sz="2000" dirty="0" smtClean="0"/>
              <a:t>The overall approach to doing the OO design modeling will be based on the metaphor of </a:t>
            </a:r>
            <a:r>
              <a:rPr lang="en-US" sz="2000" b="1" dirty="0" smtClean="0"/>
              <a:t>responsibility-driven design</a:t>
            </a:r>
            <a:r>
              <a:rPr lang="en-US" sz="2000" dirty="0" smtClean="0"/>
              <a:t> (RDD), thinking about how to assign responsibilities to collaborating objects. </a:t>
            </a:r>
          </a:p>
          <a:p>
            <a:pPr marL="457200" indent="-457200">
              <a:buNone/>
            </a:pPr>
            <a:endParaRPr lang="en-US" sz="2000"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6477000"/>
          </a:xfrm>
        </p:spPr>
        <p:txBody>
          <a:bodyPr>
            <a:noAutofit/>
          </a:bodyPr>
          <a:lstStyle/>
          <a:p>
            <a:pPr>
              <a:buNone/>
            </a:pPr>
            <a:r>
              <a:rPr lang="en-US" sz="2000" u="sng" dirty="0" smtClean="0"/>
              <a:t>Eagar Initialization: </a:t>
            </a:r>
            <a:endParaRPr lang="en-US" sz="2000" dirty="0" smtClean="0"/>
          </a:p>
          <a:p>
            <a:pPr>
              <a:buNone/>
            </a:pPr>
            <a:r>
              <a:rPr lang="en-US" sz="2000" dirty="0" smtClean="0"/>
              <a:t>Create the objects whether it needs or not by prediction from the past is</a:t>
            </a:r>
          </a:p>
          <a:p>
            <a:pPr>
              <a:buNone/>
            </a:pPr>
            <a:r>
              <a:rPr lang="en-US" sz="2000" dirty="0" smtClean="0"/>
              <a:t>called eager initialization. </a:t>
            </a:r>
          </a:p>
          <a:p>
            <a:pPr>
              <a:buNone/>
            </a:pPr>
            <a:r>
              <a:rPr lang="en-US" sz="2000" dirty="0" smtClean="0"/>
              <a:t>public class </a:t>
            </a:r>
            <a:r>
              <a:rPr lang="en-US" sz="2000" dirty="0" err="1" smtClean="0"/>
              <a:t>ServicesFactory</a:t>
            </a:r>
            <a:endParaRPr lang="en-US" sz="2000" dirty="0" smtClean="0"/>
          </a:p>
          <a:p>
            <a:pPr>
              <a:buNone/>
            </a:pPr>
            <a:r>
              <a:rPr lang="en-US" sz="2000" dirty="0" smtClean="0"/>
              <a:t>{ </a:t>
            </a:r>
          </a:p>
          <a:p>
            <a:pPr>
              <a:buNone/>
            </a:pPr>
            <a:r>
              <a:rPr lang="en-US" sz="2000" dirty="0" smtClean="0"/>
              <a:t>// eager initialization </a:t>
            </a:r>
          </a:p>
          <a:p>
            <a:pPr>
              <a:buNone/>
            </a:pPr>
            <a:r>
              <a:rPr lang="en-US" sz="2000" dirty="0" smtClean="0"/>
              <a:t>private static </a:t>
            </a:r>
            <a:r>
              <a:rPr lang="en-US" sz="2000" dirty="0" err="1" smtClean="0"/>
              <a:t>ServicesFactory</a:t>
            </a:r>
            <a:r>
              <a:rPr lang="en-US" sz="2000" dirty="0" smtClean="0"/>
              <a:t> instance = </a:t>
            </a:r>
          </a:p>
          <a:p>
            <a:pPr>
              <a:buNone/>
            </a:pPr>
            <a:r>
              <a:rPr lang="en-US" sz="2000" dirty="0" smtClean="0"/>
              <a:t>        new </a:t>
            </a:r>
            <a:r>
              <a:rPr lang="en-US" sz="2000" dirty="0" err="1" smtClean="0"/>
              <a:t>ServicesFactory</a:t>
            </a:r>
            <a:r>
              <a:rPr lang="en-US" sz="2000" dirty="0" smtClean="0"/>
              <a:t>(); </a:t>
            </a:r>
          </a:p>
          <a:p>
            <a:pPr>
              <a:buNone/>
            </a:pPr>
            <a:r>
              <a:rPr lang="en-US" sz="2000" dirty="0" smtClean="0"/>
              <a:t>public static </a:t>
            </a:r>
            <a:r>
              <a:rPr lang="en-US" sz="2000" dirty="0" err="1" smtClean="0"/>
              <a:t>ServicesFactory</a:t>
            </a:r>
            <a:r>
              <a:rPr lang="en-US" sz="2000" dirty="0" smtClean="0"/>
              <a:t> </a:t>
            </a:r>
            <a:r>
              <a:rPr lang="en-US" sz="2000" dirty="0" err="1" smtClean="0"/>
              <a:t>getInstance</a:t>
            </a:r>
            <a:r>
              <a:rPr lang="en-US" sz="2000" dirty="0" smtClean="0"/>
              <a:t>() </a:t>
            </a:r>
          </a:p>
          <a:p>
            <a:pPr>
              <a:buNone/>
            </a:pPr>
            <a:r>
              <a:rPr lang="en-US" sz="2000" dirty="0" smtClean="0"/>
              <a:t>{</a:t>
            </a:r>
          </a:p>
          <a:p>
            <a:pPr>
              <a:buNone/>
            </a:pPr>
            <a:r>
              <a:rPr lang="en-US" sz="2000" dirty="0" smtClean="0"/>
              <a:t> return instance; </a:t>
            </a:r>
          </a:p>
          <a:p>
            <a:pPr>
              <a:buNone/>
            </a:pPr>
            <a:r>
              <a:rPr lang="en-US" sz="2000" dirty="0" smtClean="0"/>
              <a:t>} </a:t>
            </a:r>
          </a:p>
          <a:p>
            <a:pPr>
              <a:buNone/>
            </a:pPr>
            <a:r>
              <a:rPr lang="en-US" sz="2000" dirty="0" smtClean="0"/>
              <a:t>// other methods...    }</a:t>
            </a:r>
          </a:p>
          <a:p>
            <a:pPr>
              <a:buNone/>
            </a:pPr>
            <a:r>
              <a:rPr lang="en-US" sz="2000" u="sng" dirty="0" smtClean="0"/>
              <a:t>Lazy initialization is usually preferred for at least these reasons: </a:t>
            </a:r>
            <a:endParaRPr lang="en-US" sz="2000" dirty="0" smtClean="0"/>
          </a:p>
          <a:p>
            <a:r>
              <a:rPr lang="en-US" sz="2000" dirty="0" smtClean="0"/>
              <a:t>Creation work (and perhaps holding on to "expensive" resources) is avoided, if the instance is never actually accessed. </a:t>
            </a:r>
          </a:p>
          <a:p>
            <a:r>
              <a:rPr lang="en-US" sz="2000" dirty="0" smtClean="0"/>
              <a:t>The </a:t>
            </a:r>
            <a:r>
              <a:rPr lang="en-US" sz="2000" dirty="0" err="1" smtClean="0"/>
              <a:t>getInstance</a:t>
            </a:r>
            <a:r>
              <a:rPr lang="en-US" sz="2000" dirty="0" smtClean="0"/>
              <a:t> lazy initialization sometimes contains complex and conditional creation logic. </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Autofit/>
          </a:bodyPr>
          <a:lstStyle/>
          <a:p>
            <a:pPr>
              <a:buNone/>
            </a:pPr>
            <a:r>
              <a:rPr lang="en-US" sz="2400" b="1" dirty="0" smtClean="0"/>
              <a:t>Implicit </a:t>
            </a:r>
            <a:r>
              <a:rPr lang="en-US" sz="2400" b="1" dirty="0" err="1" smtClean="0"/>
              <a:t>getInstance</a:t>
            </a:r>
            <a:r>
              <a:rPr lang="en-US" sz="2400" b="1" dirty="0" smtClean="0"/>
              <a:t> Singleton pattern message:</a:t>
            </a:r>
          </a:p>
          <a:p>
            <a:pPr>
              <a:buNone/>
            </a:pPr>
            <a:endParaRPr lang="en-US" sz="2000" b="1" dirty="0" smtClean="0"/>
          </a:p>
          <a:p>
            <a:pPr>
              <a:buNone/>
            </a:pPr>
            <a:endParaRPr lang="en-US" sz="2000" b="1" dirty="0" smtClean="0"/>
          </a:p>
          <a:p>
            <a:pPr>
              <a:buNone/>
            </a:pPr>
            <a:endParaRPr lang="en-US" sz="2000" b="1" dirty="0" smtClean="0"/>
          </a:p>
          <a:p>
            <a:pPr>
              <a:buNone/>
            </a:pPr>
            <a:r>
              <a:rPr lang="en-US" sz="2000" dirty="0" smtClean="0"/>
              <a:t>          initialize</a:t>
            </a:r>
          </a:p>
          <a:p>
            <a:pPr>
              <a:buNone/>
            </a:pPr>
            <a:r>
              <a:rPr lang="en-US" sz="2000" dirty="0" smtClean="0"/>
              <a:t>                                        </a:t>
            </a:r>
            <a:r>
              <a:rPr lang="en-US" sz="2000" dirty="0" err="1" smtClean="0"/>
              <a:t>aa</a:t>
            </a:r>
            <a:r>
              <a:rPr lang="en-US" sz="2000" dirty="0" smtClean="0"/>
              <a:t> = </a:t>
            </a:r>
            <a:r>
              <a:rPr lang="en-US" sz="2000" dirty="0" err="1" smtClean="0"/>
              <a:t>getAccountingAdapter</a:t>
            </a:r>
            <a:endParaRPr lang="en-US" sz="2000" dirty="0" smtClean="0"/>
          </a:p>
          <a:p>
            <a:pPr>
              <a:buNone/>
            </a:pPr>
            <a:endParaRPr lang="en-US" sz="2000" b="1" dirty="0" smtClean="0"/>
          </a:p>
          <a:p>
            <a:pPr>
              <a:buNone/>
            </a:pPr>
            <a:endParaRPr lang="en-US" sz="2000" b="1" dirty="0" smtClean="0"/>
          </a:p>
          <a:p>
            <a:pPr>
              <a:buNone/>
            </a:pPr>
            <a:r>
              <a:rPr lang="en-US" sz="2000" b="1" dirty="0" smtClean="0"/>
              <a:t>                                        …</a:t>
            </a:r>
          </a:p>
          <a:p>
            <a:pPr>
              <a:buNone/>
            </a:pPr>
            <a:endParaRPr lang="en-US" sz="2000" b="1" dirty="0" smtClean="0"/>
          </a:p>
          <a:p>
            <a:pPr>
              <a:buNone/>
            </a:pPr>
            <a:endParaRPr lang="en-US" sz="2000" b="1" dirty="0" smtClean="0"/>
          </a:p>
          <a:p>
            <a:pPr>
              <a:buNone/>
            </a:pPr>
            <a:endParaRPr lang="en-US" sz="2000" b="1" dirty="0" smtClean="0"/>
          </a:p>
          <a:p>
            <a:pPr marL="457200" lvl="0" indent="-457200">
              <a:buFont typeface="+mj-lt"/>
              <a:buAutoNum type="arabicPeriod"/>
            </a:pPr>
            <a:r>
              <a:rPr lang="en-US" sz="2000" dirty="0" smtClean="0"/>
              <a:t>Why not make all the service methods static methods of the class itself, instead of using an instance object with instance-side methods? </a:t>
            </a:r>
          </a:p>
          <a:p>
            <a:pPr marL="457200" lvl="0" indent="-457200">
              <a:buFont typeface="+mj-lt"/>
              <a:buAutoNum type="arabicPeriod"/>
            </a:pPr>
            <a:r>
              <a:rPr lang="en-US" sz="2000" dirty="0" smtClean="0"/>
              <a:t>For example, what if we add a static method called </a:t>
            </a:r>
            <a:r>
              <a:rPr lang="en-US" sz="2000" dirty="0" err="1" smtClean="0"/>
              <a:t>getAccountingAdapter</a:t>
            </a:r>
            <a:r>
              <a:rPr lang="en-US" sz="2000" dirty="0" smtClean="0"/>
              <a:t> to </a:t>
            </a:r>
            <a:r>
              <a:rPr lang="en-US" sz="2000" dirty="0" err="1" smtClean="0"/>
              <a:t>ServicesFactory</a:t>
            </a:r>
            <a:r>
              <a:rPr lang="en-US" sz="2000" dirty="0" smtClean="0"/>
              <a:t>. </a:t>
            </a:r>
          </a:p>
          <a:p>
            <a:pPr>
              <a:buNone/>
            </a:pPr>
            <a:r>
              <a:rPr lang="en-US" sz="2000" dirty="0" smtClean="0"/>
              <a:t/>
            </a:r>
            <a:br>
              <a:rPr lang="en-US" sz="2000" dirty="0" smtClean="0"/>
            </a:br>
            <a:endParaRPr lang="en-US" sz="2000" dirty="0"/>
          </a:p>
        </p:txBody>
      </p:sp>
      <p:sp>
        <p:nvSpPr>
          <p:cNvPr id="5" name="Rectangle 4"/>
          <p:cNvSpPr/>
          <p:nvPr/>
        </p:nvSpPr>
        <p:spPr>
          <a:xfrm>
            <a:off x="1447800" y="762000"/>
            <a:ext cx="1143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:Register</a:t>
            </a:r>
            <a:endParaRPr lang="en-US" dirty="0"/>
          </a:p>
        </p:txBody>
      </p:sp>
      <p:sp>
        <p:nvSpPr>
          <p:cNvPr id="6" name="Rectangle 5"/>
          <p:cNvSpPr/>
          <p:nvPr/>
        </p:nvSpPr>
        <p:spPr>
          <a:xfrm>
            <a:off x="5562600" y="762000"/>
            <a:ext cx="2286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r"/>
            <a:endParaRPr lang="en-US" dirty="0" smtClean="0"/>
          </a:p>
          <a:p>
            <a:pPr algn="r"/>
            <a:r>
              <a:rPr lang="en-US" dirty="0" smtClean="0"/>
              <a:t>1</a:t>
            </a:r>
          </a:p>
          <a:p>
            <a:pPr algn="ctr"/>
            <a:r>
              <a:rPr lang="en-US" dirty="0" smtClean="0"/>
              <a:t>:</a:t>
            </a:r>
            <a:r>
              <a:rPr lang="en-US" dirty="0" err="1" smtClean="0"/>
              <a:t>ServicesFactory</a:t>
            </a:r>
            <a:endParaRPr lang="en-US" dirty="0" smtClean="0"/>
          </a:p>
          <a:p>
            <a:pPr algn="ctr"/>
            <a:endParaRPr lang="en-US" dirty="0"/>
          </a:p>
        </p:txBody>
      </p:sp>
      <p:sp>
        <p:nvSpPr>
          <p:cNvPr id="7" name="Rectangle 6"/>
          <p:cNvSpPr/>
          <p:nvPr/>
        </p:nvSpPr>
        <p:spPr>
          <a:xfrm rot="5400000">
            <a:off x="1257300" y="2781300"/>
            <a:ext cx="1676400" cy="228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 name="Rectangle 7"/>
          <p:cNvSpPr/>
          <p:nvPr/>
        </p:nvSpPr>
        <p:spPr>
          <a:xfrm rot="5400000">
            <a:off x="6210300" y="2705100"/>
            <a:ext cx="5334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9" name="Snip Single Corner Rectangle 8"/>
          <p:cNvSpPr/>
          <p:nvPr/>
        </p:nvSpPr>
        <p:spPr>
          <a:xfrm>
            <a:off x="6705600" y="2514600"/>
            <a:ext cx="2209800" cy="15240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The “1” indicates that visibility to this instance was achieved via the singleton pattern</a:t>
            </a:r>
            <a:endParaRPr lang="en-US" dirty="0"/>
          </a:p>
        </p:txBody>
      </p:sp>
      <p:cxnSp>
        <p:nvCxnSpPr>
          <p:cNvPr id="11" name="Straight Connector 10"/>
          <p:cNvCxnSpPr>
            <a:endCxn id="7" idx="1"/>
          </p:cNvCxnSpPr>
          <p:nvPr/>
        </p:nvCxnSpPr>
        <p:spPr>
          <a:xfrm rot="5400000">
            <a:off x="1790700" y="1752600"/>
            <a:ext cx="6096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a:endCxn id="8" idx="1"/>
          </p:cNvCxnSpPr>
          <p:nvPr/>
        </p:nvCxnSpPr>
        <p:spPr>
          <a:xfrm rot="5400000">
            <a:off x="5944394" y="1980406"/>
            <a:ext cx="10668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533400" y="2057400"/>
            <a:ext cx="1447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2209800" y="2514600"/>
            <a:ext cx="41148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rot="5400000">
            <a:off x="1829594" y="3961606"/>
            <a:ext cx="457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a:off x="2209800" y="3581400"/>
            <a:ext cx="16002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rot="5400000">
            <a:off x="5906294" y="3618706"/>
            <a:ext cx="1143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51" name="Straight Connector 50"/>
          <p:cNvCxnSpPr>
            <a:endCxn id="9" idx="3"/>
          </p:cNvCxnSpPr>
          <p:nvPr/>
        </p:nvCxnSpPr>
        <p:spPr>
          <a:xfrm rot="16200000" flipH="1">
            <a:off x="7143750" y="1847850"/>
            <a:ext cx="1219200" cy="114300"/>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55" name="Oval 54"/>
          <p:cNvSpPr/>
          <p:nvPr/>
        </p:nvSpPr>
        <p:spPr>
          <a:xfrm>
            <a:off x="7620000" y="11430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0-#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0-#ppt_w/2"/>
                                          </p:val>
                                        </p:tav>
                                        <p:tav tm="100000">
                                          <p:val>
                                            <p:strVal val="#ppt_x"/>
                                          </p:val>
                                        </p:tav>
                                      </p:tavLst>
                                    </p:anim>
                                    <p:anim calcmode="lin" valueType="num">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 calcmode="lin" valueType="num">
                                      <p:cBhvr additive="base">
                                        <p:cTn id="6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0-#ppt_w/2"/>
                                          </p:val>
                                        </p:tav>
                                        <p:tav tm="100000">
                                          <p:val>
                                            <p:strVal val="#ppt_x"/>
                                          </p:val>
                                        </p:tav>
                                      </p:tavLst>
                                    </p:anim>
                                    <p:anim calcmode="lin" valueType="num">
                                      <p:cBhvr additive="base">
                                        <p:cTn id="74"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5" end="5"/>
                                            </p:txEl>
                                          </p:spTgt>
                                        </p:tgtEl>
                                        <p:attrNameLst>
                                          <p:attrName>style.visibility</p:attrName>
                                        </p:attrNameLst>
                                      </p:cBhvr>
                                      <p:to>
                                        <p:strVal val="visible"/>
                                      </p:to>
                                    </p:set>
                                    <p:anim calcmode="lin" valueType="num">
                                      <p:cBhvr additive="base">
                                        <p:cTn id="7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0-#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8" end="8"/>
                                            </p:txEl>
                                          </p:spTgt>
                                        </p:tgtEl>
                                        <p:attrNameLst>
                                          <p:attrName>style.visibility</p:attrName>
                                        </p:attrNameLst>
                                      </p:cBhvr>
                                      <p:to>
                                        <p:strVal val="visible"/>
                                      </p:to>
                                    </p:set>
                                    <p:anim calcmode="lin" valueType="num">
                                      <p:cBhvr additive="base">
                                        <p:cTn id="9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0-#ppt_w/2"/>
                                          </p:val>
                                        </p:tav>
                                        <p:tav tm="100000">
                                          <p:val>
                                            <p:strVal val="#ppt_x"/>
                                          </p:val>
                                        </p:tav>
                                      </p:tavLst>
                                    </p:anim>
                                    <p:anim calcmode="lin" valueType="num">
                                      <p:cBhvr additive="base">
                                        <p:cTn id="9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0-#ppt_w/2"/>
                                          </p:val>
                                        </p:tav>
                                        <p:tav tm="100000">
                                          <p:val>
                                            <p:strVal val="#ppt_x"/>
                                          </p:val>
                                        </p:tav>
                                      </p:tavLst>
                                    </p:anim>
                                    <p:anim calcmode="lin" valueType="num">
                                      <p:cBhvr additive="base">
                                        <p:cTn id="104"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additive="base">
                                        <p:cTn id="109" dur="500" fill="hold"/>
                                        <p:tgtEl>
                                          <p:spTgt spid="55"/>
                                        </p:tgtEl>
                                        <p:attrNameLst>
                                          <p:attrName>ppt_x</p:attrName>
                                        </p:attrNameLst>
                                      </p:cBhvr>
                                      <p:tavLst>
                                        <p:tav tm="0">
                                          <p:val>
                                            <p:strVal val="0-#ppt_w/2"/>
                                          </p:val>
                                        </p:tav>
                                        <p:tav tm="100000">
                                          <p:val>
                                            <p:strVal val="#ppt_x"/>
                                          </p:val>
                                        </p:tav>
                                      </p:tavLst>
                                    </p:anim>
                                    <p:anim calcmode="lin" valueType="num">
                                      <p:cBhvr additive="base">
                                        <p:cTn id="110"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nodeType="clickEffect">
                                  <p:stCondLst>
                                    <p:cond delay="0"/>
                                  </p:stCondLst>
                                  <p:childTnLst>
                                    <p:set>
                                      <p:cBhvr>
                                        <p:cTn id="114" dur="1" fill="hold">
                                          <p:stCondLst>
                                            <p:cond delay="0"/>
                                          </p:stCondLst>
                                        </p:cTn>
                                        <p:tgtEl>
                                          <p:spTgt spid="3">
                                            <p:txEl>
                                              <p:pRg st="12" end="12"/>
                                            </p:txEl>
                                          </p:spTgt>
                                        </p:tgtEl>
                                        <p:attrNameLst>
                                          <p:attrName>style.visibility</p:attrName>
                                        </p:attrNameLst>
                                      </p:cBhvr>
                                      <p:to>
                                        <p:strVal val="visible"/>
                                      </p:to>
                                    </p:set>
                                    <p:anim calcmode="lin" valueType="num">
                                      <p:cBhvr additive="base">
                                        <p:cTn id="115"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nodeType="clickEffect">
                                  <p:stCondLst>
                                    <p:cond delay="0"/>
                                  </p:stCondLst>
                                  <p:childTnLst>
                                    <p:set>
                                      <p:cBhvr>
                                        <p:cTn id="120" dur="1" fill="hold">
                                          <p:stCondLst>
                                            <p:cond delay="0"/>
                                          </p:stCondLst>
                                        </p:cTn>
                                        <p:tgtEl>
                                          <p:spTgt spid="3">
                                            <p:txEl>
                                              <p:pRg st="13" end="13"/>
                                            </p:txEl>
                                          </p:spTgt>
                                        </p:tgtEl>
                                        <p:attrNameLst>
                                          <p:attrName>style.visibility</p:attrName>
                                        </p:attrNameLst>
                                      </p:cBhvr>
                                      <p:to>
                                        <p:strVal val="visible"/>
                                      </p:to>
                                    </p:set>
                                    <p:anim calcmode="lin" valueType="num">
                                      <p:cBhvr additive="base">
                                        <p:cTn id="121"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22"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5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400800"/>
          </a:xfrm>
        </p:spPr>
        <p:txBody>
          <a:bodyPr>
            <a:noAutofit/>
          </a:bodyPr>
          <a:lstStyle/>
          <a:p>
            <a:pPr marL="457200" lvl="0" indent="-457200">
              <a:buFont typeface="+mj-lt"/>
              <a:buAutoNum type="arabicPeriod" startAt="3"/>
            </a:pPr>
            <a:r>
              <a:rPr lang="en-US" sz="2000" dirty="0" smtClean="0"/>
              <a:t>But, an instance and instance-side methods are usually preferred for these reasons: </a:t>
            </a:r>
          </a:p>
          <a:p>
            <a:pPr lvl="1">
              <a:buFont typeface="Courier New" pitchFamily="49" charset="0"/>
              <a:buChar char="o"/>
            </a:pPr>
            <a:r>
              <a:rPr lang="en-US" sz="2000" dirty="0" smtClean="0"/>
              <a:t>Instance-side methods permit </a:t>
            </a:r>
            <a:r>
              <a:rPr lang="en-US" sz="2000" dirty="0" err="1" smtClean="0"/>
              <a:t>subclassing</a:t>
            </a:r>
            <a:r>
              <a:rPr lang="en-US" sz="2000" dirty="0" smtClean="0"/>
              <a:t> and refinement of the singleton class into subclasses; static methods are not polymorphic (virtual) and don't permit overriding in subclasses in most languages (Smalltalk excluded). </a:t>
            </a:r>
          </a:p>
          <a:p>
            <a:pPr lvl="1">
              <a:buFont typeface="Courier New" pitchFamily="49" charset="0"/>
              <a:buChar char="o"/>
            </a:pPr>
            <a:r>
              <a:rPr lang="en-US" sz="2000" dirty="0" smtClean="0"/>
              <a:t>Most object-oriented remote communication mechanisms (for example, Java's RMI) only support remote-enabling of instance methods, not static methods. A singleton instance could be remote-enabled, although that is admittedly rarely done. </a:t>
            </a:r>
          </a:p>
          <a:p>
            <a:pPr lvl="1">
              <a:buFont typeface="Courier New" pitchFamily="49" charset="0"/>
              <a:buChar char="o"/>
            </a:pPr>
            <a:r>
              <a:rPr lang="en-US" sz="2000" dirty="0" smtClean="0"/>
              <a:t>A class is not always a singleton in all application contexts. In application X, it may be a singleton, but it may be a "multi-ton" in application Y. It is also not uncommon to start off a design thinking the object will be a singleton, and then discovering a need for multiple instances in the same process. Thus, the instance-side solution offers flexibility. </a:t>
            </a:r>
          </a:p>
          <a:p>
            <a:pPr>
              <a:buNone/>
            </a:pPr>
            <a:endParaRPr lang="en-US" sz="2000" b="1" dirty="0" smtClean="0"/>
          </a:p>
          <a:p>
            <a:pPr>
              <a:buNone/>
            </a:pPr>
            <a:r>
              <a:rPr lang="en-US" sz="2400" b="1" dirty="0" smtClean="0"/>
              <a:t>Related Patterns: </a:t>
            </a:r>
            <a:endParaRPr lang="en-US" sz="2400" dirty="0" smtClean="0"/>
          </a:p>
          <a:p>
            <a:pPr marL="457200" lvl="0" indent="-457200">
              <a:buFont typeface="+mj-lt"/>
              <a:buAutoNum type="arabicPeriod"/>
            </a:pPr>
            <a:r>
              <a:rPr lang="en-US" sz="2000" dirty="0" smtClean="0"/>
              <a:t>Façade</a:t>
            </a:r>
          </a:p>
          <a:p>
            <a:pPr marL="457200" lvl="0" indent="-457200">
              <a:buFont typeface="+mj-lt"/>
              <a:buAutoNum type="arabicPeriod"/>
            </a:pPr>
            <a:r>
              <a:rPr lang="en-US" sz="2000" dirty="0" smtClean="0"/>
              <a:t>Factory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533400"/>
          </a:xfrm>
        </p:spPr>
        <p:txBody>
          <a:bodyPr>
            <a:noAutofit/>
          </a:bodyPr>
          <a:lstStyle/>
          <a:p>
            <a:pPr algn="l"/>
            <a:r>
              <a:rPr lang="en-US" sz="4000" b="1" dirty="0" smtClean="0"/>
              <a:t/>
            </a:r>
            <a:br>
              <a:rPr lang="en-US" sz="4000" b="1" dirty="0" smtClean="0"/>
            </a:br>
            <a:r>
              <a:rPr lang="en-US" sz="4000" b="1" dirty="0" smtClean="0"/>
              <a:t>OBSERVER </a:t>
            </a:r>
            <a:r>
              <a:rPr lang="en-US" sz="4000" dirty="0" smtClean="0"/>
              <a:t/>
            </a:r>
            <a:br>
              <a:rPr lang="en-US" sz="4000" dirty="0" smtClean="0"/>
            </a:br>
            <a:endParaRPr lang="en-US" sz="4000" dirty="0"/>
          </a:p>
        </p:txBody>
      </p:sp>
      <p:sp>
        <p:nvSpPr>
          <p:cNvPr id="3" name="Content Placeholder 2"/>
          <p:cNvSpPr>
            <a:spLocks noGrp="1"/>
          </p:cNvSpPr>
          <p:nvPr>
            <p:ph idx="1"/>
          </p:nvPr>
        </p:nvSpPr>
        <p:spPr>
          <a:xfrm>
            <a:off x="304800" y="609600"/>
            <a:ext cx="8610600" cy="5943600"/>
          </a:xfrm>
        </p:spPr>
        <p:txBody>
          <a:bodyPr>
            <a:normAutofit lnSpcReduction="10000"/>
          </a:bodyPr>
          <a:lstStyle/>
          <a:p>
            <a:pPr marL="457200" lvl="0" indent="-457200">
              <a:buFont typeface="+mj-lt"/>
              <a:buAutoNum type="arabicPeriod"/>
            </a:pPr>
            <a:r>
              <a:rPr lang="en-US" sz="2000" dirty="0" smtClean="0"/>
              <a:t>Different kinds of subscriber objects are interested in the state changes or events of a publisher object, and want to react in their own unique way when the publisher generates an event. </a:t>
            </a:r>
          </a:p>
          <a:p>
            <a:pPr marL="457200" lvl="0" indent="-457200">
              <a:buFont typeface="+mj-lt"/>
              <a:buAutoNum type="arabicPeriod"/>
            </a:pPr>
            <a:r>
              <a:rPr lang="en-US" sz="2000" dirty="0" smtClean="0"/>
              <a:t>Moreover, the publisher wants to maintain low coupling to the subscribers. </a:t>
            </a:r>
          </a:p>
          <a:p>
            <a:pPr marL="457200" lvl="0" indent="-457200">
              <a:buFont typeface="+mj-lt"/>
              <a:buAutoNum type="arabicPeriod"/>
            </a:pPr>
            <a:r>
              <a:rPr lang="en-US" sz="2000" dirty="0" smtClean="0"/>
              <a:t>For example the window objects are interested in the changes of a sale object. This is illustrated in given below.</a:t>
            </a:r>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457200" lvl="0" indent="-457200">
              <a:buNone/>
            </a:pPr>
            <a:endParaRPr lang="en-US" sz="2000" dirty="0" smtClean="0"/>
          </a:p>
          <a:p>
            <a:pPr marL="857250" lvl="1" indent="-457200">
              <a:buFont typeface="Courier New" pitchFamily="49" charset="0"/>
              <a:buChar char="o"/>
            </a:pPr>
            <a:endParaRPr lang="en-US" sz="2000" dirty="0" smtClean="0"/>
          </a:p>
          <a:p>
            <a:pPr marL="857250" lvl="1" indent="-457200">
              <a:buFont typeface="Courier New" pitchFamily="49" charset="0"/>
              <a:buChar char="o"/>
            </a:pPr>
            <a:endParaRPr lang="en-US" sz="2000" dirty="0" smtClean="0"/>
          </a:p>
          <a:p>
            <a:pPr marL="857250" lvl="1" indent="-457200">
              <a:buFont typeface="Courier New" pitchFamily="49" charset="0"/>
              <a:buChar char="o"/>
            </a:pPr>
            <a:r>
              <a:rPr lang="en-US" sz="2000" dirty="0" smtClean="0"/>
              <a:t>If sale changes its total, the Sale object sends a message to a window, asking it to refresh its display.</a:t>
            </a:r>
          </a:p>
          <a:p>
            <a:pPr marL="457200" lvl="0" indent="-457200">
              <a:buNone/>
            </a:pPr>
            <a:endParaRPr lang="en-US" sz="2000" dirty="0" smtClean="0"/>
          </a:p>
          <a:p>
            <a:pPr marL="457200" indent="-457200">
              <a:buNone/>
            </a:pPr>
            <a:endParaRPr lang="en-US" sz="2000" dirty="0"/>
          </a:p>
        </p:txBody>
      </p:sp>
      <p:graphicFrame>
        <p:nvGraphicFramePr>
          <p:cNvPr id="5122" name="Object 2"/>
          <p:cNvGraphicFramePr>
            <a:graphicFrameLocks noGrp="1" noChangeAspect="1"/>
          </p:cNvGraphicFramePr>
          <p:nvPr/>
        </p:nvGraphicFramePr>
        <p:xfrm>
          <a:off x="228600" y="2971801"/>
          <a:ext cx="8686800" cy="2743199"/>
        </p:xfrm>
        <a:graphic>
          <a:graphicData uri="http://schemas.openxmlformats.org/presentationml/2006/ole">
            <mc:AlternateContent xmlns:mc="http://schemas.openxmlformats.org/markup-compatibility/2006">
              <mc:Choice xmlns:v="urn:schemas-microsoft-com:vml" Requires="v">
                <p:oleObj spid="_x0000_s5124" name="Visio" r:id="rId3" imgW="4632480" imgH="2359080" progId="">
                  <p:embed/>
                </p:oleObj>
              </mc:Choice>
              <mc:Fallback>
                <p:oleObj name="Visio" r:id="rId3" imgW="4632480" imgH="235908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971801"/>
                        <a:ext cx="8686800" cy="274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122"/>
                                        </p:tgtEl>
                                        <p:attrNameLst>
                                          <p:attrName>style.visibility</p:attrName>
                                        </p:attrNameLst>
                                      </p:cBhvr>
                                      <p:to>
                                        <p:strVal val="visible"/>
                                      </p:to>
                                    </p:set>
                                    <p:anim calcmode="lin" valueType="num">
                                      <p:cBhvr additive="base">
                                        <p:cTn id="31" dur="500" fill="hold"/>
                                        <p:tgtEl>
                                          <p:spTgt spid="5122"/>
                                        </p:tgtEl>
                                        <p:attrNameLst>
                                          <p:attrName>ppt_x</p:attrName>
                                        </p:attrNameLst>
                                      </p:cBhvr>
                                      <p:tavLst>
                                        <p:tav tm="0">
                                          <p:val>
                                            <p:strVal val="0-#ppt_w/2"/>
                                          </p:val>
                                        </p:tav>
                                        <p:tav tm="100000">
                                          <p:val>
                                            <p:strVal val="#ppt_x"/>
                                          </p:val>
                                        </p:tav>
                                      </p:tavLst>
                                    </p:anim>
                                    <p:anim calcmode="lin" valueType="num">
                                      <p:cBhvr additive="base">
                                        <p:cTn id="32"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 calcmode="lin" valueType="num">
                                      <p:cBhvr additive="base">
                                        <p:cTn id="3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6477000"/>
          </a:xfrm>
        </p:spPr>
        <p:txBody>
          <a:bodyPr>
            <a:normAutofit/>
          </a:bodyPr>
          <a:lstStyle/>
          <a:p>
            <a:pPr marL="457200" lvl="0" indent="-457200">
              <a:buFont typeface="+mj-lt"/>
              <a:buAutoNum type="arabicPeriod" startAt="4"/>
            </a:pPr>
            <a:r>
              <a:rPr lang="en-US" sz="2000" dirty="0" smtClean="0"/>
              <a:t>This solution discourages the model view separation principle. The model view separation principle states that "model" objects (non-UI objects such as a Sale) should not know about view or presentation objects such as a window. </a:t>
            </a:r>
          </a:p>
          <a:p>
            <a:pPr>
              <a:buNone/>
            </a:pPr>
            <a:r>
              <a:rPr lang="en-US" sz="2000" dirty="0" smtClean="0"/>
              <a:t>        To solve this design problem, the Observer pattern can be used.</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r>
              <a:rPr lang="en-US" sz="2000" b="1" dirty="0" smtClean="0"/>
              <a:t>                                                Observer Pattern</a:t>
            </a:r>
            <a:endParaRPr lang="en-US" sz="2000" dirty="0" smtClean="0"/>
          </a:p>
          <a:p>
            <a:pPr>
              <a:buNone/>
            </a:pPr>
            <a:endParaRPr lang="en-US" sz="2000" dirty="0" smtClean="0"/>
          </a:p>
          <a:p>
            <a:endParaRPr lang="en-US" sz="2000" dirty="0"/>
          </a:p>
        </p:txBody>
      </p:sp>
      <p:graphicFrame>
        <p:nvGraphicFramePr>
          <p:cNvPr id="4" name="Table 3"/>
          <p:cNvGraphicFramePr>
            <a:graphicFrameLocks noGrp="1"/>
          </p:cNvGraphicFramePr>
          <p:nvPr/>
        </p:nvGraphicFramePr>
        <p:xfrm>
          <a:off x="228600" y="1465644"/>
          <a:ext cx="8686800" cy="1485900"/>
        </p:xfrm>
        <a:graphic>
          <a:graphicData uri="http://schemas.openxmlformats.org/drawingml/2006/table">
            <a:tbl>
              <a:tblPr/>
              <a:tblGrid>
                <a:gridCol w="1066800"/>
                <a:gridCol w="7620000"/>
              </a:tblGrid>
              <a:tr h="785764">
                <a:tc>
                  <a:txBody>
                    <a:bodyPr/>
                    <a:lstStyle/>
                    <a:p>
                      <a:pPr>
                        <a:lnSpc>
                          <a:spcPct val="150000"/>
                        </a:lnSpc>
                      </a:pPr>
                      <a:r>
                        <a:rPr lang="en-US" sz="1600" b="1" dirty="0">
                          <a:latin typeface="Arial"/>
                          <a:cs typeface="Times New Roman"/>
                        </a:rPr>
                        <a:t>Problem: </a:t>
                      </a:r>
                      <a:endParaRPr lang="en-US" sz="16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300" dirty="0">
                          <a:latin typeface="Calibri"/>
                          <a:cs typeface="Times New Roman"/>
                        </a:rPr>
                        <a:t>Different kinds of subscriber objects are interested in the state changes or events of a publisher object, and want to react in their own unique way when the publisher generates an event. Moreover, the publisher wants to maintain low coupling to the subscribers. What to do?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7992">
                <a:tc>
                  <a:txBody>
                    <a:bodyPr/>
                    <a:lstStyle/>
                    <a:p>
                      <a:pPr>
                        <a:lnSpc>
                          <a:spcPct val="150000"/>
                        </a:lnSpc>
                      </a:pPr>
                      <a:r>
                        <a:rPr lang="en-US" sz="1600" b="1" dirty="0">
                          <a:latin typeface="Arial"/>
                          <a:cs typeface="Times New Roman"/>
                        </a:rPr>
                        <a:t>Solution: </a:t>
                      </a:r>
                      <a:endParaRPr lang="en-US" sz="16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sz="1300" dirty="0">
                          <a:latin typeface="Calibri"/>
                          <a:cs typeface="Times New Roman"/>
                        </a:rPr>
                        <a:t>Define a "subscriber" or "listener" interface. Subscribers implement this interface. The publisher can dynamically register subscribers who are interested in an event and notify them when an event occurs.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218" name="Object 2"/>
          <p:cNvGraphicFramePr>
            <a:graphicFrameLocks noGrp="1" noChangeAspect="1"/>
          </p:cNvGraphicFramePr>
          <p:nvPr/>
        </p:nvGraphicFramePr>
        <p:xfrm>
          <a:off x="152400" y="3352800"/>
          <a:ext cx="8839200" cy="3352800"/>
        </p:xfrm>
        <a:graphic>
          <a:graphicData uri="http://schemas.openxmlformats.org/presentationml/2006/ole">
            <mc:AlternateContent xmlns:mc="http://schemas.openxmlformats.org/markup-compatibility/2006">
              <mc:Choice xmlns:v="urn:schemas-microsoft-com:vml" Requires="v">
                <p:oleObj spid="_x0000_s9220" name="Visio" r:id="rId3" imgW="6783480" imgH="4006800" progId="">
                  <p:embed/>
                </p:oleObj>
              </mc:Choice>
              <mc:Fallback>
                <p:oleObj name="Visio" r:id="rId3" imgW="6783480" imgH="400680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52800"/>
                        <a:ext cx="8839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9218"/>
                                        </p:tgtEl>
                                        <p:attrNameLst>
                                          <p:attrName>style.visibility</p:attrName>
                                        </p:attrNameLst>
                                      </p:cBhvr>
                                      <p:to>
                                        <p:strVal val="visible"/>
                                      </p:to>
                                    </p:set>
                                    <p:anim calcmode="lin" valueType="num">
                                      <p:cBhvr additive="base">
                                        <p:cTn id="31" dur="500" fill="hold"/>
                                        <p:tgtEl>
                                          <p:spTgt spid="9218"/>
                                        </p:tgtEl>
                                        <p:attrNameLst>
                                          <p:attrName>ppt_x</p:attrName>
                                        </p:attrNameLst>
                                      </p:cBhvr>
                                      <p:tavLst>
                                        <p:tav tm="0">
                                          <p:val>
                                            <p:strVal val="0-#ppt_w/2"/>
                                          </p:val>
                                        </p:tav>
                                        <p:tav tm="100000">
                                          <p:val>
                                            <p:strVal val="#ppt_x"/>
                                          </p:val>
                                        </p:tav>
                                      </p:tavLst>
                                    </p:anim>
                                    <p:anim calcmode="lin" valueType="num">
                                      <p:cBhvr additive="base">
                                        <p:cTn id="3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a:bodyPr>
          <a:lstStyle/>
          <a:p>
            <a:pPr>
              <a:buNone/>
            </a:pPr>
            <a:r>
              <a:rPr lang="en-US" sz="2400" b="1" dirty="0" smtClean="0"/>
              <a:t>The observer Pattern Structure: </a:t>
            </a:r>
            <a:endParaRPr lang="en-US" sz="2400" dirty="0" smtClean="0"/>
          </a:p>
          <a:p>
            <a:pPr marL="457200" lvl="0" indent="-457200">
              <a:buFont typeface="+mj-lt"/>
              <a:buAutoNum type="arabicPeriod"/>
            </a:pPr>
            <a:r>
              <a:rPr lang="en-US" sz="2000" dirty="0" smtClean="0"/>
              <a:t>Observer (SaleFrame1) </a:t>
            </a:r>
          </a:p>
          <a:p>
            <a:pPr marL="457200" lvl="0" indent="-457200">
              <a:buFont typeface="+mj-lt"/>
              <a:buAutoNum type="arabicPeriod"/>
            </a:pPr>
            <a:r>
              <a:rPr lang="en-US" sz="2000" dirty="0" smtClean="0"/>
              <a:t>Publisher (Sale) </a:t>
            </a:r>
          </a:p>
          <a:p>
            <a:pPr marL="457200" lvl="0" indent="-457200">
              <a:buFont typeface="+mj-lt"/>
              <a:buAutoNum type="arabicPeriod"/>
            </a:pPr>
            <a:r>
              <a:rPr lang="en-US" sz="2000" dirty="0" smtClean="0"/>
              <a:t>Listener Interface (or) Observer Interface (</a:t>
            </a:r>
            <a:r>
              <a:rPr lang="en-US" sz="2000" dirty="0" err="1" smtClean="0"/>
              <a:t>PropertyListener</a:t>
            </a:r>
            <a:r>
              <a:rPr lang="en-US" sz="2000" dirty="0" smtClean="0"/>
              <a:t>).</a:t>
            </a:r>
          </a:p>
          <a:p>
            <a:pPr>
              <a:buNone/>
            </a:pPr>
            <a:r>
              <a:rPr lang="en-US" sz="2000" b="1" dirty="0" smtClean="0"/>
              <a:t>The major ideas and steps in this example: </a:t>
            </a:r>
            <a:endParaRPr lang="en-US" sz="2000" dirty="0" smtClean="0"/>
          </a:p>
          <a:p>
            <a:pPr marL="457200" lvl="0" indent="-457200">
              <a:buFont typeface="+mj-lt"/>
              <a:buAutoNum type="arabicPeriod"/>
            </a:pPr>
            <a:r>
              <a:rPr lang="en-US" sz="2000" dirty="0" smtClean="0"/>
              <a:t>An interface is defined; in this case, </a:t>
            </a:r>
            <a:r>
              <a:rPr lang="en-US" sz="2000" dirty="0" err="1" smtClean="0"/>
              <a:t>PropertyListener</a:t>
            </a:r>
            <a:r>
              <a:rPr lang="en-US" sz="2000" dirty="0" smtClean="0"/>
              <a:t> with the operation </a:t>
            </a:r>
            <a:r>
              <a:rPr lang="en-US" sz="2000" dirty="0" err="1" smtClean="0"/>
              <a:t>onPropertyEvent</a:t>
            </a:r>
            <a:r>
              <a:rPr lang="en-US" sz="2000" dirty="0" smtClean="0"/>
              <a:t>. </a:t>
            </a:r>
          </a:p>
          <a:p>
            <a:pPr marL="457200" lvl="0" indent="-457200">
              <a:buFont typeface="+mj-lt"/>
              <a:buAutoNum type="arabicPeriod"/>
            </a:pPr>
            <a:r>
              <a:rPr lang="en-US" sz="2000" dirty="0" smtClean="0"/>
              <a:t>Define the window to implement the interface. </a:t>
            </a:r>
          </a:p>
          <a:p>
            <a:pPr marL="857250" lvl="1" indent="-457200">
              <a:buFont typeface="Courier New" pitchFamily="49" charset="0"/>
              <a:buChar char="o"/>
            </a:pPr>
            <a:r>
              <a:rPr lang="en-US" sz="2000" dirty="0" smtClean="0"/>
              <a:t>SaleFrame1 will implement the method </a:t>
            </a:r>
            <a:r>
              <a:rPr lang="en-US" sz="2000" dirty="0" err="1" smtClean="0"/>
              <a:t>onPropertyEvent</a:t>
            </a:r>
            <a:r>
              <a:rPr lang="en-US" sz="2000" dirty="0" smtClean="0"/>
              <a:t>. </a:t>
            </a:r>
          </a:p>
          <a:p>
            <a:pPr marL="457200" lvl="0" indent="-457200">
              <a:buFont typeface="+mj-lt"/>
              <a:buAutoNum type="arabicPeriod"/>
            </a:pPr>
            <a:r>
              <a:rPr lang="en-US" sz="2000" dirty="0" smtClean="0"/>
              <a:t>When the SaleFrame1 window is initialized, pass it the Sale instance from which it is displaying the total. </a:t>
            </a:r>
          </a:p>
          <a:p>
            <a:pPr marL="457200" lvl="0" indent="-457200">
              <a:buFont typeface="+mj-lt"/>
              <a:buAutoNum type="arabicPeriod"/>
            </a:pPr>
            <a:r>
              <a:rPr lang="en-US" sz="2000" dirty="0" smtClean="0"/>
              <a:t>The SaleFrame1 window registers or subscribes to the Sale instance for notification of "property events," via the </a:t>
            </a:r>
            <a:r>
              <a:rPr lang="en-US" sz="2000" dirty="0" err="1" smtClean="0"/>
              <a:t>addPropertyListener</a:t>
            </a:r>
            <a:r>
              <a:rPr lang="en-US" sz="2000" dirty="0" smtClean="0"/>
              <a:t> message. That is, when a property (such as total) changes, the window wants to be notified. </a:t>
            </a:r>
          </a:p>
          <a:p>
            <a:pPr marL="457200" lvl="0" indent="-457200">
              <a:buFont typeface="+mj-lt"/>
              <a:buAutoNum type="arabicPeriod"/>
            </a:pPr>
            <a:r>
              <a:rPr lang="en-US" sz="2000" dirty="0" smtClean="0"/>
              <a:t>Note that the Sale does not know about SaleFrame1 objects; rather, it only knows about objects that implement the </a:t>
            </a:r>
            <a:r>
              <a:rPr lang="en-US" sz="2000" dirty="0" err="1" smtClean="0"/>
              <a:t>PropertyListener</a:t>
            </a:r>
            <a:r>
              <a:rPr lang="en-US" sz="2000" dirty="0" smtClean="0"/>
              <a:t> interface. This lowers the coupling of the Sale to the window the coupling is only to an interface, not to a GUI class. </a:t>
            </a:r>
          </a:p>
          <a:p>
            <a:pPr marL="457200" indent="-457200">
              <a:buFont typeface="+mj-lt"/>
              <a:buAutoNum type="arabicPeriod"/>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324600"/>
          </a:xfrm>
        </p:spPr>
        <p:txBody>
          <a:bodyPr>
            <a:normAutofit/>
          </a:bodyPr>
          <a:lstStyle/>
          <a:p>
            <a:pPr marL="457200" lvl="0" indent="-457200">
              <a:buFont typeface="+mj-lt"/>
              <a:buAutoNum type="arabicPeriod" startAt="6"/>
            </a:pPr>
            <a:r>
              <a:rPr lang="en-US" sz="2000" dirty="0" smtClean="0"/>
              <a:t>The Sale instance is thus a publisher of "property events." When the total changes, it iterates across all subscribing </a:t>
            </a:r>
            <a:r>
              <a:rPr lang="en-US" sz="2000" dirty="0" err="1" smtClean="0"/>
              <a:t>PropertyListeners</a:t>
            </a:r>
            <a:r>
              <a:rPr lang="en-US" sz="2000" dirty="0" smtClean="0"/>
              <a:t>, notifying each. </a:t>
            </a:r>
          </a:p>
          <a:p>
            <a:pPr>
              <a:buNone/>
            </a:pPr>
            <a:r>
              <a:rPr lang="en-US" sz="2000" b="1" dirty="0" smtClean="0"/>
              <a:t>The SaleFrame1 object is the observer/subscriber/listener</a:t>
            </a:r>
            <a:r>
              <a:rPr lang="en-US" sz="2000" dirty="0" smtClean="0"/>
              <a:t>. </a:t>
            </a:r>
            <a:r>
              <a:rPr lang="en-US" sz="2000" i="1" dirty="0" smtClean="0"/>
              <a:t>The SaleFrame1</a:t>
            </a:r>
          </a:p>
          <a:p>
            <a:pPr>
              <a:buNone/>
            </a:pPr>
            <a:r>
              <a:rPr lang="en-US" sz="2000" dirty="0" smtClean="0"/>
              <a:t>subscribes to interest in property events of the </a:t>
            </a:r>
            <a:r>
              <a:rPr lang="en-US" sz="2000" i="1" dirty="0" smtClean="0"/>
              <a:t>Sale</a:t>
            </a:r>
            <a:r>
              <a:rPr lang="en-US" sz="2000" dirty="0" smtClean="0"/>
              <a:t>, which is a publisher of</a:t>
            </a:r>
          </a:p>
          <a:p>
            <a:pPr>
              <a:buNone/>
            </a:pPr>
            <a:r>
              <a:rPr lang="en-US" sz="2000" dirty="0" smtClean="0"/>
              <a:t>property events. The Sale adds the object to its list of </a:t>
            </a:r>
            <a:r>
              <a:rPr lang="en-US" sz="2000" dirty="0" err="1" smtClean="0"/>
              <a:t>PropertyListener</a:t>
            </a:r>
            <a:r>
              <a:rPr lang="en-US" sz="2000" dirty="0" smtClean="0"/>
              <a:t> subscribers. </a:t>
            </a:r>
          </a:p>
          <a:p>
            <a:pPr>
              <a:buNone/>
            </a:pPr>
            <a:r>
              <a:rPr lang="en-US" sz="2000" dirty="0" smtClean="0"/>
              <a:t>Note that the Sale does not know about the SaleFrame1 as a SaleFrame1 object,</a:t>
            </a:r>
          </a:p>
          <a:p>
            <a:pPr>
              <a:buNone/>
            </a:pPr>
            <a:r>
              <a:rPr lang="en-US" sz="2000" dirty="0" smtClean="0"/>
              <a:t>but only as a </a:t>
            </a:r>
            <a:r>
              <a:rPr lang="en-US" sz="2000" dirty="0" err="1" smtClean="0"/>
              <a:t>PropertyListener</a:t>
            </a:r>
            <a:r>
              <a:rPr lang="en-US" sz="2000" dirty="0" smtClean="0"/>
              <a:t> object; this lowers the coupling from the model up to</a:t>
            </a:r>
          </a:p>
          <a:p>
            <a:pPr>
              <a:buNone/>
            </a:pPr>
            <a:r>
              <a:rPr lang="en-US" sz="2000" dirty="0" smtClean="0"/>
              <a:t>the view layer. </a:t>
            </a:r>
          </a:p>
          <a:p>
            <a:pPr>
              <a:buNone/>
            </a:pPr>
            <a:r>
              <a:rPr lang="en-US" sz="2000" b="1" dirty="0" smtClean="0"/>
              <a:t>                   The observer SaleFrame1 subscribes to the publisher Sale</a:t>
            </a:r>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r>
              <a:rPr lang="en-US" sz="2000" dirty="0" smtClean="0"/>
              <a:t>initialize(s : Sale)</a:t>
            </a:r>
          </a:p>
          <a:p>
            <a:pPr>
              <a:buNone/>
            </a:pPr>
            <a:r>
              <a:rPr lang="en-US" sz="2000" dirty="0" smtClean="0"/>
              <a:t>                                        </a:t>
            </a:r>
            <a:r>
              <a:rPr lang="en-US" sz="2000" dirty="0" err="1" smtClean="0"/>
              <a:t>addPropertyListener</a:t>
            </a:r>
            <a:r>
              <a:rPr lang="en-US" sz="2000" dirty="0" smtClean="0"/>
              <a:t>(</a:t>
            </a:r>
            <a:r>
              <a:rPr lang="en-US" sz="2000" dirty="0" err="1" smtClean="0"/>
              <a:t>sf</a:t>
            </a:r>
            <a:r>
              <a:rPr lang="en-US" sz="2000" dirty="0" smtClean="0"/>
              <a:t>)</a:t>
            </a:r>
          </a:p>
          <a:p>
            <a:pPr>
              <a:buNone/>
            </a:pPr>
            <a:r>
              <a:rPr lang="en-US" sz="2000" dirty="0" smtClean="0"/>
              <a:t>                                                                                                      add(</a:t>
            </a:r>
            <a:r>
              <a:rPr lang="en-US" sz="2000" dirty="0" err="1" smtClean="0"/>
              <a:t>sf</a:t>
            </a:r>
            <a:r>
              <a:rPr lang="en-US" sz="2000" dirty="0" smtClean="0"/>
              <a:t>)</a:t>
            </a:r>
          </a:p>
          <a:p>
            <a:pPr>
              <a:buNone/>
            </a:pPr>
            <a:endParaRPr lang="en-US" sz="2000" dirty="0"/>
          </a:p>
        </p:txBody>
      </p:sp>
      <p:sp>
        <p:nvSpPr>
          <p:cNvPr id="4" name="Rectangle 3"/>
          <p:cNvSpPr/>
          <p:nvPr/>
        </p:nvSpPr>
        <p:spPr>
          <a:xfrm>
            <a:off x="1219200" y="3810000"/>
            <a:ext cx="18288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sf</a:t>
            </a:r>
            <a:r>
              <a:rPr lang="en-US" dirty="0" smtClean="0"/>
              <a:t> : SaleFrame1</a:t>
            </a:r>
            <a:endParaRPr lang="en-US" dirty="0"/>
          </a:p>
        </p:txBody>
      </p:sp>
      <p:sp>
        <p:nvSpPr>
          <p:cNvPr id="5" name="Rectangle 4"/>
          <p:cNvSpPr/>
          <p:nvPr/>
        </p:nvSpPr>
        <p:spPr>
          <a:xfrm>
            <a:off x="4953000" y="3810000"/>
            <a:ext cx="8382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 : Sale</a:t>
            </a:r>
            <a:endParaRPr lang="en-US" dirty="0"/>
          </a:p>
        </p:txBody>
      </p:sp>
      <p:cxnSp>
        <p:nvCxnSpPr>
          <p:cNvPr id="6" name="Straight Connector 5"/>
          <p:cNvCxnSpPr>
            <a:endCxn id="7" idx="1"/>
          </p:cNvCxnSpPr>
          <p:nvPr/>
        </p:nvCxnSpPr>
        <p:spPr>
          <a:xfrm rot="5400000">
            <a:off x="1715294" y="4837906"/>
            <a:ext cx="9906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7" name="Rectangle 6"/>
          <p:cNvSpPr/>
          <p:nvPr/>
        </p:nvSpPr>
        <p:spPr>
          <a:xfrm rot="5400000">
            <a:off x="1790700" y="5676900"/>
            <a:ext cx="8382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8" name="Straight Connector 7"/>
          <p:cNvCxnSpPr/>
          <p:nvPr/>
        </p:nvCxnSpPr>
        <p:spPr>
          <a:xfrm rot="5400000">
            <a:off x="1943894" y="6438106"/>
            <a:ext cx="533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a:endCxn id="12" idx="1"/>
          </p:cNvCxnSpPr>
          <p:nvPr/>
        </p:nvCxnSpPr>
        <p:spPr>
          <a:xfrm rot="5400000">
            <a:off x="4725194" y="5028406"/>
            <a:ext cx="13716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2" name="Rectangle 11"/>
          <p:cNvSpPr/>
          <p:nvPr/>
        </p:nvSpPr>
        <p:spPr>
          <a:xfrm rot="5400000">
            <a:off x="5105400" y="5943600"/>
            <a:ext cx="6096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5" name="Straight Connector 14"/>
          <p:cNvCxnSpPr>
            <a:stCxn id="12" idx="3"/>
          </p:cNvCxnSpPr>
          <p:nvPr/>
        </p:nvCxnSpPr>
        <p:spPr>
          <a:xfrm rot="5400000">
            <a:off x="5219700" y="6515100"/>
            <a:ext cx="3810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8" name="Rectangle 17"/>
          <p:cNvSpPr/>
          <p:nvPr/>
        </p:nvSpPr>
        <p:spPr>
          <a:xfrm>
            <a:off x="6553200" y="3733800"/>
            <a:ext cx="2362200" cy="762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err="1" smtClean="0"/>
              <a:t>propertyListeners</a:t>
            </a:r>
            <a:r>
              <a:rPr lang="en-US" dirty="0" smtClean="0"/>
              <a:t> :</a:t>
            </a:r>
          </a:p>
          <a:p>
            <a:pPr algn="ctr"/>
            <a:r>
              <a:rPr lang="en-US" dirty="0" smtClean="0"/>
              <a:t>List&lt;</a:t>
            </a:r>
            <a:r>
              <a:rPr lang="en-US" dirty="0" err="1" smtClean="0"/>
              <a:t>PropertyListener</a:t>
            </a:r>
            <a:r>
              <a:rPr lang="en-US" dirty="0" smtClean="0"/>
              <a:t>&gt;</a:t>
            </a:r>
            <a:endParaRPr lang="en-US" dirty="0"/>
          </a:p>
        </p:txBody>
      </p:sp>
      <p:cxnSp>
        <p:nvCxnSpPr>
          <p:cNvPr id="20" name="Straight Connector 19"/>
          <p:cNvCxnSpPr/>
          <p:nvPr/>
        </p:nvCxnSpPr>
        <p:spPr>
          <a:xfrm rot="5400000">
            <a:off x="6515894" y="5599906"/>
            <a:ext cx="22098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228600" y="5334000"/>
            <a:ext cx="19050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9" name="Straight Arrow Connector 28"/>
          <p:cNvCxnSpPr>
            <a:stCxn id="7" idx="0"/>
          </p:cNvCxnSpPr>
          <p:nvPr/>
        </p:nvCxnSpPr>
        <p:spPr>
          <a:xfrm flipV="1">
            <a:off x="2286000" y="5716588"/>
            <a:ext cx="3048000" cy="36512"/>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a:off x="5486400" y="6096000"/>
            <a:ext cx="21336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0-#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0-#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0-#ppt_w/2"/>
                                          </p:val>
                                        </p:tav>
                                        <p:tav tm="100000">
                                          <p:val>
                                            <p:strVal val="#ppt_x"/>
                                          </p:val>
                                        </p:tav>
                                      </p:tavLst>
                                    </p:anim>
                                    <p:anim calcmode="lin" valueType="num">
                                      <p:cBhvr additive="base">
                                        <p:cTn id="6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500" fill="hold"/>
                                        <p:tgtEl>
                                          <p:spTgt spid="7"/>
                                        </p:tgtEl>
                                        <p:attrNameLst>
                                          <p:attrName>ppt_x</p:attrName>
                                        </p:attrNameLst>
                                      </p:cBhvr>
                                      <p:tavLst>
                                        <p:tav tm="0">
                                          <p:val>
                                            <p:strVal val="0-#ppt_w/2"/>
                                          </p:val>
                                        </p:tav>
                                        <p:tav tm="100000">
                                          <p:val>
                                            <p:strVal val="#ppt_x"/>
                                          </p:val>
                                        </p:tav>
                                      </p:tavLst>
                                    </p:anim>
                                    <p:anim calcmode="lin" valueType="num">
                                      <p:cBhvr additive="base">
                                        <p:cTn id="7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nodeType="click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additive="base">
                                        <p:cTn id="77" dur="500" fill="hold"/>
                                        <p:tgtEl>
                                          <p:spTgt spid="8"/>
                                        </p:tgtEl>
                                        <p:attrNameLst>
                                          <p:attrName>ppt_x</p:attrName>
                                        </p:attrNameLst>
                                      </p:cBhvr>
                                      <p:tavLst>
                                        <p:tav tm="0">
                                          <p:val>
                                            <p:strVal val="0-#ppt_w/2"/>
                                          </p:val>
                                        </p:tav>
                                        <p:tav tm="100000">
                                          <p:val>
                                            <p:strVal val="#ppt_x"/>
                                          </p:val>
                                        </p:tav>
                                      </p:tavLst>
                                    </p:anim>
                                    <p:anim calcmode="lin" valueType="num">
                                      <p:cBhvr additive="base">
                                        <p:cTn id="7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nodeType="click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additive="base">
                                        <p:cTn id="83" dur="500" fill="hold"/>
                                        <p:tgtEl>
                                          <p:spTgt spid="10"/>
                                        </p:tgtEl>
                                        <p:attrNameLst>
                                          <p:attrName>ppt_x</p:attrName>
                                        </p:attrNameLst>
                                      </p:cBhvr>
                                      <p:tavLst>
                                        <p:tav tm="0">
                                          <p:val>
                                            <p:strVal val="0-#ppt_w/2"/>
                                          </p:val>
                                        </p:tav>
                                        <p:tav tm="100000">
                                          <p:val>
                                            <p:strVal val="#ppt_x"/>
                                          </p:val>
                                        </p:tav>
                                      </p:tavLst>
                                    </p:anim>
                                    <p:anim calcmode="lin" valueType="num">
                                      <p:cBhvr additive="base">
                                        <p:cTn id="8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500" fill="hold"/>
                                        <p:tgtEl>
                                          <p:spTgt spid="12"/>
                                        </p:tgtEl>
                                        <p:attrNameLst>
                                          <p:attrName>ppt_x</p:attrName>
                                        </p:attrNameLst>
                                      </p:cBhvr>
                                      <p:tavLst>
                                        <p:tav tm="0">
                                          <p:val>
                                            <p:strVal val="0-#ppt_w/2"/>
                                          </p:val>
                                        </p:tav>
                                        <p:tav tm="100000">
                                          <p:val>
                                            <p:strVal val="#ppt_x"/>
                                          </p:val>
                                        </p:tav>
                                      </p:tavLst>
                                    </p:anim>
                                    <p:anim calcmode="lin" valueType="num">
                                      <p:cBhvr additive="base">
                                        <p:cTn id="9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nodeType="click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500" fill="hold"/>
                                        <p:tgtEl>
                                          <p:spTgt spid="15"/>
                                        </p:tgtEl>
                                        <p:attrNameLst>
                                          <p:attrName>ppt_x</p:attrName>
                                        </p:attrNameLst>
                                      </p:cBhvr>
                                      <p:tavLst>
                                        <p:tav tm="0">
                                          <p:val>
                                            <p:strVal val="0-#ppt_w/2"/>
                                          </p:val>
                                        </p:tav>
                                        <p:tav tm="100000">
                                          <p:val>
                                            <p:strVal val="#ppt_x"/>
                                          </p:val>
                                        </p:tav>
                                      </p:tavLst>
                                    </p:anim>
                                    <p:anim calcmode="lin" valueType="num">
                                      <p:cBhvr additive="base">
                                        <p:cTn id="9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8" fill="hold" nodeType="click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additive="base">
                                        <p:cTn id="101" dur="500" fill="hold"/>
                                        <p:tgtEl>
                                          <p:spTgt spid="20"/>
                                        </p:tgtEl>
                                        <p:attrNameLst>
                                          <p:attrName>ppt_x</p:attrName>
                                        </p:attrNameLst>
                                      </p:cBhvr>
                                      <p:tavLst>
                                        <p:tav tm="0">
                                          <p:val>
                                            <p:strVal val="0-#ppt_w/2"/>
                                          </p:val>
                                        </p:tav>
                                        <p:tav tm="100000">
                                          <p:val>
                                            <p:strVal val="#ppt_x"/>
                                          </p:val>
                                        </p:tav>
                                      </p:tavLst>
                                    </p:anim>
                                    <p:anim calcmode="lin" valueType="num">
                                      <p:cBhvr additive="base">
                                        <p:cTn id="102"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nodeType="click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500" fill="hold"/>
                                        <p:tgtEl>
                                          <p:spTgt spid="22"/>
                                        </p:tgtEl>
                                        <p:attrNameLst>
                                          <p:attrName>ppt_x</p:attrName>
                                        </p:attrNameLst>
                                      </p:cBhvr>
                                      <p:tavLst>
                                        <p:tav tm="0">
                                          <p:val>
                                            <p:strVal val="0-#ppt_w/2"/>
                                          </p:val>
                                        </p:tav>
                                        <p:tav tm="100000">
                                          <p:val>
                                            <p:strVal val="#ppt_x"/>
                                          </p:val>
                                        </p:tav>
                                      </p:tavLst>
                                    </p:anim>
                                    <p:anim calcmode="lin" valueType="num">
                                      <p:cBhvr additive="base">
                                        <p:cTn id="10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nodeType="clickEffect">
                                  <p:stCondLst>
                                    <p:cond delay="0"/>
                                  </p:stCondLst>
                                  <p:childTnLst>
                                    <p:set>
                                      <p:cBhvr>
                                        <p:cTn id="112" dur="1" fill="hold">
                                          <p:stCondLst>
                                            <p:cond delay="0"/>
                                          </p:stCondLst>
                                        </p:cTn>
                                        <p:tgtEl>
                                          <p:spTgt spid="3">
                                            <p:txEl>
                                              <p:pRg st="12" end="12"/>
                                            </p:txEl>
                                          </p:spTgt>
                                        </p:tgtEl>
                                        <p:attrNameLst>
                                          <p:attrName>style.visibility</p:attrName>
                                        </p:attrNameLst>
                                      </p:cBhvr>
                                      <p:to>
                                        <p:strVal val="visible"/>
                                      </p:to>
                                    </p:set>
                                    <p:anim calcmode="lin" valueType="num">
                                      <p:cBhvr additive="base">
                                        <p:cTn id="11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8" fill="hold" nodeType="click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500" fill="hold"/>
                                        <p:tgtEl>
                                          <p:spTgt spid="29"/>
                                        </p:tgtEl>
                                        <p:attrNameLst>
                                          <p:attrName>ppt_x</p:attrName>
                                        </p:attrNameLst>
                                      </p:cBhvr>
                                      <p:tavLst>
                                        <p:tav tm="0">
                                          <p:val>
                                            <p:strVal val="0-#ppt_w/2"/>
                                          </p:val>
                                        </p:tav>
                                        <p:tav tm="100000">
                                          <p:val>
                                            <p:strVal val="#ppt_x"/>
                                          </p:val>
                                        </p:tav>
                                      </p:tavLst>
                                    </p:anim>
                                    <p:anim calcmode="lin" valueType="num">
                                      <p:cBhvr additive="base">
                                        <p:cTn id="12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8" fill="hold" nodeType="clickEffect">
                                  <p:stCondLst>
                                    <p:cond delay="0"/>
                                  </p:stCondLst>
                                  <p:childTnLst>
                                    <p:set>
                                      <p:cBhvr>
                                        <p:cTn id="124" dur="1" fill="hold">
                                          <p:stCondLst>
                                            <p:cond delay="0"/>
                                          </p:stCondLst>
                                        </p:cTn>
                                        <p:tgtEl>
                                          <p:spTgt spid="3">
                                            <p:txEl>
                                              <p:pRg st="13" end="13"/>
                                            </p:txEl>
                                          </p:spTgt>
                                        </p:tgtEl>
                                        <p:attrNameLst>
                                          <p:attrName>style.visibility</p:attrName>
                                        </p:attrNameLst>
                                      </p:cBhvr>
                                      <p:to>
                                        <p:strVal val="visible"/>
                                      </p:to>
                                    </p:set>
                                    <p:anim calcmode="lin" valueType="num">
                                      <p:cBhvr additive="base">
                                        <p:cTn id="12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12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8" fill="hold" nodeType="clickEffect">
                                  <p:stCondLst>
                                    <p:cond delay="0"/>
                                  </p:stCondLst>
                                  <p:childTnLst>
                                    <p:set>
                                      <p:cBhvr>
                                        <p:cTn id="130" dur="1" fill="hold">
                                          <p:stCondLst>
                                            <p:cond delay="0"/>
                                          </p:stCondLst>
                                        </p:cTn>
                                        <p:tgtEl>
                                          <p:spTgt spid="32"/>
                                        </p:tgtEl>
                                        <p:attrNameLst>
                                          <p:attrName>style.visibility</p:attrName>
                                        </p:attrNameLst>
                                      </p:cBhvr>
                                      <p:to>
                                        <p:strVal val="visible"/>
                                      </p:to>
                                    </p:set>
                                    <p:anim calcmode="lin" valueType="num">
                                      <p:cBhvr additive="base">
                                        <p:cTn id="131" dur="500" fill="hold"/>
                                        <p:tgtEl>
                                          <p:spTgt spid="32"/>
                                        </p:tgtEl>
                                        <p:attrNameLst>
                                          <p:attrName>ppt_x</p:attrName>
                                        </p:attrNameLst>
                                      </p:cBhvr>
                                      <p:tavLst>
                                        <p:tav tm="0">
                                          <p:val>
                                            <p:strVal val="0-#ppt_w/2"/>
                                          </p:val>
                                        </p:tav>
                                        <p:tav tm="100000">
                                          <p:val>
                                            <p:strVal val="#ppt_x"/>
                                          </p:val>
                                        </p:tav>
                                      </p:tavLst>
                                    </p:anim>
                                    <p:anim calcmode="lin" valueType="num">
                                      <p:cBhvr additive="base">
                                        <p:cTn id="13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8" fill="hold" nodeType="clickEffect">
                                  <p:stCondLst>
                                    <p:cond delay="0"/>
                                  </p:stCondLst>
                                  <p:childTnLst>
                                    <p:set>
                                      <p:cBhvr>
                                        <p:cTn id="136" dur="1" fill="hold">
                                          <p:stCondLst>
                                            <p:cond delay="0"/>
                                          </p:stCondLst>
                                        </p:cTn>
                                        <p:tgtEl>
                                          <p:spTgt spid="3">
                                            <p:txEl>
                                              <p:pRg st="14" end="14"/>
                                            </p:txEl>
                                          </p:spTgt>
                                        </p:tgtEl>
                                        <p:attrNameLst>
                                          <p:attrName>style.visibility</p:attrName>
                                        </p:attrNameLst>
                                      </p:cBhvr>
                                      <p:to>
                                        <p:strVal val="visible"/>
                                      </p:to>
                                    </p:set>
                                    <p:anim calcmode="lin" valueType="num">
                                      <p:cBhvr additive="base">
                                        <p:cTn id="13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138"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12" grpId="0" animBg="1"/>
      <p:bldP spid="18"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77000"/>
          </a:xfrm>
        </p:spPr>
        <p:txBody>
          <a:bodyPr>
            <a:normAutofit lnSpcReduction="10000"/>
          </a:bodyPr>
          <a:lstStyle/>
          <a:p>
            <a:pPr algn="ctr">
              <a:buNone/>
            </a:pPr>
            <a:r>
              <a:rPr lang="en-US" sz="2000" b="1" dirty="0" smtClean="0"/>
              <a:t>The subscriber SaleFrame1 receives notification of a published event</a:t>
            </a:r>
          </a:p>
          <a:p>
            <a:pPr algn="ctr">
              <a:buNone/>
            </a:pPr>
            <a:endParaRPr lang="en-US" sz="2000" b="1" dirty="0" smtClean="0"/>
          </a:p>
          <a:p>
            <a:pP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buNone/>
            </a:pPr>
            <a:r>
              <a:rPr lang="en-US" sz="2000" dirty="0" smtClean="0"/>
              <a:t>     </a:t>
            </a:r>
            <a:r>
              <a:rPr lang="en-US" sz="2000" dirty="0" err="1" smtClean="0"/>
              <a:t>onPropertyEvent</a:t>
            </a:r>
            <a:r>
              <a:rPr lang="en-US" sz="2000" dirty="0" smtClean="0"/>
              <a:t>(source, name, value)</a:t>
            </a:r>
          </a:p>
          <a:p>
            <a:pPr algn="ctr">
              <a:buNone/>
            </a:pPr>
            <a:r>
              <a:rPr lang="en-US" sz="2000" b="1" dirty="0" smtClean="0"/>
              <a:t>                                                                          </a:t>
            </a:r>
            <a:r>
              <a:rPr lang="en-US" sz="2000" dirty="0" err="1" smtClean="0"/>
              <a:t>setText</a:t>
            </a:r>
            <a:r>
              <a:rPr lang="en-US" sz="2000" dirty="0" smtClean="0"/>
              <a:t>(</a:t>
            </a:r>
            <a:r>
              <a:rPr lang="en-US" sz="2000" dirty="0" err="1" smtClean="0"/>
              <a:t>value.toString</a:t>
            </a:r>
            <a:r>
              <a:rPr lang="en-US" sz="2000" dirty="0" smtClean="0"/>
              <a:t>())</a:t>
            </a:r>
          </a:p>
          <a:p>
            <a:pPr algn="ctr">
              <a:buNone/>
            </a:pPr>
            <a:endParaRPr lang="en-US" sz="2000" b="1" dirty="0" smtClean="0"/>
          </a:p>
          <a:p>
            <a:pPr algn="ctr">
              <a:buNone/>
            </a:pPr>
            <a:endParaRPr lang="en-US" sz="2000" b="1"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r>
              <a:rPr lang="en-US" sz="2000" dirty="0" smtClean="0"/>
              <a:t> </a:t>
            </a:r>
          </a:p>
          <a:p>
            <a:pPr algn="ctr">
              <a:buNone/>
            </a:pPr>
            <a:endParaRPr lang="en-US" sz="2000" dirty="0" smtClean="0"/>
          </a:p>
          <a:p>
            <a:pPr>
              <a:buNone/>
            </a:pPr>
            <a:r>
              <a:rPr lang="en-US" sz="2000" dirty="0" smtClean="0"/>
              <a:t>    SaleFrame1, which implements the </a:t>
            </a:r>
            <a:r>
              <a:rPr lang="en-US" sz="2000" dirty="0" err="1" smtClean="0"/>
              <a:t>PropertyListener</a:t>
            </a:r>
            <a:r>
              <a:rPr lang="en-US" sz="2000" dirty="0" smtClean="0"/>
              <a:t> interface, thus implements</a:t>
            </a:r>
          </a:p>
          <a:p>
            <a:pPr>
              <a:buNone/>
            </a:pPr>
            <a:r>
              <a:rPr lang="en-US" sz="2000" dirty="0" smtClean="0"/>
              <a:t>   an </a:t>
            </a:r>
            <a:r>
              <a:rPr lang="en-US" sz="2000" dirty="0" err="1" smtClean="0"/>
              <a:t>onPropertyEvent</a:t>
            </a:r>
            <a:r>
              <a:rPr lang="en-US" sz="2000" dirty="0" smtClean="0"/>
              <a:t> method. When the SaleFrame1 receives the message, it sends a message to its JTextField GUI widget object to refresh with the new sale</a:t>
            </a:r>
          </a:p>
          <a:p>
            <a:pPr>
              <a:buNone/>
            </a:pPr>
            <a:r>
              <a:rPr lang="en-US" sz="2000" dirty="0" smtClean="0"/>
              <a:t>      total.</a:t>
            </a:r>
          </a:p>
          <a:p>
            <a:pPr algn="ctr">
              <a:buNone/>
            </a:pPr>
            <a:endParaRPr lang="en-US" sz="2000" dirty="0"/>
          </a:p>
        </p:txBody>
      </p:sp>
      <p:sp>
        <p:nvSpPr>
          <p:cNvPr id="4" name="Snip Single Corner Rectangle 3"/>
          <p:cNvSpPr/>
          <p:nvPr/>
        </p:nvSpPr>
        <p:spPr>
          <a:xfrm>
            <a:off x="228600" y="609600"/>
            <a:ext cx="3962400" cy="12192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Since this a polymorphic operation implemented by this class, show a new interaction diagram that starts with this polymorphic version</a:t>
            </a:r>
            <a:endParaRPr lang="en-US" dirty="0"/>
          </a:p>
        </p:txBody>
      </p:sp>
      <p:sp>
        <p:nvSpPr>
          <p:cNvPr id="5" name="Snip Single Corner Rectangle 4"/>
          <p:cNvSpPr/>
          <p:nvPr/>
        </p:nvSpPr>
        <p:spPr>
          <a:xfrm>
            <a:off x="4267200" y="4191000"/>
            <a:ext cx="4648200" cy="838200"/>
          </a:xfrm>
          <a:prstGeom prst="snip1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UML notation: Note this little expression within the parameter. This is legal and concise.</a:t>
            </a:r>
            <a:endParaRPr lang="en-US" dirty="0"/>
          </a:p>
        </p:txBody>
      </p:sp>
      <p:sp>
        <p:nvSpPr>
          <p:cNvPr id="6" name="Rectangle 5"/>
          <p:cNvSpPr/>
          <p:nvPr/>
        </p:nvSpPr>
        <p:spPr>
          <a:xfrm>
            <a:off x="4495800" y="1143000"/>
            <a:ext cx="13716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:SaleFrame1</a:t>
            </a:r>
            <a:endParaRPr lang="en-US" dirty="0"/>
          </a:p>
        </p:txBody>
      </p:sp>
      <p:sp>
        <p:nvSpPr>
          <p:cNvPr id="7" name="Rectangle 6"/>
          <p:cNvSpPr/>
          <p:nvPr/>
        </p:nvSpPr>
        <p:spPr>
          <a:xfrm>
            <a:off x="7391400" y="1143000"/>
            <a:ext cx="15240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:SaleTextField</a:t>
            </a:r>
          </a:p>
          <a:p>
            <a:pPr algn="ctr"/>
            <a:r>
              <a:rPr lang="en-US" dirty="0" smtClean="0"/>
              <a:t>:JTextField</a:t>
            </a:r>
            <a:endParaRPr lang="en-US" dirty="0"/>
          </a:p>
        </p:txBody>
      </p:sp>
      <p:sp>
        <p:nvSpPr>
          <p:cNvPr id="8" name="Rectangle 7"/>
          <p:cNvSpPr/>
          <p:nvPr/>
        </p:nvSpPr>
        <p:spPr>
          <a:xfrm rot="5400000">
            <a:off x="4533900" y="2933700"/>
            <a:ext cx="838200" cy="152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0" name="Straight Arrow Connector 9"/>
          <p:cNvCxnSpPr/>
          <p:nvPr/>
        </p:nvCxnSpPr>
        <p:spPr>
          <a:xfrm>
            <a:off x="304800" y="2590800"/>
            <a:ext cx="45720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a:endCxn id="8" idx="1"/>
          </p:cNvCxnSpPr>
          <p:nvPr/>
        </p:nvCxnSpPr>
        <p:spPr>
          <a:xfrm rot="5400000">
            <a:off x="4495800" y="2133600"/>
            <a:ext cx="914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rot="5400000">
            <a:off x="7049294" y="3009900"/>
            <a:ext cx="2361406" cy="79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5029200" y="2895600"/>
            <a:ext cx="3200400" cy="1588"/>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rot="5400000">
            <a:off x="4572794" y="3809206"/>
            <a:ext cx="7620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3" name="Straight Connector 22"/>
          <p:cNvCxnSpPr>
            <a:endCxn id="27" idx="1"/>
          </p:cNvCxnSpPr>
          <p:nvPr/>
        </p:nvCxnSpPr>
        <p:spPr>
          <a:xfrm>
            <a:off x="1752600" y="1828800"/>
            <a:ext cx="555718" cy="327118"/>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4" name="Straight Connector 23"/>
          <p:cNvCxnSpPr>
            <a:endCxn id="5" idx="3"/>
          </p:cNvCxnSpPr>
          <p:nvPr/>
        </p:nvCxnSpPr>
        <p:spPr>
          <a:xfrm rot="5400000">
            <a:off x="6381750" y="3333750"/>
            <a:ext cx="1066800" cy="647700"/>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27" name="Oval 26"/>
          <p:cNvSpPr/>
          <p:nvPr/>
        </p:nvSpPr>
        <p:spPr>
          <a:xfrm>
            <a:off x="2286000" y="21336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Oval 29"/>
          <p:cNvSpPr/>
          <p:nvPr/>
        </p:nvSpPr>
        <p:spPr>
          <a:xfrm>
            <a:off x="7239000" y="29718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0-#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 calcmode="lin" valueType="num">
                                      <p:cBhvr additive="base">
                                        <p:cTn id="6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0-#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0-#ppt_w/2"/>
                                          </p:val>
                                        </p:tav>
                                        <p:tav tm="100000">
                                          <p:val>
                                            <p:strVal val="#ppt_x"/>
                                          </p:val>
                                        </p:tav>
                                      </p:tavLst>
                                    </p:anim>
                                    <p:anim calcmode="lin" valueType="num">
                                      <p:cBhvr additive="base">
                                        <p:cTn id="80"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0-#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additive="base">
                                        <p:cTn id="91" dur="500" fill="hold"/>
                                        <p:tgtEl>
                                          <p:spTgt spid="5"/>
                                        </p:tgtEl>
                                        <p:attrNameLst>
                                          <p:attrName>ppt_x</p:attrName>
                                        </p:attrNameLst>
                                      </p:cBhvr>
                                      <p:tavLst>
                                        <p:tav tm="0">
                                          <p:val>
                                            <p:strVal val="0-#ppt_w/2"/>
                                          </p:val>
                                        </p:tav>
                                        <p:tav tm="100000">
                                          <p:val>
                                            <p:strVal val="#ppt_x"/>
                                          </p:val>
                                        </p:tav>
                                      </p:tavLst>
                                    </p:anim>
                                    <p:anim calcmode="lin" valueType="num">
                                      <p:cBhvr additive="base">
                                        <p:cTn id="9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0-#ppt_w/2"/>
                                          </p:val>
                                        </p:tav>
                                        <p:tav tm="100000">
                                          <p:val>
                                            <p:strVal val="#ppt_x"/>
                                          </p:val>
                                        </p:tav>
                                      </p:tavLst>
                                    </p:anim>
                                    <p:anim calcmode="lin" valueType="num">
                                      <p:cBhvr additive="base">
                                        <p:cTn id="9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additive="base">
                                        <p:cTn id="103" dur="500" fill="hold"/>
                                        <p:tgtEl>
                                          <p:spTgt spid="30"/>
                                        </p:tgtEl>
                                        <p:attrNameLst>
                                          <p:attrName>ppt_x</p:attrName>
                                        </p:attrNameLst>
                                      </p:cBhvr>
                                      <p:tavLst>
                                        <p:tav tm="0">
                                          <p:val>
                                            <p:strVal val="0-#ppt_w/2"/>
                                          </p:val>
                                        </p:tav>
                                        <p:tav tm="100000">
                                          <p:val>
                                            <p:strVal val="#ppt_x"/>
                                          </p:val>
                                        </p:tav>
                                      </p:tavLst>
                                    </p:anim>
                                    <p:anim calcmode="lin" valueType="num">
                                      <p:cBhvr additive="base">
                                        <p:cTn id="104"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nodeType="clickEffect">
                                  <p:stCondLst>
                                    <p:cond delay="0"/>
                                  </p:stCondLst>
                                  <p:childTnLst>
                                    <p:set>
                                      <p:cBhvr>
                                        <p:cTn id="108" dur="1" fill="hold">
                                          <p:stCondLst>
                                            <p:cond delay="0"/>
                                          </p:stCondLst>
                                        </p:cTn>
                                        <p:tgtEl>
                                          <p:spTgt spid="3">
                                            <p:txEl>
                                              <p:pRg st="15" end="15"/>
                                            </p:txEl>
                                          </p:spTgt>
                                        </p:tgtEl>
                                        <p:attrNameLst>
                                          <p:attrName>style.visibility</p:attrName>
                                        </p:attrNameLst>
                                      </p:cBhvr>
                                      <p:to>
                                        <p:strVal val="visible"/>
                                      </p:to>
                                    </p:set>
                                    <p:anim calcmode="lin" valueType="num">
                                      <p:cBhvr additive="base">
                                        <p:cTn id="109"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15" end="15"/>
                                            </p:txEl>
                                          </p:spTgt>
                                        </p:tgtEl>
                                        <p:attrNameLst>
                                          <p:attrName>ppt_y</p:attrName>
                                        </p:attrNameLst>
                                      </p:cBhvr>
                                      <p:tavLst>
                                        <p:tav tm="0">
                                          <p:val>
                                            <p:strVal val="#ppt_y"/>
                                          </p:val>
                                        </p:tav>
                                        <p:tav tm="100000">
                                          <p:val>
                                            <p:strVal val="#ppt_y"/>
                                          </p:val>
                                        </p:tav>
                                      </p:tavLst>
                                    </p:anim>
                                  </p:childTnLst>
                                </p:cTn>
                              </p:par>
                              <p:par>
                                <p:cTn id="111" presetID="2" presetClass="entr" presetSubtype="8" fill="hold" nodeType="withEffect">
                                  <p:stCondLst>
                                    <p:cond delay="0"/>
                                  </p:stCondLst>
                                  <p:childTnLst>
                                    <p:set>
                                      <p:cBhvr>
                                        <p:cTn id="112" dur="1" fill="hold">
                                          <p:stCondLst>
                                            <p:cond delay="0"/>
                                          </p:stCondLst>
                                        </p:cTn>
                                        <p:tgtEl>
                                          <p:spTgt spid="3">
                                            <p:txEl>
                                              <p:pRg st="16" end="16"/>
                                            </p:txEl>
                                          </p:spTgt>
                                        </p:tgtEl>
                                        <p:attrNameLst>
                                          <p:attrName>style.visibility</p:attrName>
                                        </p:attrNameLst>
                                      </p:cBhvr>
                                      <p:to>
                                        <p:strVal val="visible"/>
                                      </p:to>
                                    </p:set>
                                    <p:anim calcmode="lin" valueType="num">
                                      <p:cBhvr additive="base">
                                        <p:cTn id="113"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3">
                                            <p:txEl>
                                              <p:pRg st="16" end="16"/>
                                            </p:txEl>
                                          </p:spTgt>
                                        </p:tgtEl>
                                        <p:attrNameLst>
                                          <p:attrName>ppt_y</p:attrName>
                                        </p:attrNameLst>
                                      </p:cBhvr>
                                      <p:tavLst>
                                        <p:tav tm="0">
                                          <p:val>
                                            <p:strVal val="#ppt_y"/>
                                          </p:val>
                                        </p:tav>
                                        <p:tav tm="100000">
                                          <p:val>
                                            <p:strVal val="#ppt_y"/>
                                          </p:val>
                                        </p:tav>
                                      </p:tavLst>
                                    </p:anim>
                                  </p:childTnLst>
                                </p:cTn>
                              </p:par>
                              <p:par>
                                <p:cTn id="115" presetID="2" presetClass="entr" presetSubtype="8" fill="hold" nodeType="withEffect">
                                  <p:stCondLst>
                                    <p:cond delay="0"/>
                                  </p:stCondLst>
                                  <p:childTnLst>
                                    <p:set>
                                      <p:cBhvr>
                                        <p:cTn id="116" dur="1" fill="hold">
                                          <p:stCondLst>
                                            <p:cond delay="0"/>
                                          </p:stCondLst>
                                        </p:cTn>
                                        <p:tgtEl>
                                          <p:spTgt spid="3">
                                            <p:txEl>
                                              <p:pRg st="17" end="17"/>
                                            </p:txEl>
                                          </p:spTgt>
                                        </p:tgtEl>
                                        <p:attrNameLst>
                                          <p:attrName>style.visibility</p:attrName>
                                        </p:attrNameLst>
                                      </p:cBhvr>
                                      <p:to>
                                        <p:strVal val="visible"/>
                                      </p:to>
                                    </p:set>
                                    <p:anim calcmode="lin" valueType="num">
                                      <p:cBhvr additive="base">
                                        <p:cTn id="117"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118" dur="500" fill="hold"/>
                                        <p:tgtEl>
                                          <p:spTgt spid="3">
                                            <p:txEl>
                                              <p:pRg st="17" end="1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7" grpId="0" animBg="1"/>
      <p:bldP spid="3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fontScale="92500" lnSpcReduction="20000"/>
          </a:bodyPr>
          <a:lstStyle/>
          <a:p>
            <a:pPr>
              <a:buNone/>
            </a:pPr>
            <a:r>
              <a:rPr lang="en-US" sz="2600" b="1" dirty="0" smtClean="0"/>
              <a:t>Implementation: </a:t>
            </a:r>
            <a:endParaRPr lang="en-US" sz="2600" dirty="0" smtClean="0"/>
          </a:p>
          <a:p>
            <a:pPr>
              <a:buNone/>
            </a:pPr>
            <a:r>
              <a:rPr lang="en-US" sz="2200" b="1" i="1" dirty="0" smtClean="0"/>
              <a:t>Event: </a:t>
            </a:r>
            <a:endParaRPr lang="en-US" sz="2200" dirty="0" smtClean="0"/>
          </a:p>
          <a:p>
            <a:pPr marL="457200" lvl="0" indent="-457200">
              <a:buFont typeface="+mj-lt"/>
              <a:buAutoNum type="arabicPeriod"/>
            </a:pPr>
            <a:r>
              <a:rPr lang="en-US" sz="2200" dirty="0" smtClean="0"/>
              <a:t>In both the Java and C# .NET implementations of Observer, an "event" is communicated via a regular message, such as </a:t>
            </a:r>
            <a:r>
              <a:rPr lang="en-US" sz="2200" dirty="0" err="1" smtClean="0"/>
              <a:t>onPropertyEvent</a:t>
            </a:r>
            <a:r>
              <a:rPr lang="en-US" sz="2200" dirty="0" smtClean="0"/>
              <a:t>. Moreover, in both cases, the event is more formally defined as a class, and filled with appropriate event data. </a:t>
            </a:r>
          </a:p>
          <a:p>
            <a:pPr marL="457200" lvl="0" indent="-457200">
              <a:buFont typeface="+mj-lt"/>
              <a:buAutoNum type="arabicPeriod"/>
            </a:pPr>
            <a:r>
              <a:rPr lang="en-US" sz="2200" dirty="0" smtClean="0"/>
              <a:t>The event is then passed as a parameter in the event message. </a:t>
            </a:r>
          </a:p>
          <a:p>
            <a:pPr marL="457200" lvl="0" indent="-457200">
              <a:buFont typeface="+mj-lt"/>
              <a:buAutoNum type="arabicPeriod"/>
            </a:pPr>
            <a:r>
              <a:rPr lang="en-US" sz="2200" dirty="0" smtClean="0"/>
              <a:t>For example: </a:t>
            </a:r>
          </a:p>
          <a:p>
            <a:pPr>
              <a:buNone/>
            </a:pPr>
            <a:r>
              <a:rPr lang="en-US" sz="2000" dirty="0" smtClean="0"/>
              <a:t>class </a:t>
            </a:r>
            <a:r>
              <a:rPr lang="en-US" sz="2000" dirty="0" err="1" smtClean="0"/>
              <a:t>PropertyEvent</a:t>
            </a:r>
            <a:r>
              <a:rPr lang="en-US" sz="2000" dirty="0" smtClean="0"/>
              <a:t> extends Event </a:t>
            </a:r>
          </a:p>
          <a:p>
            <a:pPr>
              <a:buNone/>
            </a:pPr>
            <a:r>
              <a:rPr lang="en-US" sz="2000" dirty="0" smtClean="0"/>
              <a:t>{</a:t>
            </a:r>
          </a:p>
          <a:p>
            <a:pPr>
              <a:buNone/>
            </a:pPr>
            <a:r>
              <a:rPr lang="en-US" sz="2000" dirty="0" smtClean="0"/>
              <a:t>       private Object </a:t>
            </a:r>
            <a:r>
              <a:rPr lang="en-US" sz="2000" dirty="0" err="1" smtClean="0"/>
              <a:t>sourceOfEvent</a:t>
            </a:r>
            <a:r>
              <a:rPr lang="en-US" sz="2000" dirty="0" smtClean="0"/>
              <a:t>; </a:t>
            </a:r>
          </a:p>
          <a:p>
            <a:pPr>
              <a:buNone/>
            </a:pPr>
            <a:r>
              <a:rPr lang="en-US" sz="2000" dirty="0" smtClean="0"/>
              <a:t>       private String </a:t>
            </a:r>
            <a:r>
              <a:rPr lang="en-US" sz="2000" dirty="0" err="1" smtClean="0"/>
              <a:t>propertyName</a:t>
            </a:r>
            <a:r>
              <a:rPr lang="en-US" sz="2000" dirty="0" smtClean="0"/>
              <a:t>; </a:t>
            </a:r>
          </a:p>
          <a:p>
            <a:pPr>
              <a:buNone/>
            </a:pPr>
            <a:r>
              <a:rPr lang="en-US" sz="2000" dirty="0" smtClean="0"/>
              <a:t>       private Object </a:t>
            </a:r>
            <a:r>
              <a:rPr lang="en-US" sz="2000" dirty="0" err="1" smtClean="0"/>
              <a:t>oldValue</a:t>
            </a:r>
            <a:r>
              <a:rPr lang="en-US" sz="2000" dirty="0" smtClean="0"/>
              <a:t>; </a:t>
            </a:r>
          </a:p>
          <a:p>
            <a:pPr>
              <a:buNone/>
            </a:pPr>
            <a:r>
              <a:rPr lang="en-US" sz="2000" dirty="0" smtClean="0"/>
              <a:t>       private Object </a:t>
            </a:r>
            <a:r>
              <a:rPr lang="en-US" sz="2000" dirty="0" err="1" smtClean="0"/>
              <a:t>newValue</a:t>
            </a:r>
            <a:r>
              <a:rPr lang="en-US" sz="2000" dirty="0" smtClean="0"/>
              <a:t>;</a:t>
            </a:r>
          </a:p>
          <a:p>
            <a:pPr>
              <a:buNone/>
            </a:pPr>
            <a:r>
              <a:rPr lang="en-US" sz="2000" dirty="0" smtClean="0"/>
              <a:t>        //...    }</a:t>
            </a:r>
          </a:p>
          <a:p>
            <a:pPr>
              <a:buNone/>
            </a:pPr>
            <a:r>
              <a:rPr lang="en-US" sz="2000" dirty="0" smtClean="0"/>
              <a:t> //...</a:t>
            </a:r>
          </a:p>
          <a:p>
            <a:pPr>
              <a:buNone/>
            </a:pPr>
            <a:r>
              <a:rPr lang="en-US" sz="2000" dirty="0" smtClean="0"/>
              <a:t>class Sale </a:t>
            </a:r>
          </a:p>
          <a:p>
            <a:pPr>
              <a:buNone/>
            </a:pPr>
            <a:r>
              <a:rPr lang="en-US" sz="2000" dirty="0" smtClean="0"/>
              <a:t>{     private void </a:t>
            </a:r>
            <a:r>
              <a:rPr lang="en-US" sz="2000" b="1" dirty="0" err="1" smtClean="0"/>
              <a:t>publishPropertyEvent</a:t>
            </a:r>
            <a:r>
              <a:rPr lang="en-US" sz="2000" b="1" dirty="0" smtClean="0"/>
              <a:t>(String </a:t>
            </a:r>
            <a:r>
              <a:rPr lang="en-US" sz="2000" b="1" dirty="0" err="1" smtClean="0"/>
              <a:t>name,Object</a:t>
            </a:r>
            <a:r>
              <a:rPr lang="en-US" sz="2000" b="1" dirty="0" smtClean="0"/>
              <a:t> </a:t>
            </a:r>
            <a:r>
              <a:rPr lang="en-US" sz="2000" b="1" dirty="0" err="1" smtClean="0"/>
              <a:t>old,Object</a:t>
            </a:r>
            <a:r>
              <a:rPr lang="en-US" sz="2000" b="1" dirty="0" smtClean="0"/>
              <a:t> new) </a:t>
            </a:r>
            <a:endParaRPr lang="en-US" sz="2000" dirty="0" smtClean="0"/>
          </a:p>
          <a:p>
            <a:pPr>
              <a:buNone/>
            </a:pPr>
            <a:r>
              <a:rPr lang="en-US" sz="2000" dirty="0" smtClean="0"/>
              <a:t>     {</a:t>
            </a:r>
          </a:p>
          <a:p>
            <a:pPr>
              <a:buNone/>
            </a:pPr>
            <a:r>
              <a:rPr lang="en-US" sz="2000" dirty="0" smtClean="0"/>
              <a:t>       </a:t>
            </a:r>
            <a:r>
              <a:rPr lang="en-US" sz="2000" dirty="0" err="1" smtClean="0"/>
              <a:t>PropertyEvent</a:t>
            </a:r>
            <a:r>
              <a:rPr lang="en-US" sz="2000" dirty="0" smtClean="0"/>
              <a:t> </a:t>
            </a:r>
            <a:r>
              <a:rPr lang="en-US" sz="2000" dirty="0" err="1" smtClean="0"/>
              <a:t>evt</a:t>
            </a:r>
            <a:r>
              <a:rPr lang="en-US" sz="2000" dirty="0" smtClean="0"/>
              <a:t>=new </a:t>
            </a:r>
            <a:r>
              <a:rPr lang="en-US" sz="2000" dirty="0" err="1" smtClean="0"/>
              <a:t>PropertyEvent</a:t>
            </a:r>
            <a:r>
              <a:rPr lang="en-US" sz="2000" dirty="0" smtClean="0"/>
              <a:t>( this, "</a:t>
            </a:r>
            <a:r>
              <a:rPr lang="en-US" sz="2000" dirty="0" err="1" smtClean="0"/>
              <a:t>sale.total</a:t>
            </a:r>
            <a:r>
              <a:rPr lang="en-US" sz="2000" dirty="0" smtClean="0"/>
              <a:t>", old, new); </a:t>
            </a:r>
          </a:p>
          <a:p>
            <a:pPr>
              <a:buNone/>
            </a:pPr>
            <a:r>
              <a:rPr lang="en-US" sz="2000" dirty="0" smtClean="0"/>
              <a:t>              for each </a:t>
            </a:r>
            <a:r>
              <a:rPr lang="en-US" sz="2000" dirty="0" err="1" smtClean="0"/>
              <a:t>AlarmListener</a:t>
            </a:r>
            <a:r>
              <a:rPr lang="en-US" sz="2000" dirty="0" smtClean="0"/>
              <a:t> al in </a:t>
            </a:r>
            <a:r>
              <a:rPr lang="en-US" sz="2000" dirty="0" err="1" smtClean="0"/>
              <a:t>alarmListeners</a:t>
            </a:r>
            <a:r>
              <a:rPr lang="en-US" sz="2000" dirty="0" smtClean="0"/>
              <a:t> </a:t>
            </a:r>
          </a:p>
          <a:p>
            <a:pPr>
              <a:buNone/>
            </a:pPr>
            <a:r>
              <a:rPr lang="en-US" sz="2000" dirty="0" smtClean="0"/>
              <a:t>             </a:t>
            </a:r>
            <a:r>
              <a:rPr lang="en-US" sz="2000" dirty="0" err="1" smtClean="0"/>
              <a:t>al.onPropertyEvent</a:t>
            </a:r>
            <a:r>
              <a:rPr lang="en-US" sz="2000" dirty="0" smtClean="0"/>
              <a:t>( </a:t>
            </a:r>
            <a:r>
              <a:rPr lang="en-US" sz="2000" dirty="0" err="1" smtClean="0"/>
              <a:t>evt</a:t>
            </a:r>
            <a:r>
              <a:rPr lang="en-US" sz="2000" dirty="0" smtClean="0"/>
              <a:t> ); }      //... }</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3">
                                            <p:txEl>
                                              <p:pRg st="17" end="17"/>
                                            </p:txEl>
                                          </p:spTgt>
                                        </p:tgtEl>
                                        <p:attrNameLst>
                                          <p:attrName>style.visibility</p:attrName>
                                        </p:attrNameLst>
                                      </p:cBhvr>
                                      <p:to>
                                        <p:strVal val="visible"/>
                                      </p:to>
                                    </p:set>
                                    <p:anim calcmode="lin" valueType="num">
                                      <p:cBhvr additive="base">
                                        <p:cTn id="109"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3">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3">
                                            <p:txEl>
                                              <p:pRg st="18" end="18"/>
                                            </p:txEl>
                                          </p:spTgt>
                                        </p:tgtEl>
                                        <p:attrNameLst>
                                          <p:attrName>style.visibility</p:attrName>
                                        </p:attrNameLst>
                                      </p:cBhvr>
                                      <p:to>
                                        <p:strVal val="visible"/>
                                      </p:to>
                                    </p:set>
                                    <p:anim calcmode="lin" valueType="num">
                                      <p:cBhvr additive="base">
                                        <p:cTn id="115" dur="500" fill="hold"/>
                                        <p:tgtEl>
                                          <p:spTgt spid="3">
                                            <p:txEl>
                                              <p:pRg st="18" end="18"/>
                                            </p:tx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3">
                                            <p:txEl>
                                              <p:pRg st="18" end="1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133600"/>
            <a:ext cx="6858000" cy="1143000"/>
          </a:xfrm>
        </p:spPr>
        <p:txBody>
          <a:bodyPr>
            <a:normAutofit/>
          </a:bodyPr>
          <a:lstStyle/>
          <a:p>
            <a:pPr algn="ctr">
              <a:buNone/>
            </a:pPr>
            <a:r>
              <a:rPr lang="en-US" sz="4400" b="1" dirty="0" smtClean="0"/>
              <a:t>DESIGNING FOR VISIBILITY</a:t>
            </a:r>
            <a:endParaRPr lang="en-US" sz="4400" dirty="0" smtClean="0"/>
          </a:p>
          <a:p>
            <a:pPr algn="ctr">
              <a:buNone/>
            </a:pP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00800"/>
          </a:xfrm>
        </p:spPr>
        <p:txBody>
          <a:bodyPr>
            <a:noAutofit/>
          </a:bodyPr>
          <a:lstStyle/>
          <a:p>
            <a:pPr marL="457200" indent="-457200">
              <a:buFont typeface="+mj-lt"/>
              <a:buAutoNum type="arabicPeriod" startAt="7"/>
            </a:pPr>
            <a:r>
              <a:rPr lang="en-US" sz="2000" dirty="0" smtClean="0"/>
              <a:t>On the modeling day, perhaps the team works in small groups for 2-6 hours either at the walls or with software modeling tools, doing different kinds of modeling for the difficult, creative parts of the design. </a:t>
            </a:r>
          </a:p>
          <a:p>
            <a:pPr marL="457200" lvl="0" indent="-457200">
              <a:buFont typeface="+mj-lt"/>
              <a:buAutoNum type="arabicPeriod" startAt="7"/>
            </a:pPr>
            <a:r>
              <a:rPr lang="en-US" sz="2000" dirty="0" smtClean="0"/>
              <a:t>During UML drawing, we adopt the realistic attitude (also promoted in agile modeling) that we are drawing the models primarily to understand and communicate, not to document. </a:t>
            </a:r>
          </a:p>
          <a:p>
            <a:pPr marL="457200" lvl="0" indent="-457200">
              <a:buFont typeface="+mj-lt"/>
              <a:buAutoNum type="arabicPeriod" startAt="7"/>
            </a:pPr>
            <a:r>
              <a:rPr lang="en-US" sz="2000" dirty="0" smtClean="0"/>
              <a:t>Of course, we expect some of the UML diagrams to be useful input to the definition (or automated code generation with a UML tool) of the code. </a:t>
            </a:r>
          </a:p>
          <a:p>
            <a:pPr>
              <a:buNone/>
            </a:pPr>
            <a:r>
              <a:rPr lang="en-US" sz="2400" b="1" dirty="0" smtClean="0"/>
              <a:t>What Are the Outputs? </a:t>
            </a:r>
            <a:endParaRPr lang="en-US" sz="2400" dirty="0" smtClean="0"/>
          </a:p>
          <a:p>
            <a:pPr marL="457200" lvl="0" indent="-457200">
              <a:buFont typeface="+mj-lt"/>
              <a:buAutoNum type="arabicPeriod"/>
            </a:pPr>
            <a:r>
              <a:rPr lang="en-US" sz="2000" dirty="0" smtClean="0"/>
              <a:t>Figure below illustrates some inputs and their relationship to the output of a UML interaction and class diagram.</a:t>
            </a:r>
          </a:p>
          <a:p>
            <a:pPr marL="457200" lvl="0" indent="-457200">
              <a:buFont typeface="+mj-lt"/>
              <a:buAutoNum type="arabicPeriod"/>
            </a:pPr>
            <a:r>
              <a:rPr lang="en-US" sz="2000" dirty="0" smtClean="0"/>
              <a:t>What's been created during the modeling day (for example)? </a:t>
            </a:r>
          </a:p>
          <a:p>
            <a:pPr lvl="1"/>
            <a:r>
              <a:rPr lang="en-US" sz="2000" dirty="0" smtClean="0"/>
              <a:t>specifically for object design, UML interaction, class, and package diagrams for the difficult parts of the design that we wished to explore before coding </a:t>
            </a:r>
          </a:p>
          <a:p>
            <a:pPr lvl="1"/>
            <a:r>
              <a:rPr lang="en-US" sz="2000" dirty="0" smtClean="0"/>
              <a:t>UI sketches and prototypes </a:t>
            </a:r>
          </a:p>
          <a:p>
            <a:pPr lvl="1"/>
            <a:r>
              <a:rPr lang="en-US" sz="2000" dirty="0" smtClean="0"/>
              <a:t>database models (with UML data modeling profile notation ) </a:t>
            </a:r>
          </a:p>
          <a:p>
            <a:pPr lvl="1"/>
            <a:r>
              <a:rPr lang="en-US" sz="2000" dirty="0" smtClean="0"/>
              <a:t>report sketches and prototypes </a:t>
            </a:r>
          </a:p>
          <a:p>
            <a:pPr marL="457200" indent="-457200">
              <a:buFont typeface="+mj-lt"/>
              <a:buAutoNum type="arabicPeriod"/>
            </a:pPr>
            <a:endParaRPr lang="en-US" sz="2000"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305800" cy="639762"/>
          </a:xfrm>
        </p:spPr>
        <p:txBody>
          <a:bodyPr>
            <a:noAutofit/>
          </a:bodyPr>
          <a:lstStyle/>
          <a:p>
            <a:pPr algn="l"/>
            <a:r>
              <a:rPr lang="en-US" sz="3200" b="1" dirty="0" smtClean="0"/>
              <a:t>Definition</a:t>
            </a:r>
            <a:endParaRPr lang="en-US" sz="3200" b="1" dirty="0"/>
          </a:p>
        </p:txBody>
      </p:sp>
      <p:sp>
        <p:nvSpPr>
          <p:cNvPr id="3" name="Content Placeholder 2"/>
          <p:cNvSpPr>
            <a:spLocks noGrp="1"/>
          </p:cNvSpPr>
          <p:nvPr>
            <p:ph idx="1"/>
          </p:nvPr>
        </p:nvSpPr>
        <p:spPr>
          <a:xfrm>
            <a:off x="0" y="533400"/>
            <a:ext cx="9144000" cy="6324600"/>
          </a:xfrm>
        </p:spPr>
        <p:txBody>
          <a:bodyPr>
            <a:normAutofit/>
          </a:bodyPr>
          <a:lstStyle/>
          <a:p>
            <a:pPr marL="457200" lvl="0" indent="-457200">
              <a:buFont typeface="+mj-lt"/>
              <a:buAutoNum type="arabicPeriod"/>
            </a:pPr>
            <a:r>
              <a:rPr lang="en-US" sz="2000" dirty="0" smtClean="0"/>
              <a:t>Visibility is the ability of one object to see or have reference to another.</a:t>
            </a:r>
          </a:p>
          <a:p>
            <a:pPr marL="457200" lvl="0" indent="-457200">
              <a:buFont typeface="+mj-lt"/>
              <a:buAutoNum type="arabicPeriod"/>
            </a:pPr>
            <a:r>
              <a:rPr lang="en-US" sz="2000" dirty="0" smtClean="0"/>
              <a:t>For a sender object to send a message to a receiver object, the sender must be visible to the receiver -  the sender must have some kind of reference or pointer to the receiver object. </a:t>
            </a:r>
          </a:p>
          <a:p>
            <a:pPr marL="457200" lvl="0" indent="-457200">
              <a:buFont typeface="+mj-lt"/>
              <a:buAutoNum type="arabicPeriod"/>
            </a:pPr>
            <a:r>
              <a:rPr lang="en-US" sz="2000" dirty="0" smtClean="0"/>
              <a:t>If an object A send a message to an object B, B must be visible to A.</a:t>
            </a:r>
          </a:p>
          <a:p>
            <a:pPr marL="457200" lvl="0" indent="-457200">
              <a:buNone/>
            </a:pPr>
            <a:r>
              <a:rPr lang="en-US" sz="2000" dirty="0" smtClean="0"/>
              <a:t>For example, the </a:t>
            </a:r>
            <a:r>
              <a:rPr lang="en-US" sz="2000" i="1" dirty="0" err="1" smtClean="0"/>
              <a:t>getProductDescription</a:t>
            </a:r>
            <a:r>
              <a:rPr lang="en-US" sz="2000" dirty="0" smtClean="0"/>
              <a:t> message sent from a </a:t>
            </a:r>
            <a:r>
              <a:rPr lang="en-US" sz="2000" i="1" dirty="0" smtClean="0"/>
              <a:t>Register</a:t>
            </a:r>
            <a:r>
              <a:rPr lang="en-US" sz="2000" dirty="0" smtClean="0"/>
              <a:t> to a</a:t>
            </a:r>
          </a:p>
          <a:p>
            <a:pPr marL="457200" lvl="0" indent="-457200">
              <a:buNone/>
            </a:pPr>
            <a:r>
              <a:rPr lang="en-US" sz="2000" i="1" dirty="0" err="1" smtClean="0"/>
              <a:t>ProductCatalog</a:t>
            </a:r>
            <a:r>
              <a:rPr lang="en-US" sz="2000" dirty="0" smtClean="0"/>
              <a:t> implies that the </a:t>
            </a:r>
            <a:r>
              <a:rPr lang="en-US" sz="2000" i="1" dirty="0" err="1" smtClean="0"/>
              <a:t>ProductCatalog</a:t>
            </a:r>
            <a:r>
              <a:rPr lang="en-US" sz="2000" i="1" dirty="0" smtClean="0"/>
              <a:t> </a:t>
            </a:r>
            <a:r>
              <a:rPr lang="en-US" sz="2000" dirty="0" smtClean="0"/>
              <a:t>instance is visible to the</a:t>
            </a:r>
          </a:p>
          <a:p>
            <a:pPr marL="457200" lvl="0" indent="-457200">
              <a:buNone/>
            </a:pPr>
            <a:r>
              <a:rPr lang="en-US" sz="2000" i="1" dirty="0" smtClean="0"/>
              <a:t>Register</a:t>
            </a:r>
            <a:r>
              <a:rPr lang="en-US" sz="2000" dirty="0" smtClean="0"/>
              <a:t> instance</a:t>
            </a:r>
            <a:r>
              <a:rPr lang="en-US" sz="2000" b="1" dirty="0" smtClean="0"/>
              <a:t>,</a:t>
            </a:r>
            <a:endParaRPr lang="en-US" sz="2000" dirty="0" smtClean="0"/>
          </a:p>
          <a:p>
            <a:endParaRPr lang="en-US" sz="2000" dirty="0"/>
          </a:p>
        </p:txBody>
      </p:sp>
      <p:pic>
        <p:nvPicPr>
          <p:cNvPr id="4" name="Picture 3"/>
          <p:cNvPicPr/>
          <p:nvPr/>
        </p:nvPicPr>
        <p:blipFill>
          <a:blip r:embed="rId2" cstate="print"/>
          <a:srcRect/>
          <a:stretch>
            <a:fillRect/>
          </a:stretch>
        </p:blipFill>
        <p:spPr bwMode="auto">
          <a:xfrm>
            <a:off x="457200" y="3505200"/>
            <a:ext cx="8305800" cy="3352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0-#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400800"/>
          </a:xfrm>
        </p:spPr>
        <p:txBody>
          <a:bodyPr>
            <a:normAutofit lnSpcReduction="10000"/>
          </a:bodyPr>
          <a:lstStyle/>
          <a:p>
            <a:pPr>
              <a:buNone/>
            </a:pPr>
            <a:r>
              <a:rPr lang="en-US" sz="2400" b="1" dirty="0" smtClean="0"/>
              <a:t>Four ways of Visibility: </a:t>
            </a:r>
            <a:endParaRPr lang="en-US" sz="2400" dirty="0" smtClean="0"/>
          </a:p>
          <a:p>
            <a:pPr marL="457200" lvl="0" indent="-457200">
              <a:buFont typeface="+mj-lt"/>
              <a:buAutoNum type="arabicPeriod"/>
            </a:pPr>
            <a:r>
              <a:rPr lang="en-US" sz="2000" dirty="0" smtClean="0"/>
              <a:t>Attribute visibility -  B is an attribute of A. </a:t>
            </a:r>
          </a:p>
          <a:p>
            <a:pPr marL="457200" lvl="0" indent="-457200">
              <a:buFont typeface="+mj-lt"/>
              <a:buAutoNum type="arabicPeriod"/>
            </a:pPr>
            <a:r>
              <a:rPr lang="en-US" sz="2000" dirty="0" smtClean="0"/>
              <a:t>Parameter visibility - B is a parameter of a method of A. </a:t>
            </a:r>
          </a:p>
          <a:p>
            <a:pPr marL="457200" lvl="0" indent="-457200">
              <a:buFont typeface="+mj-lt"/>
              <a:buAutoNum type="arabicPeriod"/>
            </a:pPr>
            <a:r>
              <a:rPr lang="en-US" sz="2000" dirty="0" smtClean="0"/>
              <a:t>Local visibility -  B is a (non-parameter) local object in a method of A. </a:t>
            </a:r>
          </a:p>
          <a:p>
            <a:pPr marL="457200" lvl="0" indent="-457200">
              <a:buFont typeface="+mj-lt"/>
              <a:buAutoNum type="arabicPeriod"/>
            </a:pPr>
            <a:r>
              <a:rPr lang="en-US" sz="2000" dirty="0" smtClean="0"/>
              <a:t>Global visibility  - B is in some way globally visible. </a:t>
            </a:r>
          </a:p>
          <a:p>
            <a:pPr>
              <a:buNone/>
            </a:pPr>
            <a:r>
              <a:rPr lang="en-US" sz="2000" dirty="0" smtClean="0"/>
              <a:t>The motivation to consider visibility is this:</a:t>
            </a:r>
          </a:p>
          <a:p>
            <a:pPr>
              <a:buNone/>
            </a:pPr>
            <a:endParaRPr lang="en-US" sz="2000" dirty="0" smtClean="0"/>
          </a:p>
          <a:p>
            <a:pPr>
              <a:buNone/>
            </a:pPr>
            <a:endParaRPr lang="en-US" sz="2000" dirty="0" smtClean="0"/>
          </a:p>
          <a:p>
            <a:pPr>
              <a:buNone/>
            </a:pPr>
            <a:endParaRPr lang="en-US" sz="2000" u="sng" dirty="0" smtClean="0"/>
          </a:p>
          <a:p>
            <a:pPr>
              <a:buNone/>
            </a:pPr>
            <a:r>
              <a:rPr lang="en-US" sz="2000" u="sng" dirty="0" smtClean="0"/>
              <a:t>Attribute Visibility:</a:t>
            </a:r>
            <a:endParaRPr lang="en-US" sz="2000" dirty="0" smtClean="0"/>
          </a:p>
          <a:p>
            <a:pPr marL="457200" lvl="0" indent="-457200">
              <a:buFont typeface="+mj-lt"/>
              <a:buAutoNum type="arabicPeriod"/>
            </a:pPr>
            <a:r>
              <a:rPr lang="en-US" sz="2000" dirty="0" smtClean="0"/>
              <a:t>Attribute visibility from A to B exists when B is an attribute of A. </a:t>
            </a:r>
          </a:p>
          <a:p>
            <a:pPr marL="457200" lvl="0" indent="-457200">
              <a:buFont typeface="+mj-lt"/>
              <a:buAutoNum type="arabicPeriod"/>
            </a:pPr>
            <a:r>
              <a:rPr lang="en-US" sz="2000" dirty="0" smtClean="0"/>
              <a:t>It is a relatively permanent visibility because it persists as long as A and B exist. This is a very common form of visibility in object-oriented systems. </a:t>
            </a:r>
          </a:p>
          <a:p>
            <a:pPr>
              <a:buNone/>
            </a:pPr>
            <a:r>
              <a:rPr lang="en-US" sz="2000" dirty="0" smtClean="0"/>
              <a:t>To illustrate, in a Java class definition for </a:t>
            </a:r>
            <a:r>
              <a:rPr lang="en-US" sz="2000" i="1" dirty="0" smtClean="0"/>
              <a:t>Register</a:t>
            </a:r>
            <a:r>
              <a:rPr lang="en-US" sz="2000" dirty="0" smtClean="0"/>
              <a:t>, a Register instance may have</a:t>
            </a:r>
          </a:p>
          <a:p>
            <a:pPr>
              <a:buNone/>
            </a:pPr>
            <a:r>
              <a:rPr lang="en-US" sz="2000" dirty="0" smtClean="0"/>
              <a:t>attribute visibility to a </a:t>
            </a:r>
            <a:r>
              <a:rPr lang="en-US" sz="2000" i="1" dirty="0" err="1" smtClean="0"/>
              <a:t>ProductCatalog</a:t>
            </a:r>
            <a:r>
              <a:rPr lang="en-US" sz="2000" i="1" dirty="0" smtClean="0"/>
              <a:t>,</a:t>
            </a:r>
            <a:r>
              <a:rPr lang="en-US" sz="2000" dirty="0" smtClean="0"/>
              <a:t> since it is an attribute (Java instance</a:t>
            </a:r>
          </a:p>
          <a:p>
            <a:pPr>
              <a:buNone/>
            </a:pPr>
            <a:r>
              <a:rPr lang="en-US" sz="2000" dirty="0" smtClean="0"/>
              <a:t>variable) of the Register. </a:t>
            </a:r>
          </a:p>
          <a:p>
            <a:pPr>
              <a:buNone/>
            </a:pPr>
            <a:r>
              <a:rPr lang="en-US" sz="2000" dirty="0" smtClean="0"/>
              <a:t>public class Register </a:t>
            </a:r>
          </a:p>
          <a:p>
            <a:pPr>
              <a:buNone/>
            </a:pPr>
            <a:r>
              <a:rPr lang="en-US" sz="2000" dirty="0" smtClean="0"/>
              <a:t>{ </a:t>
            </a:r>
          </a:p>
          <a:p>
            <a:pPr>
              <a:buNone/>
            </a:pPr>
            <a:r>
              <a:rPr lang="en-US" sz="2000" dirty="0" smtClean="0"/>
              <a:t>... </a:t>
            </a:r>
          </a:p>
          <a:p>
            <a:pPr>
              <a:buNone/>
            </a:pPr>
            <a:endParaRPr lang="en-US" sz="2000" dirty="0" smtClean="0"/>
          </a:p>
          <a:p>
            <a:pPr>
              <a:buNone/>
            </a:pPr>
            <a:endParaRPr lang="en-US" sz="2000" dirty="0"/>
          </a:p>
        </p:txBody>
      </p:sp>
      <p:sp>
        <p:nvSpPr>
          <p:cNvPr id="4" name="Rectangle 3"/>
          <p:cNvSpPr/>
          <p:nvPr/>
        </p:nvSpPr>
        <p:spPr>
          <a:xfrm>
            <a:off x="914400" y="2362200"/>
            <a:ext cx="7772400" cy="533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sz="2000" dirty="0" smtClean="0"/>
          </a:p>
          <a:p>
            <a:endParaRPr lang="en-US" sz="2000" dirty="0" smtClean="0"/>
          </a:p>
          <a:p>
            <a:endParaRPr lang="en-US" sz="2000" dirty="0" smtClean="0"/>
          </a:p>
          <a:p>
            <a:r>
              <a:rPr lang="en-US" sz="2000" dirty="0" smtClean="0"/>
              <a:t>For an object A to send a message to an object B, B must be visible to A. </a:t>
            </a:r>
          </a:p>
          <a:p>
            <a:r>
              <a:rPr lang="en-US" sz="2000" dirty="0" smtClean="0"/>
              <a:t> </a:t>
            </a:r>
          </a:p>
          <a:p>
            <a:r>
              <a:rPr lang="en-US" sz="2000" dirty="0" smtClean="0"/>
              <a:t> </a:t>
            </a:r>
          </a:p>
          <a:p>
            <a:pPr algn="ct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3">
                                            <p:txEl>
                                              <p:pRg st="13" end="13"/>
                                            </p:txEl>
                                          </p:spTgt>
                                        </p:tgtEl>
                                        <p:attrNameLst>
                                          <p:attrName>style.visibility</p:attrName>
                                        </p:attrNameLst>
                                      </p:cBhvr>
                                      <p:to>
                                        <p:strVal val="visible"/>
                                      </p:to>
                                    </p:set>
                                    <p:anim calcmode="lin" valueType="num">
                                      <p:cBhvr additive="base">
                                        <p:cTn id="73"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3">
                                            <p:txEl>
                                              <p:pRg st="14" end="14"/>
                                            </p:txEl>
                                          </p:spTgt>
                                        </p:tgtEl>
                                        <p:attrNameLst>
                                          <p:attrName>style.visibility</p:attrName>
                                        </p:attrNameLst>
                                      </p:cBhvr>
                                      <p:to>
                                        <p:strVal val="visible"/>
                                      </p:to>
                                    </p:set>
                                    <p:anim calcmode="lin" valueType="num">
                                      <p:cBhvr additive="base">
                                        <p:cTn id="79"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
                                            <p:txEl>
                                              <p:pRg st="15" end="15"/>
                                            </p:txEl>
                                          </p:spTgt>
                                        </p:tgtEl>
                                        <p:attrNameLst>
                                          <p:attrName>style.visibility</p:attrName>
                                        </p:attrNameLst>
                                      </p:cBhvr>
                                      <p:to>
                                        <p:strVal val="visible"/>
                                      </p:to>
                                    </p:set>
                                    <p:anim calcmode="lin" valueType="num">
                                      <p:cBhvr additive="base">
                                        <p:cTn id="85"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nodeType="clickEffect">
                                  <p:stCondLst>
                                    <p:cond delay="0"/>
                                  </p:stCondLst>
                                  <p:childTnLst>
                                    <p:set>
                                      <p:cBhvr>
                                        <p:cTn id="90" dur="1" fill="hold">
                                          <p:stCondLst>
                                            <p:cond delay="0"/>
                                          </p:stCondLst>
                                        </p:cTn>
                                        <p:tgtEl>
                                          <p:spTgt spid="3">
                                            <p:txEl>
                                              <p:pRg st="16" end="16"/>
                                            </p:txEl>
                                          </p:spTgt>
                                        </p:tgtEl>
                                        <p:attrNameLst>
                                          <p:attrName>style.visibility</p:attrName>
                                        </p:attrNameLst>
                                      </p:cBhvr>
                                      <p:to>
                                        <p:strVal val="visible"/>
                                      </p:to>
                                    </p:set>
                                    <p:anim calcmode="lin" valueType="num">
                                      <p:cBhvr additive="base">
                                        <p:cTn id="91"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3">
                                            <p:txEl>
                                              <p:pRg st="17" end="17"/>
                                            </p:txEl>
                                          </p:spTgt>
                                        </p:tgtEl>
                                        <p:attrNameLst>
                                          <p:attrName>style.visibility</p:attrName>
                                        </p:attrNameLst>
                                      </p:cBhvr>
                                      <p:to>
                                        <p:strVal val="visible"/>
                                      </p:to>
                                    </p:set>
                                    <p:anim calcmode="lin" valueType="num">
                                      <p:cBhvr additive="base">
                                        <p:cTn id="97" dur="500" fill="hold"/>
                                        <p:tgtEl>
                                          <p:spTgt spid="3">
                                            <p:txEl>
                                              <p:pRg st="17" end="17"/>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3">
                                            <p:txEl>
                                              <p:pRg st="17" end="1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763000" cy="6477000"/>
          </a:xfrm>
        </p:spPr>
        <p:txBody>
          <a:bodyPr>
            <a:normAutofit/>
          </a:bodyPr>
          <a:lstStyle/>
          <a:p>
            <a:pPr>
              <a:buNone/>
            </a:pPr>
            <a:r>
              <a:rPr lang="en-US" sz="2000" b="1" dirty="0" smtClean="0"/>
              <a:t>private </a:t>
            </a:r>
            <a:r>
              <a:rPr lang="en-US" sz="2000" b="1" dirty="0" err="1" smtClean="0"/>
              <a:t>ProductCatalog</a:t>
            </a:r>
            <a:r>
              <a:rPr lang="en-US" sz="2000" b="1" dirty="0" smtClean="0"/>
              <a:t> catalog;</a:t>
            </a:r>
            <a:r>
              <a:rPr lang="en-US" sz="2000" dirty="0" smtClean="0"/>
              <a:t> </a:t>
            </a:r>
          </a:p>
          <a:p>
            <a:pPr>
              <a:buNone/>
            </a:pPr>
            <a:r>
              <a:rPr lang="en-US" sz="2000" dirty="0" smtClean="0"/>
              <a:t>... </a:t>
            </a:r>
          </a:p>
          <a:p>
            <a:pPr>
              <a:buNone/>
            </a:pPr>
            <a:r>
              <a:rPr lang="en-US" sz="2000" dirty="0" smtClean="0"/>
              <a:t>}</a:t>
            </a:r>
          </a:p>
          <a:p>
            <a:pPr>
              <a:buNone/>
            </a:pPr>
            <a:r>
              <a:rPr lang="en-US" sz="2000" dirty="0" smtClean="0"/>
              <a:t>This visibility is required because in the </a:t>
            </a:r>
            <a:r>
              <a:rPr lang="en-US" sz="2000" i="1" dirty="0" err="1" smtClean="0"/>
              <a:t>enterItem</a:t>
            </a:r>
            <a:r>
              <a:rPr lang="en-US" sz="2000" dirty="0" smtClean="0"/>
              <a:t> diagram shown in below a</a:t>
            </a:r>
          </a:p>
          <a:p>
            <a:pPr>
              <a:buNone/>
            </a:pPr>
            <a:r>
              <a:rPr lang="en-US" sz="2000" i="1" dirty="0" smtClean="0"/>
              <a:t>Register</a:t>
            </a:r>
            <a:r>
              <a:rPr lang="en-US" sz="2000" dirty="0" smtClean="0"/>
              <a:t> needs to send the </a:t>
            </a:r>
            <a:r>
              <a:rPr lang="en-US" sz="2000" i="1" dirty="0" err="1" smtClean="0"/>
              <a:t>getProductDescription</a:t>
            </a:r>
            <a:r>
              <a:rPr lang="en-US" sz="2000" i="1" dirty="0" smtClean="0"/>
              <a:t> </a:t>
            </a:r>
            <a:r>
              <a:rPr lang="en-US" sz="2000" dirty="0" smtClean="0"/>
              <a:t>message to a </a:t>
            </a:r>
            <a:r>
              <a:rPr lang="en-US" sz="2000" i="1" dirty="0" err="1" smtClean="0"/>
              <a:t>ProductCatalog</a:t>
            </a:r>
            <a:r>
              <a:rPr lang="en-US" sz="2000" dirty="0" smtClean="0"/>
              <a:t>:</a:t>
            </a:r>
          </a:p>
          <a:p>
            <a:endParaRPr lang="en-US" sz="2000" dirty="0"/>
          </a:p>
        </p:txBody>
      </p:sp>
      <p:pic>
        <p:nvPicPr>
          <p:cNvPr id="4" name="Picture 3"/>
          <p:cNvPicPr/>
          <p:nvPr/>
        </p:nvPicPr>
        <p:blipFill>
          <a:blip r:embed="rId2" cstate="print"/>
          <a:srcRect/>
          <a:stretch>
            <a:fillRect/>
          </a:stretch>
        </p:blipFill>
        <p:spPr bwMode="auto">
          <a:xfrm>
            <a:off x="457200" y="2209800"/>
            <a:ext cx="8001000"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400800"/>
          </a:xfrm>
        </p:spPr>
        <p:txBody>
          <a:bodyPr>
            <a:normAutofit/>
          </a:bodyPr>
          <a:lstStyle/>
          <a:p>
            <a:pPr>
              <a:buNone/>
            </a:pPr>
            <a:r>
              <a:rPr lang="en-US" sz="2000" u="sng" dirty="0" smtClean="0"/>
              <a:t>Parameter Visibility: </a:t>
            </a:r>
            <a:endParaRPr lang="en-US" sz="2000" dirty="0" smtClean="0"/>
          </a:p>
          <a:p>
            <a:pPr marL="457200" lvl="0" indent="-457200">
              <a:buFont typeface="+mj-lt"/>
              <a:buAutoNum type="arabicPeriod"/>
            </a:pPr>
            <a:r>
              <a:rPr lang="en-US" sz="2000" dirty="0" smtClean="0"/>
              <a:t>Parameter visibility from A to B exists when B is passed as a parameter to a method of A. </a:t>
            </a:r>
          </a:p>
          <a:p>
            <a:pPr marL="457200" lvl="0" indent="-457200">
              <a:buFont typeface="+mj-lt"/>
              <a:buAutoNum type="arabicPeriod"/>
            </a:pPr>
            <a:r>
              <a:rPr lang="en-US" sz="2000" dirty="0" smtClean="0"/>
              <a:t>It is a relatively temporary visibility because it persists only within the scope of the method. </a:t>
            </a:r>
          </a:p>
          <a:p>
            <a:pPr>
              <a:buNone/>
            </a:pPr>
            <a:r>
              <a:rPr lang="en-US" sz="2000" dirty="0" smtClean="0"/>
              <a:t>To illustrate, when the </a:t>
            </a:r>
            <a:r>
              <a:rPr lang="en-US" sz="2000" i="1" dirty="0" err="1" smtClean="0"/>
              <a:t>makeLineItem</a:t>
            </a:r>
            <a:r>
              <a:rPr lang="en-US" sz="2000" i="1" dirty="0" smtClean="0"/>
              <a:t> </a:t>
            </a:r>
            <a:r>
              <a:rPr lang="en-US" sz="2000" dirty="0" smtClean="0"/>
              <a:t>message is sent to a </a:t>
            </a:r>
            <a:r>
              <a:rPr lang="en-US" sz="2000" i="1" dirty="0" smtClean="0"/>
              <a:t>Sale</a:t>
            </a:r>
            <a:r>
              <a:rPr lang="en-US" sz="2000" dirty="0" smtClean="0"/>
              <a:t> instance, a</a:t>
            </a:r>
          </a:p>
          <a:p>
            <a:pPr>
              <a:buNone/>
            </a:pPr>
            <a:r>
              <a:rPr lang="en-US" sz="2000" i="1" dirty="0" err="1" smtClean="0"/>
              <a:t>ProductDescription</a:t>
            </a:r>
            <a:r>
              <a:rPr lang="en-US" sz="2000" dirty="0" smtClean="0"/>
              <a:t> instance is passed as a parameter. Within the scope of the</a:t>
            </a:r>
          </a:p>
          <a:p>
            <a:pPr>
              <a:buNone/>
            </a:pPr>
            <a:r>
              <a:rPr lang="en-US" sz="2000" i="1" dirty="0" err="1" smtClean="0"/>
              <a:t>makeLineItem</a:t>
            </a:r>
            <a:r>
              <a:rPr lang="en-US" sz="2000" dirty="0" smtClean="0"/>
              <a:t> method, the Sale has parameter visibility to a </a:t>
            </a:r>
            <a:r>
              <a:rPr lang="en-US" sz="2000" i="1" dirty="0" err="1" smtClean="0"/>
              <a:t>ProductDescription</a:t>
            </a:r>
            <a:r>
              <a:rPr lang="en-US" sz="2000" dirty="0" smtClean="0"/>
              <a:t>. </a:t>
            </a:r>
          </a:p>
          <a:p>
            <a:endParaRPr lang="en-US" sz="2000" dirty="0"/>
          </a:p>
        </p:txBody>
      </p:sp>
      <p:pic>
        <p:nvPicPr>
          <p:cNvPr id="4" name="Picture 3"/>
          <p:cNvPicPr/>
          <p:nvPr/>
        </p:nvPicPr>
        <p:blipFill>
          <a:blip r:embed="rId2" cstate="print"/>
          <a:srcRect/>
          <a:stretch>
            <a:fillRect/>
          </a:stretch>
        </p:blipFill>
        <p:spPr bwMode="auto">
          <a:xfrm>
            <a:off x="914400" y="3276600"/>
            <a:ext cx="7391400"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lnSpcReduction="10000"/>
          </a:bodyPr>
          <a:lstStyle/>
          <a:p>
            <a:pPr>
              <a:buNone/>
            </a:pPr>
            <a:r>
              <a:rPr lang="en-US" sz="2000" b="1" dirty="0" smtClean="0"/>
              <a:t>Parameter to attribute visibility:</a:t>
            </a:r>
            <a:endParaRPr lang="en-US" sz="2000" dirty="0" smtClean="0"/>
          </a:p>
          <a:p>
            <a:pPr marL="457200" lvl="0" indent="-457200">
              <a:buFont typeface="+mj-lt"/>
              <a:buAutoNum type="arabicPeriod"/>
            </a:pPr>
            <a:r>
              <a:rPr lang="en-US" sz="2000" dirty="0" smtClean="0"/>
              <a:t>It is common to transform parameter visibility into attribute visibility. </a:t>
            </a:r>
          </a:p>
          <a:p>
            <a:pPr marL="457200" lvl="0" indent="-457200">
              <a:buFont typeface="+mj-lt"/>
              <a:buAutoNum type="arabicPeriod"/>
            </a:pPr>
            <a:r>
              <a:rPr lang="en-US" sz="2000" dirty="0" smtClean="0"/>
              <a:t>When the </a:t>
            </a:r>
            <a:r>
              <a:rPr lang="en-US" sz="2000" i="1" dirty="0" smtClean="0"/>
              <a:t>Sale</a:t>
            </a:r>
            <a:r>
              <a:rPr lang="en-US" sz="2000" dirty="0" smtClean="0"/>
              <a:t> creates a new </a:t>
            </a:r>
            <a:r>
              <a:rPr lang="en-US" sz="2000" i="1" dirty="0" err="1" smtClean="0"/>
              <a:t>SalesLineItem</a:t>
            </a:r>
            <a:r>
              <a:rPr lang="en-US" sz="2000" dirty="0" smtClean="0"/>
              <a:t>, it passes the </a:t>
            </a:r>
            <a:r>
              <a:rPr lang="en-US" sz="2000" i="1" dirty="0" err="1" smtClean="0"/>
              <a:t>ProductDescription</a:t>
            </a:r>
            <a:r>
              <a:rPr lang="en-US" sz="2000" dirty="0" smtClean="0"/>
              <a:t> in to its initializing method (in C++ or Java, this would be its constructor). </a:t>
            </a:r>
          </a:p>
          <a:p>
            <a:pPr marL="457200" lvl="0" indent="-457200">
              <a:buFont typeface="+mj-lt"/>
              <a:buAutoNum type="arabicPeriod"/>
            </a:pPr>
            <a:r>
              <a:rPr lang="en-US" sz="2000" dirty="0" smtClean="0"/>
              <a:t>Within the initializing method, the parameter is assigned to an attribute, thus establishing attribute visibility.</a:t>
            </a:r>
          </a:p>
          <a:p>
            <a:pPr>
              <a:buNone/>
            </a:pPr>
            <a:r>
              <a:rPr lang="en-US" sz="2000" u="sng" dirty="0" smtClean="0"/>
              <a:t>Local Visibility: </a:t>
            </a:r>
            <a:endParaRPr lang="en-US" sz="2000" dirty="0" smtClean="0"/>
          </a:p>
          <a:p>
            <a:pPr marL="457200" lvl="0" indent="-457200">
              <a:buFont typeface="+mj-lt"/>
              <a:buAutoNum type="arabicPeriod"/>
            </a:pPr>
            <a:r>
              <a:rPr lang="en-US" sz="2000" dirty="0" smtClean="0"/>
              <a:t>Local visibility from A to B exists when B is declared as a local object within a method of A. </a:t>
            </a:r>
          </a:p>
          <a:p>
            <a:pPr marL="457200" lvl="0" indent="-457200">
              <a:buFont typeface="+mj-lt"/>
              <a:buAutoNum type="arabicPeriod"/>
            </a:pPr>
            <a:r>
              <a:rPr lang="en-US" sz="2000" dirty="0" smtClean="0"/>
              <a:t>It is a relatively temporary visibility because it persists only within the scope of the method. After parameter visibility, it is the third most common form of visibility in object-oriented systems. </a:t>
            </a:r>
          </a:p>
          <a:p>
            <a:pPr>
              <a:buNone/>
            </a:pPr>
            <a:r>
              <a:rPr lang="en-US" sz="2000" dirty="0" smtClean="0"/>
              <a:t>Two common means by which local visibility is achieved are: </a:t>
            </a:r>
          </a:p>
          <a:p>
            <a:pPr marL="457200" lvl="0" indent="-457200">
              <a:buFont typeface="+mj-lt"/>
              <a:buAutoNum type="arabicPeriod"/>
            </a:pPr>
            <a:r>
              <a:rPr lang="en-US" sz="2000" dirty="0" smtClean="0"/>
              <a:t>Create a new local instance and assign it to a local variable. </a:t>
            </a:r>
          </a:p>
          <a:p>
            <a:pPr marL="457200" lvl="0" indent="-457200">
              <a:buFont typeface="+mj-lt"/>
              <a:buAutoNum type="arabicPeriod"/>
            </a:pPr>
            <a:r>
              <a:rPr lang="en-US" sz="2000" dirty="0" smtClean="0"/>
              <a:t>Assign the returning object from a method invocation to a local variable. </a:t>
            </a:r>
          </a:p>
          <a:p>
            <a:pPr>
              <a:buNone/>
            </a:pPr>
            <a:endParaRPr lang="en-US" sz="2000" dirty="0" smtClean="0"/>
          </a:p>
          <a:p>
            <a:pPr>
              <a:buNone/>
            </a:pPr>
            <a:r>
              <a:rPr lang="en-US" sz="2000" dirty="0" smtClean="0"/>
              <a:t>As with parameter visibility, it is common to transform locally declared visibility into</a:t>
            </a:r>
          </a:p>
          <a:p>
            <a:pPr>
              <a:buNone/>
            </a:pPr>
            <a:r>
              <a:rPr lang="en-US" sz="2000" dirty="0" smtClean="0"/>
              <a:t>attribute visibility. </a:t>
            </a:r>
          </a:p>
          <a:p>
            <a:pPr lvl="1">
              <a:buNone/>
            </a:pPr>
            <a:r>
              <a:rPr lang="en-US" sz="2000" dirty="0" smtClean="0"/>
              <a:t>An example of the second variation (assigning the returning object to a local</a:t>
            </a:r>
          </a:p>
          <a:p>
            <a:pPr lvl="1">
              <a:buNone/>
            </a:pPr>
            <a:r>
              <a:rPr lang="en-US" sz="2000" dirty="0" smtClean="0"/>
              <a:t>variable) can be found in the </a:t>
            </a:r>
            <a:r>
              <a:rPr lang="en-US" sz="2000" dirty="0" err="1" smtClean="0"/>
              <a:t>enterItem</a:t>
            </a:r>
            <a:r>
              <a:rPr lang="en-US" sz="2000" dirty="0" smtClean="0"/>
              <a:t> method of class Register. </a:t>
            </a:r>
          </a:p>
          <a:p>
            <a:pPr>
              <a:buNone/>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additive="base">
                                        <p:cTn id="79"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
                                            <p:txEl>
                                              <p:pRg st="14" end="14"/>
                                            </p:txEl>
                                          </p:spTgt>
                                        </p:tgtEl>
                                        <p:attrNameLst>
                                          <p:attrName>style.visibility</p:attrName>
                                        </p:attrNameLst>
                                      </p:cBhvr>
                                      <p:to>
                                        <p:strVal val="visible"/>
                                      </p:to>
                                    </p:set>
                                    <p:anim calcmode="lin" valueType="num">
                                      <p:cBhvr additive="base">
                                        <p:cTn id="85"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400800"/>
          </a:xfrm>
        </p:spPr>
        <p:txBody>
          <a:bodyPr>
            <a:normAutofit lnSpcReduction="10000"/>
          </a:bodyPr>
          <a:lstStyle/>
          <a:p>
            <a:pPr algn="ctr">
              <a:buNone/>
            </a:pPr>
            <a:r>
              <a:rPr lang="en-US" sz="2000" b="1" dirty="0" smtClean="0"/>
              <a:t>Local visibility</a:t>
            </a: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lgn="ctr">
              <a:buNone/>
            </a:pPr>
            <a:endParaRPr lang="en-US" sz="2000" dirty="0" smtClean="0"/>
          </a:p>
          <a:p>
            <a:pPr>
              <a:buNone/>
            </a:pPr>
            <a:r>
              <a:rPr lang="en-US" sz="2000" u="sng" dirty="0" smtClean="0"/>
              <a:t>Global Visibility</a:t>
            </a:r>
            <a:r>
              <a:rPr lang="en-US" sz="2000" dirty="0" smtClean="0"/>
              <a:t> </a:t>
            </a:r>
          </a:p>
          <a:p>
            <a:pPr marL="457200" lvl="0" indent="-457200">
              <a:buFont typeface="+mj-lt"/>
              <a:buAutoNum type="arabicPeriod"/>
            </a:pPr>
            <a:r>
              <a:rPr lang="en-US" sz="2000" dirty="0" smtClean="0"/>
              <a:t>Global visibility from A to B exists when B is global to A. </a:t>
            </a:r>
          </a:p>
          <a:p>
            <a:pPr marL="457200" lvl="0" indent="-457200">
              <a:buFont typeface="+mj-lt"/>
              <a:buAutoNum type="arabicPeriod"/>
            </a:pPr>
            <a:r>
              <a:rPr lang="en-US" sz="2000" dirty="0" smtClean="0"/>
              <a:t>It is a relatively permanent visibility because it persists as long as A and B exist. </a:t>
            </a:r>
          </a:p>
          <a:p>
            <a:pPr marL="457200" lvl="0" indent="-457200">
              <a:buFont typeface="+mj-lt"/>
              <a:buAutoNum type="arabicPeriod"/>
            </a:pPr>
            <a:r>
              <a:rPr lang="en-US" sz="2000" dirty="0" smtClean="0"/>
              <a:t>It is the least common form of visibility in object-oriented systems. </a:t>
            </a:r>
          </a:p>
          <a:p>
            <a:pPr marL="457200" lvl="0" indent="-457200">
              <a:buFont typeface="+mj-lt"/>
              <a:buAutoNum type="arabicPeriod"/>
            </a:pPr>
            <a:r>
              <a:rPr lang="en-US" sz="2000" dirty="0" smtClean="0"/>
              <a:t>One way to achieve global visibility is to assign an instance to a global variable, which is possible in some languages, such as C++, but not others, such as Java. </a:t>
            </a:r>
          </a:p>
          <a:p>
            <a:pPr marL="457200" lvl="0" indent="-457200">
              <a:buFont typeface="+mj-lt"/>
              <a:buAutoNum type="arabicPeriod"/>
            </a:pPr>
            <a:r>
              <a:rPr lang="en-US" sz="2000" dirty="0" smtClean="0"/>
              <a:t>The preferred method to achieve global visibility is to use the Singleton pattern. </a:t>
            </a:r>
          </a:p>
          <a:p>
            <a:pPr algn="ctr">
              <a:buNone/>
            </a:pPr>
            <a:endParaRPr lang="en-US" sz="2000" dirty="0"/>
          </a:p>
        </p:txBody>
      </p:sp>
      <p:pic>
        <p:nvPicPr>
          <p:cNvPr id="4" name="Picture 3"/>
          <p:cNvPicPr/>
          <p:nvPr/>
        </p:nvPicPr>
        <p:blipFill>
          <a:blip r:embed="rId2" cstate="print"/>
          <a:srcRect/>
          <a:stretch>
            <a:fillRect/>
          </a:stretch>
        </p:blipFill>
        <p:spPr bwMode="auto">
          <a:xfrm>
            <a:off x="990600" y="685800"/>
            <a:ext cx="7239000"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additive="base">
                                        <p:cTn id="1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1" end="11"/>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anim calcmode="lin" valueType="num">
                                      <p:cBhvr additive="base">
                                        <p:cTn id="2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12" end="12"/>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anim calcmode="lin" valueType="num">
                                      <p:cBhvr additive="base">
                                        <p:cTn id="2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3" end="13"/>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anim calcmode="lin" valueType="num">
                                      <p:cBhvr additive="base">
                                        <p:cTn id="31"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14" end="14"/>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anim calcmode="lin" valueType="num">
                                      <p:cBhvr additive="base">
                                        <p:cTn id="35"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15" end="15"/>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anim calcmode="lin" valueType="num">
                                      <p:cBhvr additive="base">
                                        <p:cTn id="39"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839200" cy="6629400"/>
          </a:xfrm>
        </p:spPr>
        <p:txBody>
          <a:bodyPr>
            <a:normAutofit/>
          </a:bodyPr>
          <a:lstStyle/>
          <a:p>
            <a:pPr algn="ctr">
              <a:buNone/>
            </a:pPr>
            <a:r>
              <a:rPr lang="en-US" sz="2000" b="1" dirty="0" smtClean="0"/>
              <a:t>Artifact relationships emphasizing influence on OO design</a:t>
            </a:r>
          </a:p>
          <a:p>
            <a:pPr algn="ctr">
              <a:buNone/>
            </a:pPr>
            <a:endParaRPr lang="en-US" sz="2000" b="1" dirty="0" smtClean="0"/>
          </a:p>
          <a:p>
            <a:pPr algn="ctr">
              <a:buNone/>
            </a:pPr>
            <a:endParaRPr lang="en-US" sz="2000" dirty="0"/>
          </a:p>
        </p:txBody>
      </p:sp>
      <p:pic>
        <p:nvPicPr>
          <p:cNvPr id="5" name="Picture 4"/>
          <p:cNvPicPr/>
          <p:nvPr/>
        </p:nvPicPr>
        <p:blipFill>
          <a:blip r:embed="rId2" cstate="print"/>
          <a:srcRect/>
          <a:stretch>
            <a:fillRect/>
          </a:stretch>
        </p:blipFill>
        <p:spPr bwMode="auto">
          <a:xfrm>
            <a:off x="152400" y="381000"/>
            <a:ext cx="8763000" cy="6172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715962"/>
          </a:xfrm>
        </p:spPr>
        <p:txBody>
          <a:bodyPr>
            <a:noAutofit/>
          </a:bodyPr>
          <a:lstStyle/>
          <a:p>
            <a:pPr algn="l"/>
            <a:r>
              <a:rPr lang="en-US" sz="2800" b="1" dirty="0" smtClean="0"/>
              <a:t>RESPONSIBILITIES AND RESPONSIBILITY-DRIVEN DESIGN</a:t>
            </a:r>
            <a:r>
              <a:rPr lang="en-US" sz="2800" dirty="0" smtClean="0"/>
              <a:t/>
            </a:r>
            <a:br>
              <a:rPr lang="en-US" sz="2800" dirty="0" smtClean="0"/>
            </a:br>
            <a:endParaRPr lang="en-US" sz="2800" dirty="0"/>
          </a:p>
        </p:txBody>
      </p:sp>
      <p:sp>
        <p:nvSpPr>
          <p:cNvPr id="3" name="Content Placeholder 2"/>
          <p:cNvSpPr>
            <a:spLocks noGrp="1"/>
          </p:cNvSpPr>
          <p:nvPr>
            <p:ph idx="1"/>
          </p:nvPr>
        </p:nvSpPr>
        <p:spPr>
          <a:xfrm>
            <a:off x="228600" y="762000"/>
            <a:ext cx="8686800" cy="5867400"/>
          </a:xfrm>
        </p:spPr>
        <p:txBody>
          <a:bodyPr>
            <a:noAutofit/>
          </a:bodyPr>
          <a:lstStyle/>
          <a:p>
            <a:pPr marL="514350" lvl="0" indent="-514350">
              <a:buFont typeface="+mj-lt"/>
              <a:buAutoNum type="arabicPeriod"/>
            </a:pPr>
            <a:r>
              <a:rPr lang="en-US" sz="2000" dirty="0" smtClean="0"/>
              <a:t>A popular way of thinking about the design of software objects and also larger-scale components is in terms of </a:t>
            </a:r>
            <a:r>
              <a:rPr lang="en-US" sz="2000" b="1" dirty="0" smtClean="0"/>
              <a:t>responsibilities</a:t>
            </a:r>
            <a:r>
              <a:rPr lang="en-US" sz="2000" dirty="0" smtClean="0"/>
              <a:t>, </a:t>
            </a:r>
            <a:r>
              <a:rPr lang="en-US" sz="2000" b="1" dirty="0" smtClean="0"/>
              <a:t>roles</a:t>
            </a:r>
            <a:r>
              <a:rPr lang="en-US" sz="2000" dirty="0" smtClean="0"/>
              <a:t>, and </a:t>
            </a:r>
            <a:r>
              <a:rPr lang="en-US" sz="2000" b="1" dirty="0" smtClean="0"/>
              <a:t>collaborations</a:t>
            </a:r>
            <a:r>
              <a:rPr lang="en-US" sz="2000" dirty="0" smtClean="0"/>
              <a:t>. </a:t>
            </a:r>
          </a:p>
          <a:p>
            <a:pPr marL="514350" lvl="0" indent="-514350">
              <a:buFont typeface="+mj-lt"/>
              <a:buAutoNum type="arabicPeriod"/>
            </a:pPr>
            <a:r>
              <a:rPr lang="en-US" sz="2000" dirty="0" smtClean="0"/>
              <a:t>This is part of a larger approach called responsibility-driven design or RDD </a:t>
            </a:r>
          </a:p>
          <a:p>
            <a:pPr marL="514350" lvl="0" indent="-514350">
              <a:buFont typeface="+mj-lt"/>
              <a:buAutoNum type="arabicPeriod"/>
            </a:pPr>
            <a:r>
              <a:rPr lang="en-US" sz="2000" b="1" dirty="0" smtClean="0"/>
              <a:t>Responsibilities: </a:t>
            </a:r>
            <a:endParaRPr lang="en-US" sz="2000" dirty="0" smtClean="0"/>
          </a:p>
          <a:p>
            <a:pPr marL="971550" lvl="1" indent="-514350">
              <a:buFont typeface="+mj-lt"/>
              <a:buAutoNum type="arabicPeriod"/>
            </a:pPr>
            <a:r>
              <a:rPr lang="en-US" sz="2000" dirty="0" smtClean="0"/>
              <a:t>In RDD, we think of software objects as having responsibilities an abstraction of </a:t>
            </a:r>
            <a:r>
              <a:rPr lang="en-US" sz="2000" b="1" dirty="0" smtClean="0"/>
              <a:t>what they do. </a:t>
            </a:r>
            <a:endParaRPr lang="en-US" sz="2000" dirty="0" smtClean="0"/>
          </a:p>
          <a:p>
            <a:pPr marL="971550" lvl="1" indent="-514350">
              <a:buFont typeface="+mj-lt"/>
              <a:buAutoNum type="arabicPeriod"/>
            </a:pPr>
            <a:r>
              <a:rPr lang="en-US" sz="2000" dirty="0" smtClean="0"/>
              <a:t>The UML defines a </a:t>
            </a:r>
            <a:r>
              <a:rPr lang="en-US" sz="2000" b="1" dirty="0" smtClean="0"/>
              <a:t>responsibility </a:t>
            </a:r>
            <a:r>
              <a:rPr lang="en-US" sz="2000" dirty="0" smtClean="0"/>
              <a:t>as "a contract or obligation of a classifier".</a:t>
            </a:r>
          </a:p>
          <a:p>
            <a:pPr marL="971550" lvl="1" indent="-514350">
              <a:buFont typeface="+mj-lt"/>
              <a:buAutoNum type="arabicPeriod"/>
            </a:pPr>
            <a:r>
              <a:rPr lang="en-US" sz="2000" dirty="0" smtClean="0"/>
              <a:t>Responsibilities are related to the obligations or behavior of an object in terms of its role. </a:t>
            </a:r>
          </a:p>
          <a:p>
            <a:pPr marL="971550" lvl="1" indent="-514350">
              <a:buFont typeface="+mj-lt"/>
              <a:buAutoNum type="arabicPeriod"/>
            </a:pPr>
            <a:r>
              <a:rPr lang="en-US" sz="2000" dirty="0" smtClean="0"/>
              <a:t>Responsibilities are assigned to classes of objects during object design. </a:t>
            </a:r>
          </a:p>
          <a:p>
            <a:pPr marL="971550" lvl="1" indent="-514350">
              <a:buFont typeface="+mj-lt"/>
              <a:buAutoNum type="arabicPeriod"/>
            </a:pPr>
            <a:r>
              <a:rPr lang="en-US" sz="2000" dirty="0" smtClean="0"/>
              <a:t>Basically, these responsibilities are of the following two types: doing and knowing.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3085</TotalTime>
  <Words>8574</Words>
  <Application>Microsoft Office PowerPoint</Application>
  <PresentationFormat>On-screen Show (4:3)</PresentationFormat>
  <Paragraphs>948</Paragraphs>
  <Slides>75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77" baseType="lpstr">
      <vt:lpstr>Office Theme</vt:lpstr>
      <vt:lpstr>Visio</vt:lpstr>
      <vt:lpstr>    UNIT II   </vt:lpstr>
      <vt:lpstr> GENERAL RESPONSIBILITY ASSIGNMENT SOFTWARE PATTERN(GRASP)  </vt:lpstr>
      <vt:lpstr>PowerPoint Presentation</vt:lpstr>
      <vt:lpstr>OBJECT DESIGN:EXAMPLE INPUTS, ACTIVITIES, &amp; OUTPUTS </vt:lpstr>
      <vt:lpstr>PowerPoint Presentation</vt:lpstr>
      <vt:lpstr>PowerPoint Presentation</vt:lpstr>
      <vt:lpstr>PowerPoint Presentation</vt:lpstr>
      <vt:lpstr>PowerPoint Presentation</vt:lpstr>
      <vt:lpstr>RESPONSIBILITIES AND RESPONSIBILITY-DRIVEN DESIGN </vt:lpstr>
      <vt:lpstr>PowerPoint Presentation</vt:lpstr>
      <vt:lpstr>CONNECTION BETWEEN RESPONSIBILITIES, GRASP, &amp; UML DIAGRAMS </vt:lpstr>
      <vt:lpstr>PATTERNS </vt:lpstr>
      <vt:lpstr>PowerPoint Presentation</vt:lpstr>
      <vt:lpstr>PowerPoint Presentation</vt:lpstr>
      <vt:lpstr>CREATOR </vt:lpstr>
      <vt:lpstr>PowerPoint Presentation</vt:lpstr>
      <vt:lpstr>PowerPoint Presentation</vt:lpstr>
      <vt:lpstr>PowerPoint Presentation</vt:lpstr>
      <vt:lpstr>INFORMATION EXPERT (OR EXPERT) </vt:lpstr>
      <vt:lpstr>PowerPoint Presentation</vt:lpstr>
      <vt:lpstr>PowerPoint Presentation</vt:lpstr>
      <vt:lpstr>PowerPoint Presentation</vt:lpstr>
      <vt:lpstr>PowerPoint Presentation</vt:lpstr>
      <vt:lpstr>PowerPoint Presentation</vt:lpstr>
      <vt:lpstr>LOW COUPLING </vt:lpstr>
      <vt:lpstr>PowerPoint Presentation</vt:lpstr>
      <vt:lpstr>PowerPoint Presentation</vt:lpstr>
      <vt:lpstr>PowerPoint Presentation</vt:lpstr>
      <vt:lpstr>PowerPoint Presentation</vt:lpstr>
      <vt:lpstr>PowerPoint Presentation</vt:lpstr>
      <vt:lpstr>CONTROLLER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HIGH COHESION </vt:lpstr>
      <vt:lpstr>PowerPoint Presentation</vt:lpstr>
      <vt:lpstr>PowerPoint Presentation</vt:lpstr>
      <vt:lpstr>PowerPoint Presentation</vt:lpstr>
      <vt:lpstr>PowerPoint Presentation</vt:lpstr>
      <vt:lpstr>PowerPoint Presentation</vt:lpstr>
      <vt:lpstr>GoF DESIGN PATTERNS  </vt:lpstr>
      <vt:lpstr>Definition</vt:lpstr>
      <vt:lpstr>ADAPTER (GoF) </vt:lpstr>
      <vt:lpstr>PowerPoint Presentation</vt:lpstr>
      <vt:lpstr>PowerPoint Presentation</vt:lpstr>
      <vt:lpstr>PowerPoint Presentation</vt:lpstr>
      <vt:lpstr>FACTORY </vt:lpstr>
      <vt:lpstr>PowerPoint Presentation</vt:lpstr>
      <vt:lpstr>PowerPoint Presentation</vt:lpstr>
      <vt:lpstr>SINGLETON (GoF) </vt:lpstr>
      <vt:lpstr>PowerPoint Presentation</vt:lpstr>
      <vt:lpstr>PowerPoint Presentation</vt:lpstr>
      <vt:lpstr>PowerPoint Presentation</vt:lpstr>
      <vt:lpstr>PowerPoint Presentation</vt:lpstr>
      <vt:lpstr>PowerPoint Presentation</vt:lpstr>
      <vt:lpstr>PowerPoint Presentation</vt:lpstr>
      <vt:lpstr> OBSERVER  </vt:lpstr>
      <vt:lpstr>PowerPoint Presentation</vt:lpstr>
      <vt:lpstr>PowerPoint Presentation</vt:lpstr>
      <vt:lpstr>PowerPoint Presentation</vt:lpstr>
      <vt:lpstr>PowerPoint Presentation</vt:lpstr>
      <vt:lpstr>PowerPoint Presentation</vt:lpstr>
      <vt:lpstr>PowerPoint Presentation</vt:lpstr>
      <vt:lpstr>Definition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ANALYSIS AND   DESIGN (OOAD) </dc:title>
  <dc:creator>jayanthi</dc:creator>
  <cp:lastModifiedBy>Ganesan T</cp:lastModifiedBy>
  <cp:revision>569</cp:revision>
  <dcterms:created xsi:type="dcterms:W3CDTF">2013-12-18T05:27:07Z</dcterms:created>
  <dcterms:modified xsi:type="dcterms:W3CDTF">2019-07-30T04:33:05Z</dcterms:modified>
</cp:coreProperties>
</file>