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4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Default Extension="emf" ContentType="image/x-emf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306" r:id="rId9"/>
    <p:sldId id="304" r:id="rId10"/>
    <p:sldId id="308" r:id="rId11"/>
    <p:sldId id="305" r:id="rId12"/>
    <p:sldId id="309" r:id="rId13"/>
    <p:sldId id="307" r:id="rId14"/>
    <p:sldId id="311" r:id="rId15"/>
    <p:sldId id="266" r:id="rId16"/>
    <p:sldId id="265" r:id="rId17"/>
    <p:sldId id="300" r:id="rId18"/>
    <p:sldId id="301" r:id="rId19"/>
    <p:sldId id="302" r:id="rId20"/>
    <p:sldId id="303" r:id="rId21"/>
    <p:sldId id="264" r:id="rId22"/>
    <p:sldId id="293" r:id="rId23"/>
    <p:sldId id="291" r:id="rId24"/>
    <p:sldId id="263" r:id="rId25"/>
    <p:sldId id="292" r:id="rId26"/>
    <p:sldId id="294" r:id="rId27"/>
    <p:sldId id="295" r:id="rId28"/>
    <p:sldId id="299" r:id="rId29"/>
    <p:sldId id="267" r:id="rId30"/>
    <p:sldId id="272" r:id="rId31"/>
    <p:sldId id="269" r:id="rId32"/>
    <p:sldId id="270" r:id="rId33"/>
    <p:sldId id="273" r:id="rId34"/>
    <p:sldId id="268" r:id="rId35"/>
    <p:sldId id="274" r:id="rId36"/>
    <p:sldId id="275" r:id="rId37"/>
    <p:sldId id="276" r:id="rId38"/>
    <p:sldId id="279" r:id="rId39"/>
    <p:sldId id="278" r:id="rId40"/>
    <p:sldId id="280" r:id="rId41"/>
    <p:sldId id="281" r:id="rId42"/>
    <p:sldId id="283" r:id="rId43"/>
    <p:sldId id="284" r:id="rId44"/>
    <p:sldId id="285" r:id="rId45"/>
    <p:sldId id="287" r:id="rId46"/>
    <p:sldId id="288" r:id="rId47"/>
    <p:sldId id="286" r:id="rId48"/>
    <p:sldId id="289" r:id="rId49"/>
    <p:sldId id="290" r:id="rId5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EC70E-F9B8-4C5E-AFE7-B1720B9C7AE9}" type="datetimeFigureOut">
              <a:rPr lang="en-US" smtClean="0"/>
              <a:pPr/>
              <a:t>10/22/2021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05B73F-FABB-4746-AA13-D97E18A3A35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EC70E-F9B8-4C5E-AFE7-B1720B9C7AE9}" type="datetimeFigureOut">
              <a:rPr lang="en-US" smtClean="0"/>
              <a:pPr/>
              <a:t>10/22/2021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05B73F-FABB-4746-AA13-D97E18A3A35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EC70E-F9B8-4C5E-AFE7-B1720B9C7AE9}" type="datetimeFigureOut">
              <a:rPr lang="en-US" smtClean="0"/>
              <a:pPr/>
              <a:t>10/22/2021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05B73F-FABB-4746-AA13-D97E18A3A35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EC70E-F9B8-4C5E-AFE7-B1720B9C7AE9}" type="datetimeFigureOut">
              <a:rPr lang="en-US" smtClean="0"/>
              <a:pPr/>
              <a:t>10/22/2021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05B73F-FABB-4746-AA13-D97E18A3A35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EC70E-F9B8-4C5E-AFE7-B1720B9C7AE9}" type="datetimeFigureOut">
              <a:rPr lang="en-US" smtClean="0"/>
              <a:pPr/>
              <a:t>10/22/2021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05B73F-FABB-4746-AA13-D97E18A3A35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EC70E-F9B8-4C5E-AFE7-B1720B9C7AE9}" type="datetimeFigureOut">
              <a:rPr lang="en-US" smtClean="0"/>
              <a:pPr/>
              <a:t>10/22/2021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05B73F-FABB-4746-AA13-D97E18A3A35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EC70E-F9B8-4C5E-AFE7-B1720B9C7AE9}" type="datetimeFigureOut">
              <a:rPr lang="en-US" smtClean="0"/>
              <a:pPr/>
              <a:t>10/22/2021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05B73F-FABB-4746-AA13-D97E18A3A35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EC70E-F9B8-4C5E-AFE7-B1720B9C7AE9}" type="datetimeFigureOut">
              <a:rPr lang="en-US" smtClean="0"/>
              <a:pPr/>
              <a:t>10/22/2021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05B73F-FABB-4746-AA13-D97E18A3A35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EC70E-F9B8-4C5E-AFE7-B1720B9C7AE9}" type="datetimeFigureOut">
              <a:rPr lang="en-US" smtClean="0"/>
              <a:pPr/>
              <a:t>10/22/2021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05B73F-FABB-4746-AA13-D97E18A3A35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EC70E-F9B8-4C5E-AFE7-B1720B9C7AE9}" type="datetimeFigureOut">
              <a:rPr lang="en-US" smtClean="0"/>
              <a:pPr/>
              <a:t>10/22/2021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05B73F-FABB-4746-AA13-D97E18A3A35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EC70E-F9B8-4C5E-AFE7-B1720B9C7AE9}" type="datetimeFigureOut">
              <a:rPr lang="en-US" smtClean="0"/>
              <a:pPr/>
              <a:t>10/22/2021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05B73F-FABB-4746-AA13-D97E18A3A35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2EC70E-F9B8-4C5E-AFE7-B1720B9C7AE9}" type="datetimeFigureOut">
              <a:rPr lang="en-US" smtClean="0"/>
              <a:pPr/>
              <a:t>10/22/2021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05B73F-FABB-4746-AA13-D97E18A3A35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hyperlink" Target="https://www.guru99.com/images/8-2016/081216_0811_TestDrivenD2.png" TargetMode="Externa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hyperlink" Target="https://www.guru99.com/images/8-2016/081216_0811_TestDrivenD1.png" TargetMode="Externa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hyperlink" Target="https://martinfowler.com/bliki/UmlMode.html" TargetMode="External"/><Relationship Id="rId2" Type="http://schemas.openxmlformats.org/officeDocument/2006/relationships/hyperlink" Target="https://martinfowler.com/bliki/UmlAsBlueprint.html" TargetMode="Externa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UNIT 4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IMPLEMENTATION AND APPLICATION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34962"/>
          </a:xfrm>
        </p:spPr>
        <p:txBody>
          <a:bodyPr>
            <a:normAutofit fontScale="90000"/>
          </a:bodyPr>
          <a:lstStyle/>
          <a:p>
            <a:r>
              <a:rPr lang="en-US" sz="2000" b="1" dirty="0" smtClean="0"/>
              <a:t>JAVA CODING</a:t>
            </a:r>
            <a:endParaRPr lang="en-IN" sz="2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85800"/>
            <a:ext cx="8229600" cy="5440363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IN" dirty="0"/>
              <a:t>import java.io.*; </a:t>
            </a:r>
          </a:p>
          <a:p>
            <a:pPr marL="0" indent="0">
              <a:buNone/>
            </a:pPr>
            <a:r>
              <a:rPr lang="en-IN" dirty="0"/>
              <a:t>  </a:t>
            </a:r>
          </a:p>
          <a:p>
            <a:pPr marL="0" indent="0">
              <a:buNone/>
            </a:pPr>
            <a:r>
              <a:rPr lang="en-IN" dirty="0"/>
              <a:t>class GFG { </a:t>
            </a:r>
          </a:p>
          <a:p>
            <a:pPr marL="0" indent="0">
              <a:buNone/>
            </a:pPr>
            <a:r>
              <a:rPr lang="en-IN" dirty="0"/>
              <a:t>    public static void main(String[] </a:t>
            </a:r>
            <a:r>
              <a:rPr lang="en-IN" dirty="0" err="1"/>
              <a:t>args</a:t>
            </a:r>
            <a:r>
              <a:rPr lang="en-IN" dirty="0"/>
              <a:t>) </a:t>
            </a:r>
          </a:p>
          <a:p>
            <a:pPr marL="0" indent="0">
              <a:buNone/>
            </a:pPr>
            <a:r>
              <a:rPr lang="en-IN" dirty="0"/>
              <a:t>    { </a:t>
            </a:r>
          </a:p>
          <a:p>
            <a:pPr marL="0" indent="0">
              <a:buNone/>
            </a:pPr>
            <a:r>
              <a:rPr lang="en-IN" dirty="0"/>
              <a:t>        dog d1 = new dog(); </a:t>
            </a:r>
          </a:p>
          <a:p>
            <a:pPr marL="0" indent="0">
              <a:buNone/>
            </a:pPr>
            <a:r>
              <a:rPr lang="en-IN" dirty="0"/>
              <a:t>        d1.bark(); </a:t>
            </a:r>
          </a:p>
          <a:p>
            <a:pPr marL="0" indent="0">
              <a:buNone/>
            </a:pPr>
            <a:r>
              <a:rPr lang="en-IN" dirty="0"/>
              <a:t>        d1.run(); </a:t>
            </a:r>
          </a:p>
          <a:p>
            <a:pPr marL="0" indent="0">
              <a:buNone/>
            </a:pPr>
            <a:r>
              <a:rPr lang="en-IN" dirty="0"/>
              <a:t>        cat c1 = new cat(); </a:t>
            </a:r>
          </a:p>
          <a:p>
            <a:pPr marL="0" indent="0">
              <a:buNone/>
            </a:pPr>
            <a:r>
              <a:rPr lang="en-IN" dirty="0"/>
              <a:t>        c1.meww(); </a:t>
            </a:r>
          </a:p>
          <a:p>
            <a:pPr marL="0" indent="0">
              <a:buNone/>
            </a:pPr>
            <a:r>
              <a:rPr lang="en-IN" dirty="0"/>
              <a:t>    } </a:t>
            </a:r>
          </a:p>
          <a:p>
            <a:pPr marL="0" indent="0">
              <a:buNone/>
            </a:pPr>
            <a:r>
              <a:rPr lang="en-IN" dirty="0"/>
              <a:t>} </a:t>
            </a:r>
          </a:p>
          <a:p>
            <a:pPr marL="0" indent="0">
              <a:buNone/>
            </a:pPr>
            <a:r>
              <a:rPr lang="en-IN" dirty="0"/>
              <a:t>  </a:t>
            </a:r>
          </a:p>
          <a:p>
            <a:pPr marL="0" indent="0">
              <a:buNone/>
            </a:pPr>
            <a:r>
              <a:rPr lang="en-IN" dirty="0"/>
              <a:t>class Animal { </a:t>
            </a:r>
          </a:p>
          <a:p>
            <a:pPr marL="0" indent="0">
              <a:buNone/>
            </a:pPr>
            <a:endParaRPr lang="en-IN" dirty="0"/>
          </a:p>
        </p:txBody>
      </p:sp>
    </p:spTree>
    <p:extLst>
      <p:ext uri="{BB962C8B-B14F-4D97-AF65-F5344CB8AC3E}">
        <p14:creationId xmlns="" xmlns:p14="http://schemas.microsoft.com/office/powerpoint/2010/main" val="1585201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/>
              <a:t>class Animal { </a:t>
            </a:r>
          </a:p>
          <a:p>
            <a:pPr marL="0" indent="0">
              <a:buNone/>
            </a:pPr>
            <a:r>
              <a:rPr lang="en-US" dirty="0"/>
              <a:t>    public void run() </a:t>
            </a:r>
          </a:p>
          <a:p>
            <a:pPr marL="0" indent="0">
              <a:buNone/>
            </a:pPr>
            <a:r>
              <a:rPr lang="en-US" dirty="0"/>
              <a:t>    { </a:t>
            </a:r>
          </a:p>
          <a:p>
            <a:pPr marL="0" indent="0">
              <a:buNone/>
            </a:pPr>
            <a:r>
              <a:rPr lang="en-US" dirty="0"/>
              <a:t>        String name; </a:t>
            </a:r>
          </a:p>
          <a:p>
            <a:pPr marL="0" indent="0">
              <a:buNone/>
            </a:pPr>
            <a:r>
              <a:rPr lang="en-US" dirty="0"/>
              <a:t>        String </a:t>
            </a:r>
            <a:r>
              <a:rPr lang="en-US" dirty="0" err="1"/>
              <a:t>colour</a:t>
            </a:r>
            <a:r>
              <a:rPr lang="en-US" dirty="0"/>
              <a:t>; </a:t>
            </a:r>
          </a:p>
          <a:p>
            <a:pPr marL="0" indent="0">
              <a:buNone/>
            </a:pPr>
            <a:r>
              <a:rPr lang="en-US" dirty="0"/>
              <a:t>  </a:t>
            </a:r>
          </a:p>
          <a:p>
            <a:pPr marL="0" indent="0">
              <a:buNone/>
            </a:pPr>
            <a:r>
              <a:rPr lang="en-US" dirty="0"/>
              <a:t>        </a:t>
            </a:r>
            <a:r>
              <a:rPr lang="en-US" dirty="0" err="1"/>
              <a:t>System.out.println</a:t>
            </a:r>
            <a:r>
              <a:rPr lang="en-US" dirty="0"/>
              <a:t>("animal is running"); </a:t>
            </a:r>
          </a:p>
          <a:p>
            <a:pPr marL="0" indent="0">
              <a:buNone/>
            </a:pPr>
            <a:r>
              <a:rPr lang="en-US" dirty="0"/>
              <a:t>    } </a:t>
            </a:r>
          </a:p>
          <a:p>
            <a:pPr marL="0" indent="0">
              <a:buNone/>
            </a:pPr>
            <a:r>
              <a:rPr lang="en-US" dirty="0"/>
              <a:t>} </a:t>
            </a:r>
          </a:p>
          <a:p>
            <a:pPr marL="0" indent="0">
              <a:buNone/>
            </a:pPr>
            <a:endParaRPr lang="en-IN" dirty="0"/>
          </a:p>
        </p:txBody>
      </p:sp>
    </p:spTree>
    <p:extLst>
      <p:ext uri="{BB962C8B-B14F-4D97-AF65-F5344CB8AC3E}">
        <p14:creationId xmlns="" xmlns:p14="http://schemas.microsoft.com/office/powerpoint/2010/main" val="603321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IN" dirty="0"/>
              <a:t>class cat extends Animal { </a:t>
            </a:r>
          </a:p>
          <a:p>
            <a:pPr marL="0" indent="0">
              <a:buNone/>
            </a:pPr>
            <a:r>
              <a:rPr lang="en-IN" dirty="0"/>
              <a:t>    public void </a:t>
            </a:r>
            <a:r>
              <a:rPr lang="en-IN" dirty="0" err="1"/>
              <a:t>meww</a:t>
            </a:r>
            <a:r>
              <a:rPr lang="en-IN" dirty="0"/>
              <a:t>() </a:t>
            </a:r>
          </a:p>
          <a:p>
            <a:pPr marL="0" indent="0">
              <a:buNone/>
            </a:pPr>
            <a:r>
              <a:rPr lang="en-IN" dirty="0"/>
              <a:t>    { </a:t>
            </a:r>
          </a:p>
          <a:p>
            <a:pPr marL="0" indent="0">
              <a:buNone/>
            </a:pPr>
            <a:r>
              <a:rPr lang="en-IN" dirty="0"/>
              <a:t>        </a:t>
            </a:r>
            <a:r>
              <a:rPr lang="en-IN" dirty="0" err="1"/>
              <a:t>System.out.println</a:t>
            </a:r>
            <a:r>
              <a:rPr lang="en-IN" dirty="0"/>
              <a:t>("</a:t>
            </a:r>
            <a:r>
              <a:rPr lang="en-IN" dirty="0" err="1"/>
              <a:t>meww</a:t>
            </a:r>
            <a:r>
              <a:rPr lang="en-IN" dirty="0"/>
              <a:t>! </a:t>
            </a:r>
            <a:r>
              <a:rPr lang="en-IN" dirty="0" err="1"/>
              <a:t>meww</a:t>
            </a:r>
            <a:r>
              <a:rPr lang="en-IN" dirty="0"/>
              <a:t>!"); </a:t>
            </a:r>
          </a:p>
          <a:p>
            <a:pPr marL="0" indent="0">
              <a:buNone/>
            </a:pPr>
            <a:r>
              <a:rPr lang="en-IN" dirty="0"/>
              <a:t>    } </a:t>
            </a:r>
          </a:p>
          <a:p>
            <a:pPr marL="0" indent="0">
              <a:buNone/>
            </a:pPr>
            <a:r>
              <a:rPr lang="en-IN" dirty="0"/>
              <a:t>} </a:t>
            </a:r>
          </a:p>
          <a:p>
            <a:pPr marL="0" indent="0">
              <a:buNone/>
            </a:pPr>
            <a:endParaRPr lang="en-IN" dirty="0"/>
          </a:p>
        </p:txBody>
      </p:sp>
    </p:spTree>
    <p:extLst>
      <p:ext uri="{BB962C8B-B14F-4D97-AF65-F5344CB8AC3E}">
        <p14:creationId xmlns="" xmlns:p14="http://schemas.microsoft.com/office/powerpoint/2010/main" val="619090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IN" dirty="0"/>
              <a:t>class dog extends Animal { </a:t>
            </a:r>
          </a:p>
          <a:p>
            <a:pPr marL="0" indent="0">
              <a:buNone/>
            </a:pPr>
            <a:r>
              <a:rPr lang="en-IN" dirty="0"/>
              <a:t>    public void bark() </a:t>
            </a:r>
          </a:p>
          <a:p>
            <a:pPr marL="0" indent="0">
              <a:buNone/>
            </a:pPr>
            <a:r>
              <a:rPr lang="en-IN" dirty="0"/>
              <a:t>    { </a:t>
            </a:r>
          </a:p>
          <a:p>
            <a:pPr marL="0" indent="0">
              <a:buNone/>
            </a:pPr>
            <a:r>
              <a:rPr lang="en-IN" dirty="0"/>
              <a:t>        </a:t>
            </a:r>
            <a:r>
              <a:rPr lang="en-IN" dirty="0" err="1"/>
              <a:t>System.out.println</a:t>
            </a:r>
            <a:r>
              <a:rPr lang="en-IN" dirty="0"/>
              <a:t>("</a:t>
            </a:r>
            <a:r>
              <a:rPr lang="en-IN" dirty="0" err="1"/>
              <a:t>wooh!wooh</a:t>
            </a:r>
            <a:r>
              <a:rPr lang="en-IN" dirty="0"/>
              <a:t>! dog is barking"); </a:t>
            </a:r>
          </a:p>
          <a:p>
            <a:pPr marL="0" indent="0">
              <a:buNone/>
            </a:pPr>
            <a:r>
              <a:rPr lang="en-IN" dirty="0"/>
              <a:t>    } </a:t>
            </a:r>
          </a:p>
          <a:p>
            <a:pPr marL="0" indent="0">
              <a:buNone/>
            </a:pPr>
            <a:r>
              <a:rPr lang="en-IN" dirty="0"/>
              <a:t>    public void run() </a:t>
            </a:r>
          </a:p>
          <a:p>
            <a:pPr marL="0" indent="0">
              <a:buNone/>
            </a:pPr>
            <a:r>
              <a:rPr lang="en-IN" dirty="0"/>
              <a:t>    { </a:t>
            </a:r>
          </a:p>
          <a:p>
            <a:pPr marL="0" indent="0">
              <a:buNone/>
            </a:pPr>
            <a:r>
              <a:rPr lang="en-IN" dirty="0"/>
              <a:t>        </a:t>
            </a:r>
            <a:r>
              <a:rPr lang="en-IN" dirty="0" err="1"/>
              <a:t>System.out.println</a:t>
            </a:r>
            <a:r>
              <a:rPr lang="en-IN" dirty="0"/>
              <a:t>("dog is running"); </a:t>
            </a:r>
          </a:p>
          <a:p>
            <a:pPr marL="0" indent="0">
              <a:buNone/>
            </a:pPr>
            <a:r>
              <a:rPr lang="en-IN" dirty="0"/>
              <a:t>    } </a:t>
            </a:r>
          </a:p>
          <a:p>
            <a:pPr marL="0" indent="0">
              <a:buNone/>
            </a:pPr>
            <a:r>
              <a:rPr lang="en-IN" dirty="0"/>
              <a:t>} </a:t>
            </a:r>
          </a:p>
          <a:p>
            <a:pPr marL="0" indent="0">
              <a:buNone/>
            </a:pPr>
            <a:endParaRPr lang="en-IN" dirty="0"/>
          </a:p>
        </p:txBody>
      </p:sp>
    </p:spTree>
    <p:extLst>
      <p:ext uri="{BB962C8B-B14F-4D97-AF65-F5344CB8AC3E}">
        <p14:creationId xmlns="" xmlns:p14="http://schemas.microsoft.com/office/powerpoint/2010/main" val="175678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OUTPUT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err="1"/>
              <a:t>wooh!wooh</a:t>
            </a:r>
            <a:r>
              <a:rPr lang="en-US" dirty="0"/>
              <a:t>! dog is barking</a:t>
            </a:r>
          </a:p>
          <a:p>
            <a:pPr marL="0" indent="0">
              <a:buNone/>
            </a:pPr>
            <a:r>
              <a:rPr lang="en-US" dirty="0"/>
              <a:t>dog is running</a:t>
            </a:r>
          </a:p>
          <a:p>
            <a:pPr marL="0" indent="0">
              <a:buNone/>
            </a:pPr>
            <a:r>
              <a:rPr lang="en-US" dirty="0" err="1"/>
              <a:t>meww</a:t>
            </a:r>
            <a:r>
              <a:rPr lang="en-US" dirty="0"/>
              <a:t>! </a:t>
            </a:r>
            <a:r>
              <a:rPr lang="en-US" dirty="0" err="1"/>
              <a:t>meww</a:t>
            </a:r>
            <a:r>
              <a:rPr lang="en-US" dirty="0"/>
              <a:t>!</a:t>
            </a:r>
          </a:p>
          <a:p>
            <a:pPr marL="0" indent="0">
              <a:buNone/>
            </a:pPr>
            <a:endParaRPr lang="en-IN" dirty="0"/>
          </a:p>
        </p:txBody>
      </p:sp>
    </p:spTree>
    <p:extLst>
      <p:ext uri="{BB962C8B-B14F-4D97-AF65-F5344CB8AC3E}">
        <p14:creationId xmlns="" xmlns:p14="http://schemas.microsoft.com/office/powerpoint/2010/main" val="2950885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en-US" b="1" dirty="0" smtClean="0"/>
              <a:t>Exceptions and error handling</a:t>
            </a:r>
          </a:p>
          <a:p>
            <a:endParaRPr lang="en-US" b="1" dirty="0"/>
          </a:p>
          <a:p>
            <a:pPr lvl="0" algn="just"/>
            <a:r>
              <a:rPr lang="en-US" dirty="0"/>
              <a:t>Exception handling has been ignored so far in the development of a solution.</a:t>
            </a:r>
            <a:endParaRPr lang="en-US" b="1" dirty="0"/>
          </a:p>
          <a:p>
            <a:pPr lvl="0" algn="just"/>
            <a:r>
              <a:rPr lang="en-US" dirty="0"/>
              <a:t>However, in application development, it's wise to consider the large-scale exception handling strategies during design modeling (as they have a large-scale architectural impact), and certainly during implementation.</a:t>
            </a:r>
            <a:endParaRPr lang="en-US" b="1" dirty="0"/>
          </a:p>
          <a:p>
            <a:pPr lvl="0" algn="just"/>
            <a:r>
              <a:rPr lang="en-US" dirty="0"/>
              <a:t>Briefly, in terms of the UML, exceptions can be indicated in the property strings of messages and operation declarations</a:t>
            </a:r>
            <a:endParaRPr lang="en-US" b="1" dirty="0"/>
          </a:p>
          <a:p>
            <a:endParaRPr lang="en-US" b="1" dirty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b="1" dirty="0"/>
              <a:t>Order of implementation</a:t>
            </a:r>
          </a:p>
          <a:p>
            <a:endParaRPr lang="en-US" b="1" dirty="0"/>
          </a:p>
          <a:p>
            <a:pPr lvl="0"/>
            <a:r>
              <a:rPr lang="en-US" dirty="0"/>
              <a:t>Classes need to be implemented (and ideally, fully unit tested) from least-coupled to most- coupled</a:t>
            </a:r>
            <a:endParaRPr lang="en-US" b="1" dirty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SOFTWARE REENGINEERING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/>
              <a:t>Software Re-engineering is a process of software development which is done to improve the maintainability of a software system. </a:t>
            </a:r>
            <a:endParaRPr lang="en-US" dirty="0" smtClean="0"/>
          </a:p>
          <a:p>
            <a:r>
              <a:rPr lang="en-US" dirty="0" smtClean="0"/>
              <a:t>Re-engineering </a:t>
            </a:r>
            <a:r>
              <a:rPr lang="en-US" dirty="0"/>
              <a:t>is the examination and alteration of a system to reconstitute it in a new form. </a:t>
            </a:r>
            <a:endParaRPr lang="en-US" dirty="0" smtClean="0"/>
          </a:p>
          <a:p>
            <a:r>
              <a:rPr lang="en-US" dirty="0" smtClean="0"/>
              <a:t>This </a:t>
            </a:r>
            <a:r>
              <a:rPr lang="en-US" dirty="0"/>
              <a:t>process encompasses a combination of sub-processes like reverse engineering, forward engineering, reconstructing etc.</a:t>
            </a:r>
          </a:p>
          <a:p>
            <a:endParaRPr lang="en-US" dirty="0"/>
          </a:p>
          <a:p>
            <a:r>
              <a:rPr lang="en-US" dirty="0"/>
              <a:t>Re-engineering is the reorganizing and modifying existing software systems to make them more maintainable.</a:t>
            </a:r>
            <a:endParaRPr lang="en-IN" dirty="0"/>
          </a:p>
        </p:txBody>
      </p:sp>
    </p:spTree>
    <p:extLst>
      <p:ext uri="{BB962C8B-B14F-4D97-AF65-F5344CB8AC3E}">
        <p14:creationId xmlns="" xmlns:p14="http://schemas.microsoft.com/office/powerpoint/2010/main" val="559432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IN" b="1" dirty="0" smtClean="0"/>
              <a:t>OBJECTIVES OF RE-ENGINEERING</a:t>
            </a:r>
            <a:r>
              <a:rPr lang="en-IN" dirty="0"/>
              <a:t/>
            </a:r>
            <a:br>
              <a:rPr lang="en-IN" dirty="0"/>
            </a:b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dirty="0"/>
          </a:p>
          <a:p>
            <a:r>
              <a:rPr lang="en-US" dirty="0"/>
              <a:t>To describe a cost-effective option for system evolution.</a:t>
            </a:r>
          </a:p>
          <a:p>
            <a:r>
              <a:rPr lang="en-US" dirty="0"/>
              <a:t>To describe the activities involved in the software maintenance process.</a:t>
            </a:r>
          </a:p>
          <a:p>
            <a:r>
              <a:rPr lang="en-US" dirty="0"/>
              <a:t>To distinguish between software and data re-engineering and to explain the problems of data re-engineering.</a:t>
            </a:r>
            <a:endParaRPr lang="en-IN" dirty="0"/>
          </a:p>
        </p:txBody>
      </p:sp>
    </p:spTree>
    <p:extLst>
      <p:ext uri="{BB962C8B-B14F-4D97-AF65-F5344CB8AC3E}">
        <p14:creationId xmlns="" xmlns:p14="http://schemas.microsoft.com/office/powerpoint/2010/main" val="3821967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IN" b="1" dirty="0" smtClean="0"/>
              <a:t>STEPS INVOLVED IN RE-ENGINEERING</a:t>
            </a:r>
            <a:r>
              <a:rPr lang="en-IN" dirty="0"/>
              <a:t/>
            </a:r>
            <a:br>
              <a:rPr lang="en-IN" dirty="0"/>
            </a:b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dirty="0"/>
          </a:p>
          <a:p>
            <a:r>
              <a:rPr lang="en-US" dirty="0"/>
              <a:t>Inventory Analysis</a:t>
            </a:r>
          </a:p>
          <a:p>
            <a:r>
              <a:rPr lang="en-US" dirty="0"/>
              <a:t>Document Reconstruction</a:t>
            </a:r>
          </a:p>
          <a:p>
            <a:r>
              <a:rPr lang="en-US" dirty="0"/>
              <a:t>Reverse Engineering</a:t>
            </a:r>
          </a:p>
          <a:p>
            <a:r>
              <a:rPr lang="en-US" dirty="0"/>
              <a:t>Code Reconstruction</a:t>
            </a:r>
          </a:p>
          <a:p>
            <a:r>
              <a:rPr lang="en-US" dirty="0"/>
              <a:t>Data Reconstruction</a:t>
            </a:r>
          </a:p>
          <a:p>
            <a:r>
              <a:rPr lang="en-US" dirty="0"/>
              <a:t>Forward Engineering</a:t>
            </a:r>
            <a:endParaRPr lang="en-IN" dirty="0"/>
          </a:p>
        </p:txBody>
      </p:sp>
    </p:spTree>
    <p:extLst>
      <p:ext uri="{BB962C8B-B14F-4D97-AF65-F5344CB8AC3E}">
        <p14:creationId xmlns="" xmlns:p14="http://schemas.microsoft.com/office/powerpoint/2010/main" val="2544616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MAPPING DESIGN TO CODE</a:t>
            </a:r>
            <a:br>
              <a:rPr lang="en-US" b="1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lvl="0"/>
            <a:r>
              <a:rPr lang="en-US" dirty="0"/>
              <a:t>The UML artifacts created during the design work-the interaction diagrams and DCDs will be used as input to the code generation process.</a:t>
            </a:r>
            <a:endParaRPr lang="en-US" b="1" dirty="0"/>
          </a:p>
          <a:p>
            <a:endParaRPr lang="en-US" b="1" dirty="0"/>
          </a:p>
          <a:p>
            <a:pPr lvl="0"/>
            <a:r>
              <a:rPr lang="en-US" dirty="0"/>
              <a:t>In UP terms, there exists an Implementation Model. This is all the implementation artifacts, such as the source code, database </a:t>
            </a:r>
            <a:r>
              <a:rPr lang="en-US" dirty="0" err="1"/>
              <a:t>definitions,JSP</a:t>
            </a:r>
            <a:r>
              <a:rPr lang="en-US" dirty="0"/>
              <a:t>/XML/HTML pages, and so forth.</a:t>
            </a:r>
            <a:endParaRPr lang="en-US" b="1" dirty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>
            <a:normAutofit fontScale="90000"/>
          </a:bodyPr>
          <a:lstStyle/>
          <a:p>
            <a:endParaRPr lang="en-IN"/>
          </a:p>
        </p:txBody>
      </p:sp>
      <p:pic>
        <p:nvPicPr>
          <p:cNvPr id="4" name="Content Placeholder 3" descr="https://media.geeksforgeeks.org/wp-content/uploads/20190429164218/Capture9999.jp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066800"/>
            <a:ext cx="7619999" cy="505936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="" xmlns:p14="http://schemas.microsoft.com/office/powerpoint/2010/main" val="233645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>FORWARD  </a:t>
            </a:r>
            <a:r>
              <a:rPr lang="en-US" b="1" dirty="0"/>
              <a:t>ENGINEERING</a:t>
            </a:r>
            <a:br>
              <a:rPr lang="en-US" b="1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US" b="1" dirty="0"/>
              <a:t>Forward engineering </a:t>
            </a:r>
            <a:r>
              <a:rPr lang="en-US" dirty="0"/>
              <a:t>(</a:t>
            </a:r>
            <a:r>
              <a:rPr lang="en-US" dirty="0">
                <a:solidFill>
                  <a:srgbClr val="FF0000"/>
                </a:solidFill>
              </a:rPr>
              <a:t>the creation of code from a mode</a:t>
            </a:r>
            <a:r>
              <a:rPr lang="en-US" dirty="0"/>
              <a:t>l) is the process of transforming a model into code through a mapping to an implementation language. </a:t>
            </a:r>
            <a:endParaRPr lang="en-US" dirty="0" smtClean="0"/>
          </a:p>
          <a:p>
            <a:pPr algn="just"/>
            <a:r>
              <a:rPr lang="en-US" dirty="0" smtClean="0"/>
              <a:t>Forward </a:t>
            </a:r>
            <a:r>
              <a:rPr lang="en-US" dirty="0"/>
              <a:t>engineering results in a loss of information, because models written in the UML are semantically richer than any current object-oriented programming language.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Forward Engineering is a method of creating or making an application with the help of the given requirements. </a:t>
            </a:r>
            <a:endParaRPr lang="en-US" dirty="0" smtClean="0"/>
          </a:p>
          <a:p>
            <a:r>
              <a:rPr lang="en-US" dirty="0" smtClean="0"/>
              <a:t>Forward </a:t>
            </a:r>
            <a:r>
              <a:rPr lang="en-US" dirty="0"/>
              <a:t>engineering is also known as </a:t>
            </a:r>
            <a:r>
              <a:rPr lang="en-US" dirty="0">
                <a:solidFill>
                  <a:srgbClr val="FF0000"/>
                </a:solidFill>
              </a:rPr>
              <a:t>Renovation and Reclamation</a:t>
            </a:r>
            <a:r>
              <a:rPr lang="en-US" dirty="0"/>
              <a:t>. </a:t>
            </a:r>
            <a:endParaRPr lang="en-US" dirty="0" smtClean="0"/>
          </a:p>
          <a:p>
            <a:r>
              <a:rPr lang="en-US" dirty="0" smtClean="0"/>
              <a:t>Forward </a:t>
            </a:r>
            <a:r>
              <a:rPr lang="en-US" dirty="0"/>
              <a:t>engineering is required high proficiency skill. It takes more time to construct or develop an application.</a:t>
            </a:r>
            <a:endParaRPr lang="en-IN" dirty="0"/>
          </a:p>
        </p:txBody>
      </p:sp>
    </p:spTree>
    <p:extLst>
      <p:ext uri="{BB962C8B-B14F-4D97-AF65-F5344CB8AC3E}">
        <p14:creationId xmlns="" xmlns:p14="http://schemas.microsoft.com/office/powerpoint/2010/main" val="3007975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pic>
        <p:nvPicPr>
          <p:cNvPr id="6" name="Content Placeholder 5" descr="https://media.geeksforgeeks.org/wp-content/uploads/20190516125251/Untitled-Diagram-125.pn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2057400"/>
            <a:ext cx="7696200" cy="41148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="" xmlns:p14="http://schemas.microsoft.com/office/powerpoint/2010/main" val="1714978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REVERSE ENGINEERING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algn="just"/>
            <a:r>
              <a:rPr lang="en-US" b="1" dirty="0"/>
              <a:t>Reverse engineering </a:t>
            </a:r>
            <a:r>
              <a:rPr lang="en-US" dirty="0"/>
              <a:t>is </a:t>
            </a:r>
            <a:r>
              <a:rPr lang="en-US" dirty="0">
                <a:solidFill>
                  <a:srgbClr val="FF0000"/>
                </a:solidFill>
              </a:rPr>
              <a:t>the process of transforming code into a model through a mapping</a:t>
            </a:r>
            <a:r>
              <a:rPr lang="en-US" dirty="0"/>
              <a:t> from a specific implementation language. </a:t>
            </a:r>
            <a:endParaRPr lang="en-US" dirty="0" smtClean="0"/>
          </a:p>
          <a:p>
            <a:pPr algn="just"/>
            <a:r>
              <a:rPr lang="en-US" dirty="0" smtClean="0"/>
              <a:t>Reverse </a:t>
            </a:r>
            <a:r>
              <a:rPr lang="en-US" dirty="0"/>
              <a:t>engineering results in a flood of information, some of which is at a lower level of detail than you'll need to build useful models. </a:t>
            </a:r>
            <a:endParaRPr lang="en-US" dirty="0" smtClean="0"/>
          </a:p>
          <a:p>
            <a:pPr algn="just"/>
            <a:r>
              <a:rPr lang="en-US" dirty="0" smtClean="0"/>
              <a:t>At </a:t>
            </a:r>
            <a:r>
              <a:rPr lang="en-US" dirty="0"/>
              <a:t>the same time, reverse engineering is incomplete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/>
              <a:t>Reverse Engineering is also known as backward engineering, is the process of forward engineering in reverse. </a:t>
            </a:r>
            <a:endParaRPr lang="en-US" dirty="0" smtClean="0"/>
          </a:p>
          <a:p>
            <a:r>
              <a:rPr lang="en-US" dirty="0" smtClean="0"/>
              <a:t>In </a:t>
            </a:r>
            <a:r>
              <a:rPr lang="en-US" dirty="0"/>
              <a:t>this, the information are collected from the given or exist application</a:t>
            </a:r>
            <a:r>
              <a:rPr lang="en-US" dirty="0" smtClean="0"/>
              <a:t>.</a:t>
            </a:r>
          </a:p>
          <a:p>
            <a:r>
              <a:rPr lang="en-US" dirty="0" smtClean="0"/>
              <a:t> </a:t>
            </a:r>
            <a:r>
              <a:rPr lang="en-US" dirty="0"/>
              <a:t>It takes less time than forward engineering to develop an application. </a:t>
            </a:r>
            <a:endParaRPr lang="en-US" dirty="0" smtClean="0"/>
          </a:p>
          <a:p>
            <a:r>
              <a:rPr lang="en-US" dirty="0" smtClean="0"/>
              <a:t>In </a:t>
            </a:r>
            <a:r>
              <a:rPr lang="en-US" dirty="0"/>
              <a:t>reverse engineering the application are broken to extract knowledge or its architecture.</a:t>
            </a:r>
            <a:endParaRPr lang="en-IN" dirty="0"/>
          </a:p>
        </p:txBody>
      </p:sp>
    </p:spTree>
    <p:extLst>
      <p:ext uri="{BB962C8B-B14F-4D97-AF65-F5344CB8AC3E}">
        <p14:creationId xmlns="" xmlns:p14="http://schemas.microsoft.com/office/powerpoint/2010/main" val="72560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pic>
        <p:nvPicPr>
          <p:cNvPr id="4" name="Content Placeholder 3" descr="https://media.geeksforgeeks.org/wp-content/uploads/20190516125343/Untitled-Diagram-214.pn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2362201"/>
            <a:ext cx="8153399" cy="28194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="" xmlns:p14="http://schemas.microsoft.com/office/powerpoint/2010/main" val="3981950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28600"/>
            <a:ext cx="8229600" cy="457200"/>
          </a:xfrm>
        </p:spPr>
        <p:txBody>
          <a:bodyPr>
            <a:normAutofit/>
          </a:bodyPr>
          <a:lstStyle/>
          <a:p>
            <a:r>
              <a:rPr lang="en-US" sz="1800" b="1" dirty="0"/>
              <a:t>Difference between Forward Engineering and Reverse </a:t>
            </a:r>
            <a:r>
              <a:rPr lang="en-US" sz="1800" b="1" dirty="0" smtClean="0"/>
              <a:t>Engineering</a:t>
            </a:r>
            <a:endParaRPr lang="en-IN" sz="1800" dirty="0"/>
          </a:p>
        </p:txBody>
      </p:sp>
      <p:pic>
        <p:nvPicPr>
          <p:cNvPr id="2067" name="Picture 19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914400"/>
            <a:ext cx="7315200" cy="5638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3770801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SOFTWARE TESTING GUIDELINES</a:t>
            </a:r>
            <a:endParaRPr lang="en-IN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2800" dirty="0" smtClean="0"/>
              <a:t>Development </a:t>
            </a:r>
            <a:r>
              <a:rPr lang="en-US" sz="2800" dirty="0"/>
              <a:t>team should avoid testing the </a:t>
            </a:r>
            <a:r>
              <a:rPr lang="en-US" sz="2800" dirty="0" smtClean="0"/>
              <a:t>software</a:t>
            </a:r>
          </a:p>
          <a:p>
            <a:r>
              <a:rPr lang="en-US" sz="2800" dirty="0"/>
              <a:t>Software can never be 100% </a:t>
            </a:r>
            <a:r>
              <a:rPr lang="en-US" sz="2800" dirty="0" smtClean="0"/>
              <a:t>bug-free</a:t>
            </a:r>
          </a:p>
          <a:p>
            <a:r>
              <a:rPr lang="en-US" sz="2800" dirty="0"/>
              <a:t>Start as early as </a:t>
            </a:r>
            <a:r>
              <a:rPr lang="en-US" sz="2800" dirty="0" smtClean="0"/>
              <a:t>possible</a:t>
            </a:r>
          </a:p>
          <a:p>
            <a:r>
              <a:rPr lang="en-IN" sz="2800" dirty="0"/>
              <a:t>Prioritize </a:t>
            </a:r>
            <a:r>
              <a:rPr lang="en-IN" sz="2800" dirty="0" smtClean="0"/>
              <a:t>sections</a:t>
            </a:r>
          </a:p>
          <a:p>
            <a:r>
              <a:rPr lang="en-US" sz="2800" dirty="0"/>
              <a:t>The time available is </a:t>
            </a:r>
            <a:r>
              <a:rPr lang="en-US" sz="2800" dirty="0" smtClean="0"/>
              <a:t>limited</a:t>
            </a:r>
          </a:p>
          <a:p>
            <a:r>
              <a:rPr lang="en-US" sz="2800" dirty="0"/>
              <a:t>Testing must be done with unexpected and negative </a:t>
            </a:r>
            <a:r>
              <a:rPr lang="en-US" sz="2800" dirty="0" smtClean="0"/>
              <a:t>inpu</a:t>
            </a:r>
            <a:r>
              <a:rPr lang="en-US" sz="2400" dirty="0" smtClean="0"/>
              <a:t>ts</a:t>
            </a:r>
          </a:p>
          <a:p>
            <a:r>
              <a:rPr lang="en-IN" sz="2800" dirty="0"/>
              <a:t>Inspecting test results </a:t>
            </a:r>
            <a:r>
              <a:rPr lang="en-IN" sz="2800" dirty="0" smtClean="0"/>
              <a:t>properly</a:t>
            </a:r>
          </a:p>
          <a:p>
            <a:r>
              <a:rPr lang="en-IN" sz="2800" dirty="0"/>
              <a:t>Validating assumptions</a:t>
            </a:r>
          </a:p>
        </p:txBody>
      </p:sp>
    </p:spTree>
    <p:extLst>
      <p:ext uri="{BB962C8B-B14F-4D97-AF65-F5344CB8AC3E}">
        <p14:creationId xmlns="" xmlns:p14="http://schemas.microsoft.com/office/powerpoint/2010/main" val="1317953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IN" b="1" dirty="0"/>
              <a:t>TEST DRIVEN DEVELOPMENT (TDD)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135563"/>
          </a:xfrm>
        </p:spPr>
        <p:txBody>
          <a:bodyPr/>
          <a:lstStyle/>
          <a:p>
            <a:pPr algn="just"/>
            <a:r>
              <a:rPr lang="en-US" dirty="0"/>
              <a:t>Tests are nothing but requirement conditions that we need to test to </a:t>
            </a:r>
            <a:r>
              <a:rPr lang="en-US" dirty="0" smtClean="0"/>
              <a:t>fulfill </a:t>
            </a:r>
            <a:r>
              <a:rPr lang="en-US" dirty="0"/>
              <a:t>them</a:t>
            </a:r>
            <a:endParaRPr lang="en-US" dirty="0" smtClean="0"/>
          </a:p>
          <a:p>
            <a:pPr algn="just"/>
            <a:r>
              <a:rPr lang="en-US" dirty="0" smtClean="0"/>
              <a:t>TDD </a:t>
            </a:r>
            <a:r>
              <a:rPr lang="en-US" dirty="0"/>
              <a:t>can be defined as a programming practice that instructs developers to write new code only if an automated test has </a:t>
            </a:r>
            <a:r>
              <a:rPr lang="en-US" dirty="0" smtClean="0"/>
              <a:t>failed</a:t>
            </a:r>
          </a:p>
          <a:p>
            <a:pPr algn="just"/>
            <a:r>
              <a:rPr lang="en-IN" dirty="0"/>
              <a:t>The primary goal of TDD is to make the code clearer, simple and bug-free. </a:t>
            </a:r>
            <a:endParaRPr lang="en-US" dirty="0"/>
          </a:p>
          <a:p>
            <a:pPr algn="just"/>
            <a:r>
              <a:rPr lang="en-IN" dirty="0"/>
              <a:t>TDD sometimes also called as </a:t>
            </a:r>
            <a:r>
              <a:rPr lang="en-IN" b="1" dirty="0"/>
              <a:t>Test First Development.</a:t>
            </a:r>
            <a:endParaRPr lang="en-US" dirty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buNone/>
            </a:pPr>
            <a:r>
              <a:rPr lang="en-US" b="1" dirty="0"/>
              <a:t>Language samples</a:t>
            </a:r>
          </a:p>
          <a:p>
            <a:pPr lvl="0" algn="just"/>
            <a:r>
              <a:rPr lang="en-US" dirty="0"/>
              <a:t>Java is used for the examples because of its widespread use and familiarity.</a:t>
            </a:r>
            <a:endParaRPr lang="en-US" b="1" dirty="0"/>
          </a:p>
          <a:p>
            <a:pPr algn="just"/>
            <a:endParaRPr lang="en-US" b="1" dirty="0"/>
          </a:p>
          <a:p>
            <a:pPr lvl="0" algn="just"/>
            <a:r>
              <a:rPr lang="en-US" dirty="0"/>
              <a:t>However, this is not meant to imply a special endorsement of Java; C#, Visual Basic, C++, Smalltalk, Python, and many more languages are amenable to the object design principles and mapping to code presented in this case study.</a:t>
            </a:r>
            <a:endParaRPr lang="en-US" b="1" dirty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34962"/>
          </a:xfrm>
        </p:spPr>
        <p:txBody>
          <a:bodyPr>
            <a:normAutofit fontScale="90000"/>
          </a:bodyPr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38200"/>
            <a:ext cx="8229600" cy="5287963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en-IN" b="1" dirty="0"/>
              <a:t>How to perform TDD Test?</a:t>
            </a:r>
            <a:endParaRPr lang="en-US" dirty="0"/>
          </a:p>
          <a:p>
            <a:pPr algn="just">
              <a:buNone/>
            </a:pPr>
            <a:r>
              <a:rPr lang="en-IN" dirty="0"/>
              <a:t>Following steps define how to perform TDD test, </a:t>
            </a:r>
            <a:endParaRPr lang="en-US" dirty="0"/>
          </a:p>
          <a:p>
            <a:pPr lvl="0" algn="just"/>
            <a:r>
              <a:rPr lang="en-IN" dirty="0"/>
              <a:t>Add a test.</a:t>
            </a:r>
            <a:endParaRPr lang="en-US" dirty="0"/>
          </a:p>
          <a:p>
            <a:pPr lvl="0" algn="just"/>
            <a:r>
              <a:rPr lang="en-IN" dirty="0"/>
              <a:t>Run all tests and see if any new test fails.</a:t>
            </a:r>
            <a:endParaRPr lang="en-US" dirty="0"/>
          </a:p>
          <a:p>
            <a:pPr lvl="0" algn="just"/>
            <a:r>
              <a:rPr lang="en-IN" dirty="0"/>
              <a:t>Write some code.</a:t>
            </a:r>
            <a:endParaRPr lang="en-US" dirty="0"/>
          </a:p>
          <a:p>
            <a:pPr algn="just"/>
            <a:r>
              <a:rPr lang="en-IN" dirty="0"/>
              <a:t>Run tests and </a:t>
            </a:r>
            <a:r>
              <a:rPr lang="en-IN" dirty="0" err="1" smtClean="0"/>
              <a:t>Refactor</a:t>
            </a:r>
            <a:r>
              <a:rPr lang="en-IN" dirty="0" smtClean="0"/>
              <a:t> (</a:t>
            </a:r>
            <a:r>
              <a:rPr lang="en-IN" dirty="0"/>
              <a:t>Refactoring a code means changing some code without affecting its </a:t>
            </a:r>
            <a:r>
              <a:rPr lang="en-IN" dirty="0" smtClean="0"/>
              <a:t>behaviour)  </a:t>
            </a:r>
            <a:r>
              <a:rPr lang="en-IN" dirty="0"/>
              <a:t>code.</a:t>
            </a:r>
            <a:endParaRPr lang="en-US" dirty="0"/>
          </a:p>
          <a:p>
            <a:pPr lvl="0" algn="just"/>
            <a:r>
              <a:rPr lang="en-IN" dirty="0"/>
              <a:t>Repeat.</a:t>
            </a:r>
            <a:endParaRPr lang="en-US" dirty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6362"/>
          </a:xfrm>
        </p:spPr>
        <p:txBody>
          <a:bodyPr>
            <a:normAutofit fontScale="90000"/>
          </a:bodyPr>
          <a:lstStyle/>
          <a:p>
            <a:endParaRPr lang="en-US" dirty="0"/>
          </a:p>
        </p:txBody>
      </p:sp>
      <p:pic>
        <p:nvPicPr>
          <p:cNvPr id="4" name="Content Placeholder 3" descr="Test Driven Development (TDD): Learn with Example">
            <a:hlinkClick r:id="rId2"/>
          </p:cNvPr>
          <p:cNvPicPr>
            <a:picLocks noGr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0200" y="948530"/>
            <a:ext cx="5791200" cy="537606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IN" b="1" dirty="0" smtClean="0"/>
              <a:t>TDD cycle defines </a:t>
            </a:r>
            <a:endParaRPr lang="en-US" dirty="0" smtClean="0"/>
          </a:p>
          <a:p>
            <a:pPr lvl="0"/>
            <a:r>
              <a:rPr lang="en-IN" dirty="0" smtClean="0"/>
              <a:t>Write a test</a:t>
            </a:r>
            <a:endParaRPr lang="en-US" dirty="0" smtClean="0"/>
          </a:p>
          <a:p>
            <a:pPr lvl="0"/>
            <a:r>
              <a:rPr lang="en-IN" dirty="0" smtClean="0"/>
              <a:t>Make it run.</a:t>
            </a:r>
            <a:endParaRPr lang="en-US" dirty="0" smtClean="0"/>
          </a:p>
          <a:p>
            <a:pPr lvl="0"/>
            <a:r>
              <a:rPr lang="en-IN" dirty="0" smtClean="0"/>
              <a:t>Change the code to make it right i.e. </a:t>
            </a:r>
            <a:r>
              <a:rPr lang="en-IN" dirty="0" err="1" smtClean="0"/>
              <a:t>Refactor</a:t>
            </a:r>
            <a:r>
              <a:rPr lang="en-IN" dirty="0" smtClean="0"/>
              <a:t>.</a:t>
            </a:r>
            <a:endParaRPr lang="en-US" dirty="0" smtClean="0"/>
          </a:p>
          <a:p>
            <a:pPr lvl="0"/>
            <a:r>
              <a:rPr lang="en-IN" dirty="0" smtClean="0"/>
              <a:t>Repeat process.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>
            <a:normAutofit fontScale="90000"/>
          </a:bodyPr>
          <a:lstStyle/>
          <a:p>
            <a:r>
              <a:rPr lang="en-IN" b="1" dirty="0" smtClean="0"/>
              <a:t>Refactoring in UML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059363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en-IN" b="1" dirty="0" smtClean="0"/>
              <a:t>Refactoring</a:t>
            </a:r>
            <a:r>
              <a:rPr lang="en-IN" dirty="0" smtClean="0"/>
              <a:t> is an important software development process involving the restructuring of a model to </a:t>
            </a:r>
            <a:r>
              <a:rPr lang="en-IN" b="1" dirty="0" smtClean="0"/>
              <a:t>improve its internal qualities</a:t>
            </a:r>
            <a:r>
              <a:rPr lang="en-IN" dirty="0" smtClean="0"/>
              <a:t> without changing its external behaviour.</a:t>
            </a:r>
          </a:p>
          <a:p>
            <a:pPr algn="just"/>
            <a:r>
              <a:rPr lang="en-US" dirty="0" smtClean="0"/>
              <a:t>It is a disciplined technique for restructuring an existing body of code, altering its internal structure without changing its external behavior. </a:t>
            </a:r>
          </a:p>
          <a:p>
            <a:pPr algn="just"/>
            <a:r>
              <a:rPr lang="en-US" dirty="0" smtClean="0"/>
              <a:t>Each transformation (called a "refactoring") does little, but a sequence of these transformations can produce a significant restructuring. </a:t>
            </a:r>
          </a:p>
          <a:p>
            <a:pPr algn="just"/>
            <a:r>
              <a:rPr lang="en-US" dirty="0" smtClean="0"/>
              <a:t>Since each refactoring is small, it's less likely to go wrong - </a:t>
            </a:r>
            <a:r>
              <a:rPr lang="en-US" b="1" dirty="0" smtClean="0"/>
              <a:t>Advantage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>
            <a:normAutofit fontScale="90000"/>
          </a:bodyPr>
          <a:lstStyle/>
          <a:p>
            <a:endParaRPr lang="en-US" dirty="0"/>
          </a:p>
        </p:txBody>
      </p:sp>
      <p:pic>
        <p:nvPicPr>
          <p:cNvPr id="4" name="Content Placeholder 3" descr="Test Driven Development (TDD): Learn with Example">
            <a:hlinkClick r:id="rId2"/>
          </p:cNvPr>
          <p:cNvPicPr>
            <a:picLocks noGr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1219200"/>
            <a:ext cx="7924800" cy="4953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UML AS A TOOL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71546"/>
            <a:ext cx="8229600" cy="5054617"/>
          </a:xfrm>
        </p:spPr>
        <p:txBody>
          <a:bodyPr>
            <a:normAutofit fontScale="92500" lnSpcReduction="10000"/>
          </a:bodyPr>
          <a:lstStyle/>
          <a:p>
            <a:endParaRPr lang="en-US" dirty="0" smtClean="0"/>
          </a:p>
          <a:p>
            <a:pPr lvl="0" algn="just"/>
            <a:r>
              <a:rPr lang="en-US" dirty="0" smtClean="0"/>
              <a:t>UML tool use a general-purpose language which different stakeholders such as software coders, analysts, designers, testers and </a:t>
            </a:r>
            <a:r>
              <a:rPr lang="en-US" dirty="0" smtClean="0"/>
              <a:t>customers  </a:t>
            </a:r>
            <a:r>
              <a:rPr lang="en-US" dirty="0" smtClean="0"/>
              <a:t>can </a:t>
            </a:r>
            <a:r>
              <a:rPr lang="en-US" dirty="0" smtClean="0"/>
              <a:t>understand- </a:t>
            </a:r>
            <a:r>
              <a:rPr lang="en-US" dirty="0" smtClean="0">
                <a:solidFill>
                  <a:srgbClr val="FF0000"/>
                </a:solidFill>
              </a:rPr>
              <a:t>for example, interested customers </a:t>
            </a:r>
            <a:r>
              <a:rPr lang="en-US" dirty="0" smtClean="0">
                <a:solidFill>
                  <a:srgbClr val="FF0000"/>
                </a:solidFill>
              </a:rPr>
              <a:t>can not </a:t>
            </a:r>
            <a:r>
              <a:rPr lang="en-US" dirty="0" smtClean="0">
                <a:solidFill>
                  <a:srgbClr val="FF0000"/>
                </a:solidFill>
              </a:rPr>
              <a:t>understand the code, but they can understand diagrams</a:t>
            </a:r>
            <a:r>
              <a:rPr lang="en-US" dirty="0" smtClean="0"/>
              <a:t>.</a:t>
            </a:r>
          </a:p>
          <a:p>
            <a:pPr lvl="0" algn="just"/>
            <a:r>
              <a:rPr lang="en-US" dirty="0" smtClean="0"/>
              <a:t>UML tools are scalable meaning users can scale them to meet their changing needs.</a:t>
            </a:r>
          </a:p>
          <a:p>
            <a:pPr lvl="0" algn="just"/>
            <a:r>
              <a:rPr lang="en-US" dirty="0" smtClean="0"/>
              <a:t>UML is flexible and most </a:t>
            </a:r>
            <a:r>
              <a:rPr lang="en-US" dirty="0" smtClean="0"/>
              <a:t>programmers – use - </a:t>
            </a:r>
            <a:r>
              <a:rPr lang="en-US" dirty="0" smtClean="0"/>
              <a:t>object-oriented programming languages.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How do people use UML tools?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algn="just"/>
            <a:r>
              <a:rPr lang="en-US" dirty="0" smtClean="0"/>
              <a:t>They forward engineer </a:t>
            </a:r>
            <a:r>
              <a:rPr lang="en-US" dirty="0" smtClean="0"/>
              <a:t>converts UML </a:t>
            </a:r>
            <a:r>
              <a:rPr lang="en-US" dirty="0" smtClean="0"/>
              <a:t>diagrams into code to avoid hiring programmers.</a:t>
            </a:r>
          </a:p>
          <a:p>
            <a:pPr algn="just"/>
            <a:r>
              <a:rPr lang="en-US" dirty="0" smtClean="0"/>
              <a:t> They do frequent UML-to-code and code to UML round trips, to quickly verify new design and code ideas.</a:t>
            </a:r>
          </a:p>
          <a:p>
            <a:pPr algn="just"/>
            <a:r>
              <a:rPr lang="en-US" dirty="0" smtClean="0"/>
              <a:t> </a:t>
            </a:r>
            <a:r>
              <a:rPr lang="en-US" dirty="0" smtClean="0"/>
              <a:t>The </a:t>
            </a:r>
            <a:r>
              <a:rPr lang="en-US" dirty="0" smtClean="0"/>
              <a:t>reverse engineer </a:t>
            </a:r>
            <a:r>
              <a:rPr lang="en-US" dirty="0" smtClean="0"/>
              <a:t>converts new </a:t>
            </a:r>
            <a:r>
              <a:rPr lang="en-US" dirty="0" smtClean="0"/>
              <a:t>code into UML diagrams to avoid tedious design sketching.</a:t>
            </a:r>
          </a:p>
          <a:p>
            <a:pPr algn="just"/>
            <a:r>
              <a:rPr lang="en-US" dirty="0" smtClean="0"/>
              <a:t> They reverse engineer legacy code, to help understand it just before a maintenance cycle.</a:t>
            </a:r>
          </a:p>
          <a:p>
            <a:pPr algn="just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>How should you update UML sketches?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algn="just"/>
            <a:r>
              <a:rPr lang="en-US" dirty="0" smtClean="0"/>
              <a:t>Deliver your best white board design sketch to the coders </a:t>
            </a:r>
            <a:r>
              <a:rPr lang="en-US" dirty="0" smtClean="0"/>
              <a:t>as-it is. </a:t>
            </a:r>
            <a:endParaRPr lang="en-US" dirty="0" smtClean="0"/>
          </a:p>
          <a:p>
            <a:pPr lvl="0" algn="just"/>
            <a:r>
              <a:rPr lang="en-US" dirty="0" smtClean="0"/>
              <a:t>Let the coders deviate from it as they see fit,</a:t>
            </a:r>
          </a:p>
          <a:p>
            <a:pPr lvl="0" algn="just"/>
            <a:r>
              <a:rPr lang="en-US" dirty="0" smtClean="0"/>
              <a:t>And use a UML tool to automatically reverse engineer the fully tested code into as-built UML diagrams.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TOOLS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en-US" b="1" dirty="0" smtClean="0"/>
              <a:t>Rational Rose</a:t>
            </a:r>
            <a:endParaRPr lang="en-US" dirty="0" smtClean="0"/>
          </a:p>
          <a:p>
            <a:pPr lvl="0"/>
            <a:r>
              <a:rPr lang="en-US" dirty="0" smtClean="0"/>
              <a:t>Full- Strength industrial modeling and development tool.</a:t>
            </a:r>
          </a:p>
          <a:p>
            <a:pPr lvl="0"/>
            <a:r>
              <a:rPr lang="en-US" dirty="0" smtClean="0"/>
              <a:t>Large number of add-ons, plug-ins, integration into all phases of life cycle, </a:t>
            </a:r>
            <a:r>
              <a:rPr lang="en-US" dirty="0" err="1" smtClean="0"/>
              <a:t>eg</a:t>
            </a:r>
            <a:r>
              <a:rPr lang="en-US" dirty="0" smtClean="0"/>
              <a:t>., testing, configuration.</a:t>
            </a:r>
          </a:p>
          <a:p>
            <a:pPr lvl="0"/>
            <a:r>
              <a:rPr lang="en-US" dirty="0" smtClean="0"/>
              <a:t>Availability of large number of courses, training, etc.</a:t>
            </a:r>
          </a:p>
          <a:p>
            <a:pPr lvl="0"/>
            <a:r>
              <a:rPr lang="en-US" dirty="0" smtClean="0"/>
              <a:t>Large cost</a:t>
            </a:r>
          </a:p>
          <a:p>
            <a:pPr>
              <a:buNone/>
            </a:pPr>
            <a:r>
              <a:rPr lang="en-US" b="1" dirty="0" smtClean="0"/>
              <a:t>Argo UML</a:t>
            </a:r>
            <a:endParaRPr lang="en-US" dirty="0" smtClean="0"/>
          </a:p>
          <a:p>
            <a:pPr lvl="0"/>
            <a:r>
              <a:rPr lang="en-US" dirty="0" smtClean="0"/>
              <a:t>Open source java project.</a:t>
            </a:r>
          </a:p>
          <a:p>
            <a:pPr lvl="0"/>
            <a:r>
              <a:rPr lang="en-US" dirty="0" smtClean="0"/>
              <a:t>Export to XMI</a:t>
            </a:r>
          </a:p>
          <a:p>
            <a:pPr lvl="0"/>
            <a:r>
              <a:rPr lang="en-US" dirty="0" smtClean="0"/>
              <a:t>Various editions 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82562"/>
          </a:xfrm>
        </p:spPr>
        <p:txBody>
          <a:bodyPr>
            <a:normAutofit fontScale="90000"/>
          </a:bodyPr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09600"/>
            <a:ext cx="8229600" cy="5516563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en-US" b="1" dirty="0" smtClean="0"/>
              <a:t>Why do we need UML tools?</a:t>
            </a:r>
            <a:endParaRPr lang="en-US" sz="2800" dirty="0" smtClean="0"/>
          </a:p>
          <a:p>
            <a:pPr lvl="0"/>
            <a:r>
              <a:rPr lang="en-US" dirty="0" smtClean="0"/>
              <a:t>Advantages of “e-design” over “paper-design”</a:t>
            </a:r>
          </a:p>
          <a:p>
            <a:pPr lvl="0"/>
            <a:r>
              <a:rPr lang="en-US" dirty="0" smtClean="0"/>
              <a:t>Modifications made easier</a:t>
            </a:r>
          </a:p>
          <a:p>
            <a:pPr lvl="0"/>
            <a:r>
              <a:rPr lang="en-US" dirty="0" smtClean="0"/>
              <a:t>Communications between designers easier</a:t>
            </a:r>
          </a:p>
          <a:p>
            <a:pPr lvl="0"/>
            <a:r>
              <a:rPr lang="en-US" dirty="0" smtClean="0"/>
              <a:t>Co-ordination and handling of large projects easier.</a:t>
            </a:r>
          </a:p>
          <a:p>
            <a:pPr lvl="0"/>
            <a:r>
              <a:rPr lang="en-US" dirty="0" smtClean="0"/>
              <a:t>Advantages of UML-tools over drawing-tools are uniform notations and certain checks provided.</a:t>
            </a:r>
          </a:p>
          <a:p>
            <a:pPr lvl="0"/>
            <a:r>
              <a:rPr lang="en-US" dirty="0" smtClean="0"/>
              <a:t>UML tools provide add -</a:t>
            </a:r>
            <a:r>
              <a:rPr lang="en-US" dirty="0" err="1" smtClean="0"/>
              <a:t>ons</a:t>
            </a:r>
            <a:endParaRPr lang="en-US" dirty="0" smtClean="0"/>
          </a:p>
          <a:p>
            <a:pPr>
              <a:buNone/>
            </a:pPr>
            <a:r>
              <a:rPr lang="en-US" b="1" dirty="0" smtClean="0"/>
              <a:t>Add </a:t>
            </a:r>
            <a:r>
              <a:rPr lang="en-US" b="1" dirty="0" err="1" smtClean="0"/>
              <a:t>ons</a:t>
            </a:r>
            <a:endParaRPr lang="en-US" sz="2800" dirty="0" smtClean="0"/>
          </a:p>
          <a:p>
            <a:pPr lvl="0"/>
            <a:r>
              <a:rPr lang="en-US" dirty="0" smtClean="0"/>
              <a:t>Document generation like HTML, PDF etc.</a:t>
            </a:r>
          </a:p>
          <a:p>
            <a:pPr lvl="0"/>
            <a:r>
              <a:rPr lang="en-US" dirty="0" smtClean="0"/>
              <a:t>Round trip engineering</a:t>
            </a:r>
          </a:p>
          <a:p>
            <a:pPr lvl="1"/>
            <a:r>
              <a:rPr lang="en-US" dirty="0" smtClean="0"/>
              <a:t>Code generation from diagram ( </a:t>
            </a:r>
            <a:r>
              <a:rPr lang="en-US" dirty="0" smtClean="0">
                <a:solidFill>
                  <a:srgbClr val="FF0000"/>
                </a:solidFill>
              </a:rPr>
              <a:t>forward engineering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Diagram generation from code ( </a:t>
            </a:r>
            <a:r>
              <a:rPr lang="en-US" dirty="0" smtClean="0">
                <a:solidFill>
                  <a:srgbClr val="FF0000"/>
                </a:solidFill>
              </a:rPr>
              <a:t>reverse engineering</a:t>
            </a:r>
            <a:r>
              <a:rPr lang="en-US" dirty="0" smtClean="0"/>
              <a:t>)</a:t>
            </a:r>
          </a:p>
          <a:p>
            <a:pPr lvl="0"/>
            <a:r>
              <a:rPr lang="en-US" dirty="0" smtClean="0"/>
              <a:t>Test generation, simulation and model validation and verification.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REMEMBER UP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Programming &amp; iterative, evolutionary development</a:t>
            </a:r>
          </a:p>
          <a:p>
            <a:r>
              <a:rPr lang="en-US" dirty="0"/>
              <a:t>Creativity &amp; change during implementation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UML AS A BLUE PRINT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62000"/>
            <a:ext cx="8229600" cy="5364163"/>
          </a:xfrm>
        </p:spPr>
        <p:txBody>
          <a:bodyPr>
            <a:normAutofit fontScale="85000" lnSpcReduction="10000"/>
          </a:bodyPr>
          <a:lstStyle/>
          <a:p>
            <a:pPr algn="just"/>
            <a:r>
              <a:rPr lang="en-US" dirty="0" err="1" smtClean="0">
                <a:hlinkClick r:id="rId2"/>
              </a:rPr>
              <a:t>Uml</a:t>
            </a:r>
            <a:r>
              <a:rPr lang="en-US" dirty="0" smtClean="0">
                <a:hlinkClick r:id="rId2"/>
              </a:rPr>
              <a:t> As Blueprint</a:t>
            </a:r>
            <a:r>
              <a:rPr lang="en-US" dirty="0" smtClean="0"/>
              <a:t> is a </a:t>
            </a:r>
            <a:r>
              <a:rPr lang="en-US" dirty="0" err="1" smtClean="0">
                <a:hlinkClick r:id="rId3"/>
              </a:rPr>
              <a:t>Uml</a:t>
            </a:r>
            <a:r>
              <a:rPr lang="en-US" dirty="0" smtClean="0">
                <a:hlinkClick r:id="rId3"/>
              </a:rPr>
              <a:t> Mode</a:t>
            </a:r>
            <a:r>
              <a:rPr lang="en-US" dirty="0" smtClean="0"/>
              <a:t> that focuses on completeness. </a:t>
            </a:r>
          </a:p>
          <a:p>
            <a:pPr algn="just"/>
            <a:r>
              <a:rPr lang="en-US" dirty="0" smtClean="0"/>
              <a:t>In forward engineering the idea is that blueprints are developed by a designer whose job is to build a detailed design for a programmer to code up</a:t>
            </a:r>
          </a:p>
          <a:p>
            <a:pPr algn="just"/>
            <a:r>
              <a:rPr lang="en-US" dirty="0" smtClean="0"/>
              <a:t>In reverse engineering, blueprints aim to convey detailed information about the code, either in paper documents or as an interactive graphical browser</a:t>
            </a:r>
          </a:p>
          <a:p>
            <a:pPr algn="just"/>
            <a:r>
              <a:rPr lang="en-US" dirty="0" smtClean="0"/>
              <a:t>Blueprints require much more sophisticated tools than sketches in order to handle the details required for the task. Specialized </a:t>
            </a:r>
            <a:r>
              <a:rPr lang="en-US" dirty="0" smtClean="0">
                <a:solidFill>
                  <a:srgbClr val="00B0F0"/>
                </a:solidFill>
              </a:rPr>
              <a:t>CASE</a:t>
            </a:r>
            <a:r>
              <a:rPr lang="en-US" dirty="0" smtClean="0"/>
              <a:t> (</a:t>
            </a:r>
            <a:r>
              <a:rPr lang="en-US" dirty="0" smtClean="0">
                <a:solidFill>
                  <a:srgbClr val="FF0000"/>
                </a:solidFill>
              </a:rPr>
              <a:t>Computer Aided Software Engineering</a:t>
            </a:r>
            <a:r>
              <a:rPr lang="en-US" dirty="0" smtClean="0"/>
              <a:t>) tools fall into this category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US" dirty="0" smtClean="0"/>
              <a:t>Forward engineering tools support diagram drawing and back it up with a repository to hold the information</a:t>
            </a:r>
          </a:p>
          <a:p>
            <a:pPr algn="just"/>
            <a:r>
              <a:rPr lang="en-US" dirty="0" smtClean="0"/>
              <a:t>Reverse engineering tools read source code and interpret from it into the repository and generate diagrams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/>
            <a:r>
              <a:rPr lang="en-US" dirty="0" smtClean="0"/>
              <a:t>Blueprints’ purpose, is to describe a system in detail. </a:t>
            </a:r>
          </a:p>
          <a:p>
            <a:pPr algn="just"/>
            <a:r>
              <a:rPr lang="en-US" dirty="0" smtClean="0"/>
              <a:t>In the case of forward engineering, the details of the blueprint should be enough for a programmer to code the system. </a:t>
            </a:r>
          </a:p>
          <a:p>
            <a:pPr algn="just"/>
            <a:r>
              <a:rPr lang="en-US" dirty="0" smtClean="0"/>
              <a:t>In the case of reverse engineering, the diagrams show all the details of a system in order to understand it better or to provide views of the code in a graphical form.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>UML STATE DIAGRAMS AND MODELING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754563"/>
          </a:xfrm>
        </p:spPr>
        <p:txBody>
          <a:bodyPr>
            <a:normAutofit fontScale="77500" lnSpcReduction="20000"/>
          </a:bodyPr>
          <a:lstStyle/>
          <a:p>
            <a:pPr lvl="0" algn="just"/>
            <a:r>
              <a:rPr lang="en-US" dirty="0" smtClean="0"/>
              <a:t>A UML </a:t>
            </a:r>
            <a:r>
              <a:rPr lang="en-US" b="1" dirty="0" smtClean="0"/>
              <a:t>state machine diagram</a:t>
            </a:r>
            <a:r>
              <a:rPr lang="en-US" dirty="0" smtClean="0"/>
              <a:t>, illustrates the interesting events and states of an object, and the behavior of an object in reaction to an event.</a:t>
            </a:r>
          </a:p>
          <a:p>
            <a:pPr lvl="0" algn="just"/>
            <a:r>
              <a:rPr lang="en-US" dirty="0" smtClean="0"/>
              <a:t>The UML includes notation to illustrate the events and states of things –n transactions, use cases, people, and so forth.</a:t>
            </a:r>
          </a:p>
          <a:p>
            <a:pPr lvl="1" algn="just"/>
            <a:r>
              <a:rPr lang="en-US" dirty="0" smtClean="0"/>
              <a:t>Transitions are shown as arrows, labeled with their event.</a:t>
            </a:r>
          </a:p>
          <a:p>
            <a:pPr lvl="1" algn="just"/>
            <a:r>
              <a:rPr lang="en-US" dirty="0" smtClean="0"/>
              <a:t>States are shown in rounded rectangles.</a:t>
            </a:r>
          </a:p>
          <a:p>
            <a:pPr lvl="1" algn="just"/>
            <a:r>
              <a:rPr lang="en-US" dirty="0" smtClean="0"/>
              <a:t>It is common to include an initial pseudo-state, which automatically transitions to another state when the instance is created. </a:t>
            </a:r>
          </a:p>
          <a:p>
            <a:pPr lvl="1" algn="just">
              <a:buNone/>
            </a:pPr>
            <a:r>
              <a:rPr lang="en-US" dirty="0" smtClean="0"/>
              <a:t> </a:t>
            </a:r>
            <a:r>
              <a:rPr lang="en-US" dirty="0" smtClean="0">
                <a:solidFill>
                  <a:srgbClr val="0070C0"/>
                </a:solidFill>
              </a:rPr>
              <a:t>A state machine diagram shows lifecycle of an object</a:t>
            </a:r>
            <a:r>
              <a:rPr lang="en-US" dirty="0" smtClean="0"/>
              <a:t>: what events it experiences, its transitions, and the states it is in between these events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lvl="0" algn="just"/>
            <a:r>
              <a:rPr lang="en-US" dirty="0" smtClean="0"/>
              <a:t>An </a:t>
            </a:r>
            <a:r>
              <a:rPr lang="en-US" b="1" dirty="0" smtClean="0"/>
              <a:t>event</a:t>
            </a:r>
            <a:r>
              <a:rPr lang="en-US" dirty="0" smtClean="0"/>
              <a:t> is a significant or noteworthy occurrence.</a:t>
            </a:r>
          </a:p>
          <a:p>
            <a:pPr lvl="1" algn="just"/>
            <a:r>
              <a:rPr lang="en-US" dirty="0" smtClean="0"/>
              <a:t>For example: A telephone receiver is taken off the hook.</a:t>
            </a:r>
          </a:p>
          <a:p>
            <a:pPr lvl="0" algn="just"/>
            <a:r>
              <a:rPr lang="en-US" dirty="0" smtClean="0"/>
              <a:t>A </a:t>
            </a:r>
            <a:r>
              <a:rPr lang="en-US" b="1" dirty="0" smtClean="0"/>
              <a:t>state</a:t>
            </a:r>
            <a:r>
              <a:rPr lang="en-US" dirty="0" smtClean="0"/>
              <a:t> is the condition of an object at a moment in time – the time between events.</a:t>
            </a:r>
          </a:p>
          <a:p>
            <a:pPr lvl="1" algn="just"/>
            <a:r>
              <a:rPr lang="en-US" dirty="0" smtClean="0"/>
              <a:t>For example: A telephone is in the state of being “idle” after the receiver is placed on the hook and until it is taken off the hook.</a:t>
            </a:r>
          </a:p>
          <a:p>
            <a:pPr lvl="0" algn="just"/>
            <a:r>
              <a:rPr lang="en-US" dirty="0" smtClean="0"/>
              <a:t>A </a:t>
            </a:r>
            <a:r>
              <a:rPr lang="en-US" b="1" dirty="0" smtClean="0"/>
              <a:t>transition</a:t>
            </a:r>
            <a:r>
              <a:rPr lang="en-US" dirty="0" smtClean="0"/>
              <a:t> is a relationship between two states that indicates that when an event occurs, the object moves from the prior state to the subsequent state.</a:t>
            </a:r>
          </a:p>
          <a:p>
            <a:pPr lvl="1" algn="just"/>
            <a:r>
              <a:rPr lang="en-US" dirty="0" smtClean="0"/>
              <a:t>For example: when the event “off hook” occurs, transition the telephone from the “idle” to “active” state. 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C:\Users\ABULHASAN\Pictures\Untitled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1219200"/>
            <a:ext cx="7315199" cy="47243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UML DEPLOYMENT AND COMPONENT DIAGRAMS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US" dirty="0" smtClean="0"/>
              <a:t>A deployment diagram in the Unified Modeling Language models the physical deployment of artifacts on nodes. </a:t>
            </a:r>
          </a:p>
          <a:p>
            <a:pPr algn="just"/>
            <a:r>
              <a:rPr lang="en-US" dirty="0" smtClean="0"/>
              <a:t>To describe a web site, for example, a deployment diagram would show what hardware components exist, what software components run on each node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09600" y="381000"/>
            <a:ext cx="7696199" cy="5638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34962"/>
          </a:xfrm>
        </p:spPr>
        <p:txBody>
          <a:bodyPr>
            <a:normAutofit fontScale="90000"/>
          </a:bodyPr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62000"/>
            <a:ext cx="8229600" cy="5364163"/>
          </a:xfrm>
        </p:spPr>
        <p:txBody>
          <a:bodyPr/>
          <a:lstStyle/>
          <a:p>
            <a:pPr algn="just"/>
            <a:r>
              <a:rPr lang="en-US" dirty="0" smtClean="0"/>
              <a:t>In Unified Modeling Language, a </a:t>
            </a:r>
            <a:r>
              <a:rPr lang="en-US" dirty="0" smtClean="0">
                <a:solidFill>
                  <a:srgbClr val="0070C0"/>
                </a:solidFill>
              </a:rPr>
              <a:t>component diagram</a:t>
            </a:r>
            <a:r>
              <a:rPr lang="en-US" dirty="0" smtClean="0"/>
              <a:t> depicts how components are wired together to form larger components or software systems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04801" y="533400"/>
            <a:ext cx="8077200" cy="609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IMPLEMENTATION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algn="just">
              <a:buNone/>
            </a:pPr>
            <a:r>
              <a:rPr lang="en-US" dirty="0"/>
              <a:t>Implementation in an object-oriented language requires writing source code for:</a:t>
            </a:r>
            <a:endParaRPr lang="en-US" b="1" dirty="0"/>
          </a:p>
          <a:p>
            <a:pPr lvl="2" algn="just"/>
            <a:r>
              <a:rPr lang="en-US" dirty="0"/>
              <a:t>class and interface definitions</a:t>
            </a:r>
            <a:endParaRPr lang="en-US" b="1" dirty="0"/>
          </a:p>
          <a:p>
            <a:pPr lvl="2" algn="just"/>
            <a:r>
              <a:rPr lang="en-US" dirty="0"/>
              <a:t>method definitions</a:t>
            </a:r>
            <a:endParaRPr lang="en-US" b="1" dirty="0"/>
          </a:p>
          <a:p>
            <a:pPr algn="just">
              <a:buNone/>
            </a:pPr>
            <a:r>
              <a:rPr lang="en-US" dirty="0"/>
              <a:t>Creating Class Definitions from DCDs</a:t>
            </a:r>
            <a:endParaRPr lang="en-US" b="1" dirty="0"/>
          </a:p>
          <a:p>
            <a:pPr lvl="0" algn="just"/>
            <a:r>
              <a:rPr lang="en-US" dirty="0"/>
              <a:t>DCDs depict the class or interface name, </a:t>
            </a:r>
            <a:r>
              <a:rPr lang="en-US" dirty="0" smtClean="0"/>
              <a:t>super classes, </a:t>
            </a:r>
            <a:r>
              <a:rPr lang="en-US" dirty="0"/>
              <a:t>operation signatures, and attributes of a class. </a:t>
            </a:r>
            <a:endParaRPr lang="en-US" b="1" dirty="0"/>
          </a:p>
          <a:p>
            <a:pPr lvl="0" algn="just"/>
            <a:r>
              <a:rPr lang="en-US" dirty="0"/>
              <a:t>This is sufficient to create a basic class definition in an OO language. If the DCD was drawn in a UML tool, it can generate the basic class definition from the diagrams.</a:t>
            </a:r>
            <a:endParaRPr lang="en-US" b="1" dirty="0"/>
          </a:p>
          <a:p>
            <a:endParaRPr lang="en-US" b="1" dirty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en-US" dirty="0"/>
              <a:t>Defining a Class with Method Signatures and Attributes</a:t>
            </a:r>
            <a:endParaRPr lang="en-US" b="1" dirty="0"/>
          </a:p>
          <a:p>
            <a:pPr lvl="0"/>
            <a:r>
              <a:rPr lang="en-US" dirty="0"/>
              <a:t>From the DCD, a mapping to the attribute definitions (Java </a:t>
            </a:r>
            <a:r>
              <a:rPr lang="en-US" i="1" dirty="0"/>
              <a:t>fields</a:t>
            </a:r>
            <a:r>
              <a:rPr lang="en-US" dirty="0"/>
              <a:t>) and method signatures for the Java definition of </a:t>
            </a:r>
            <a:r>
              <a:rPr lang="en-US" i="1" dirty="0" err="1"/>
              <a:t>SalesLineItem</a:t>
            </a:r>
            <a:r>
              <a:rPr lang="en-US" dirty="0" err="1"/>
              <a:t>is</a:t>
            </a:r>
            <a:r>
              <a:rPr lang="en-US" dirty="0"/>
              <a:t> straightforward</a:t>
            </a:r>
            <a:endParaRPr lang="en-US" b="1" dirty="0"/>
          </a:p>
          <a:p>
            <a:pPr lvl="0"/>
            <a:r>
              <a:rPr lang="en-US" dirty="0"/>
              <a:t>Note the addition in the source code of the Java constructor </a:t>
            </a:r>
            <a:r>
              <a:rPr lang="en-US" i="1" dirty="0" err="1"/>
              <a:t>SalesLineItem</a:t>
            </a:r>
            <a:r>
              <a:rPr lang="en-US" i="1" dirty="0"/>
              <a:t>(…)</a:t>
            </a:r>
            <a:r>
              <a:rPr lang="en-US" dirty="0"/>
              <a:t>. It is derived from the </a:t>
            </a:r>
            <a:r>
              <a:rPr lang="en-US" i="1" dirty="0"/>
              <a:t>create(</a:t>
            </a:r>
            <a:r>
              <a:rPr lang="en-US" i="1" dirty="0" err="1"/>
              <a:t>desc</a:t>
            </a:r>
            <a:r>
              <a:rPr lang="en-US" i="1" dirty="0"/>
              <a:t>, qty) </a:t>
            </a:r>
            <a:r>
              <a:rPr lang="en-US" dirty="0"/>
              <a:t>message sent to a </a:t>
            </a:r>
            <a:r>
              <a:rPr lang="en-US" i="1" dirty="0" err="1"/>
              <a:t>SalesLineItem</a:t>
            </a:r>
            <a:r>
              <a:rPr lang="en-US" dirty="0" err="1"/>
              <a:t>in</a:t>
            </a:r>
            <a:r>
              <a:rPr lang="en-US" dirty="0"/>
              <a:t> the </a:t>
            </a:r>
            <a:r>
              <a:rPr lang="en-US" i="1" dirty="0" err="1"/>
              <a:t>enterItem</a:t>
            </a:r>
            <a:r>
              <a:rPr lang="en-US" dirty="0" err="1"/>
              <a:t>interaction</a:t>
            </a:r>
            <a:r>
              <a:rPr lang="en-US" dirty="0"/>
              <a:t> diagram. </a:t>
            </a:r>
            <a:endParaRPr lang="en-US" b="1" dirty="0"/>
          </a:p>
          <a:p>
            <a:pPr lvl="0"/>
            <a:r>
              <a:rPr lang="en-US" dirty="0"/>
              <a:t>This indicates, in Java, that a constructor supporting these parameters is required.</a:t>
            </a:r>
            <a:endParaRPr lang="en-US" b="1" dirty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228601"/>
            <a:ext cx="8839200" cy="617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algn="just"/>
            <a:r>
              <a:rPr lang="en-US" dirty="0"/>
              <a:t>Each class is represented by a rectangle having a subdivision of three compartments name, attributes and operation.</a:t>
            </a:r>
          </a:p>
          <a:p>
            <a:pPr algn="just"/>
            <a:r>
              <a:rPr lang="en-US" dirty="0"/>
              <a:t>There are three types of modifiers which are used to decide the visibility of attributes and operations.</a:t>
            </a:r>
          </a:p>
          <a:p>
            <a:pPr marL="0" indent="0" algn="just">
              <a:buNone/>
            </a:pPr>
            <a:r>
              <a:rPr lang="en-US" dirty="0" smtClean="0"/>
              <a:t>	+ </a:t>
            </a:r>
            <a:r>
              <a:rPr lang="en-US" dirty="0"/>
              <a:t>is used for public visibility(for everyone)</a:t>
            </a:r>
          </a:p>
          <a:p>
            <a:pPr marL="0" indent="0" algn="just">
              <a:buNone/>
            </a:pPr>
            <a:r>
              <a:rPr lang="en-US" dirty="0" smtClean="0"/>
              <a:t>	# </a:t>
            </a:r>
            <a:r>
              <a:rPr lang="en-US" dirty="0"/>
              <a:t>is used for protected visibility (for friend </a:t>
            </a:r>
            <a:endParaRPr lang="en-US" dirty="0" smtClean="0"/>
          </a:p>
          <a:p>
            <a:pPr marL="0" indent="0" algn="just">
              <a:buNone/>
            </a:pPr>
            <a:r>
              <a:rPr lang="en-US" dirty="0"/>
              <a:t>	</a:t>
            </a:r>
            <a:r>
              <a:rPr lang="en-US" dirty="0" smtClean="0"/>
              <a:t>   and </a:t>
            </a:r>
            <a:r>
              <a:rPr lang="en-US" dirty="0"/>
              <a:t>derived)</a:t>
            </a:r>
          </a:p>
          <a:p>
            <a:pPr marL="0" indent="0" algn="just">
              <a:buNone/>
            </a:pPr>
            <a:r>
              <a:rPr lang="en-US" dirty="0" smtClean="0"/>
              <a:t>	– </a:t>
            </a:r>
            <a:r>
              <a:rPr lang="en-US" dirty="0"/>
              <a:t>is used for private visibility (for only me)</a:t>
            </a:r>
          </a:p>
          <a:p>
            <a:pPr algn="just"/>
            <a:r>
              <a:rPr lang="en-US" dirty="0">
                <a:solidFill>
                  <a:srgbClr val="FF0000"/>
                </a:solidFill>
              </a:rPr>
              <a:t>Below is the example of Animal class (parent) having two child class as dog and cat both have object d1, c1 inheriting properties of the parent class.</a:t>
            </a:r>
            <a:endParaRPr lang="en-IN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134133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6362"/>
          </a:xfrm>
        </p:spPr>
        <p:txBody>
          <a:bodyPr>
            <a:normAutofit fontScale="90000"/>
          </a:bodyPr>
          <a:lstStyle/>
          <a:p>
            <a:endParaRPr lang="en-IN" dirty="0"/>
          </a:p>
        </p:txBody>
      </p:sp>
      <p:pic>
        <p:nvPicPr>
          <p:cNvPr id="4" name="Content Placeholder 3" descr="https://media.geeksforgeeks.org/wp-content/uploads/class.pn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9882" y="1509817"/>
            <a:ext cx="8269318" cy="458618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="" xmlns:p14="http://schemas.microsoft.com/office/powerpoint/2010/main" val="180274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162</TotalTime>
  <Words>1904</Words>
  <Application>Microsoft Office PowerPoint</Application>
  <PresentationFormat>On-screen Show (4:3)</PresentationFormat>
  <Paragraphs>212</Paragraphs>
  <Slides>49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49</vt:i4>
      </vt:variant>
    </vt:vector>
  </HeadingPairs>
  <TitlesOfParts>
    <vt:vector size="50" baseType="lpstr">
      <vt:lpstr>Office Theme</vt:lpstr>
      <vt:lpstr>UNIT 4</vt:lpstr>
      <vt:lpstr>MAPPING DESIGN TO CODE </vt:lpstr>
      <vt:lpstr>Slide 3</vt:lpstr>
      <vt:lpstr>REMEMBER UP</vt:lpstr>
      <vt:lpstr>IMPLEMENTATION</vt:lpstr>
      <vt:lpstr>Slide 6</vt:lpstr>
      <vt:lpstr>Slide 7</vt:lpstr>
      <vt:lpstr>Slide 8</vt:lpstr>
      <vt:lpstr>Slide 9</vt:lpstr>
      <vt:lpstr>JAVA CODING</vt:lpstr>
      <vt:lpstr>Slide 11</vt:lpstr>
      <vt:lpstr>Slide 12</vt:lpstr>
      <vt:lpstr>Slide 13</vt:lpstr>
      <vt:lpstr>OUTPUT</vt:lpstr>
      <vt:lpstr>Slide 15</vt:lpstr>
      <vt:lpstr>Slide 16</vt:lpstr>
      <vt:lpstr>SOFTWARE REENGINEERING</vt:lpstr>
      <vt:lpstr>OBJECTIVES OF RE-ENGINEERING </vt:lpstr>
      <vt:lpstr>STEPS INVOLVED IN RE-ENGINEERING </vt:lpstr>
      <vt:lpstr>Slide 20</vt:lpstr>
      <vt:lpstr> FORWARD  ENGINEERING </vt:lpstr>
      <vt:lpstr>Slide 22</vt:lpstr>
      <vt:lpstr>Slide 23</vt:lpstr>
      <vt:lpstr>REVERSE ENGINEERING</vt:lpstr>
      <vt:lpstr>Slide 25</vt:lpstr>
      <vt:lpstr>Slide 26</vt:lpstr>
      <vt:lpstr>Difference between Forward Engineering and Reverse Engineering</vt:lpstr>
      <vt:lpstr>SOFTWARE TESTING GUIDELINES</vt:lpstr>
      <vt:lpstr>TEST DRIVEN DEVELOPMENT (TDD) </vt:lpstr>
      <vt:lpstr>Slide 30</vt:lpstr>
      <vt:lpstr>Slide 31</vt:lpstr>
      <vt:lpstr>Slide 32</vt:lpstr>
      <vt:lpstr>Refactoring in UML </vt:lpstr>
      <vt:lpstr>Slide 34</vt:lpstr>
      <vt:lpstr>UML AS A TOOL </vt:lpstr>
      <vt:lpstr>How do people use UML tools? </vt:lpstr>
      <vt:lpstr> How should you update UML sketches? </vt:lpstr>
      <vt:lpstr>EXAMPLE TOOLS</vt:lpstr>
      <vt:lpstr>Slide 39</vt:lpstr>
      <vt:lpstr>UML AS A BLUE PRINT </vt:lpstr>
      <vt:lpstr>Slide 41</vt:lpstr>
      <vt:lpstr>Slide 42</vt:lpstr>
      <vt:lpstr> UML STATE DIAGRAMS AND MODELING </vt:lpstr>
      <vt:lpstr>Slide 44</vt:lpstr>
      <vt:lpstr>Slide 45</vt:lpstr>
      <vt:lpstr>UML DEPLOYMENT AND COMPONENT DIAGRAMS </vt:lpstr>
      <vt:lpstr>Slide 47</vt:lpstr>
      <vt:lpstr>Slide 48</vt:lpstr>
      <vt:lpstr>Slide 49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UNIT 4</dc:title>
  <dc:creator>Windows User</dc:creator>
  <cp:lastModifiedBy>Administrator</cp:lastModifiedBy>
  <cp:revision>20</cp:revision>
  <dcterms:created xsi:type="dcterms:W3CDTF">2019-09-04T10:54:34Z</dcterms:created>
  <dcterms:modified xsi:type="dcterms:W3CDTF">2021-10-22T04:17:04Z</dcterms:modified>
</cp:coreProperties>
</file>